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77" r:id="rId2"/>
    <p:sldId id="278" r:id="rId3"/>
    <p:sldId id="276" r:id="rId4"/>
    <p:sldId id="280" r:id="rId5"/>
    <p:sldId id="281" r:id="rId6"/>
    <p:sldId id="283" r:id="rId7"/>
    <p:sldId id="284" r:id="rId8"/>
    <p:sldId id="285" r:id="rId9"/>
    <p:sldId id="296" r:id="rId10"/>
    <p:sldId id="303" r:id="rId11"/>
    <p:sldId id="288" r:id="rId12"/>
    <p:sldId id="298" r:id="rId13"/>
    <p:sldId id="309" r:id="rId14"/>
    <p:sldId id="307" r:id="rId15"/>
    <p:sldId id="299" r:id="rId16"/>
    <p:sldId id="308" r:id="rId17"/>
    <p:sldId id="287" r:id="rId18"/>
    <p:sldId id="305" r:id="rId19"/>
    <p:sldId id="292" r:id="rId20"/>
    <p:sldId id="294" r:id="rId21"/>
    <p:sldId id="302" r:id="rId22"/>
    <p:sldId id="304" r:id="rId23"/>
  </p:sldIdLst>
  <p:sldSz cx="9144000" cy="6858000" type="screen4x3"/>
  <p:notesSz cx="6794500" cy="9906000"/>
  <p:defaultTextStyle>
    <a:defPPr>
      <a:defRPr lang="de-DE"/>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15:clr>
            <a:srgbClr val="A4A3A4"/>
          </p15:clr>
        </p15:guide>
        <p15:guide id="2" orient="horz" pos="4065">
          <p15:clr>
            <a:srgbClr val="A4A3A4"/>
          </p15:clr>
        </p15:guide>
        <p15:guide id="3" orient="horz" pos="73">
          <p15:clr>
            <a:srgbClr val="A4A3A4"/>
          </p15:clr>
        </p15:guide>
        <p15:guide id="4" pos="5759">
          <p15:clr>
            <a:srgbClr val="A4A3A4"/>
          </p15:clr>
        </p15:guide>
        <p15:guide id="5" pos="521">
          <p15:clr>
            <a:srgbClr val="A4A3A4"/>
          </p15:clr>
        </p15:guide>
        <p15:guide id="6"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1238"/>
    <a:srgbClr val="971238"/>
    <a:srgbClr val="00669E"/>
    <a:srgbClr val="CED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4676" autoAdjust="0"/>
  </p:normalViewPr>
  <p:slideViewPr>
    <p:cSldViewPr showGuides="1">
      <p:cViewPr varScale="1">
        <p:scale>
          <a:sx n="109" d="100"/>
          <a:sy n="109" d="100"/>
        </p:scale>
        <p:origin x="1944" y="108"/>
      </p:cViewPr>
      <p:guideLst>
        <p:guide orient="horz"/>
        <p:guide orient="horz" pos="4065"/>
        <p:guide orient="horz" pos="73"/>
        <p:guide pos="5759"/>
        <p:guide pos="52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996" y="90"/>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284" cy="495300"/>
          </a:xfrm>
          <a:prstGeom prst="rect">
            <a:avLst/>
          </a:prstGeom>
        </p:spPr>
        <p:txBody>
          <a:bodyPr vert="horz" lIns="91440" tIns="45720" rIns="91440" bIns="45720" rtlCol="0"/>
          <a:lstStyle>
            <a:lvl1pPr algn="l">
              <a:defRPr sz="1200"/>
            </a:lvl1pPr>
          </a:lstStyle>
          <a:p>
            <a:endParaRPr lang="fr-CH"/>
          </a:p>
        </p:txBody>
      </p:sp>
      <p:sp>
        <p:nvSpPr>
          <p:cNvPr id="3" name="Datumsplatzhalter 2"/>
          <p:cNvSpPr>
            <a:spLocks noGrp="1"/>
          </p:cNvSpPr>
          <p:nvPr>
            <p:ph type="dt" sz="quarter" idx="1"/>
          </p:nvPr>
        </p:nvSpPr>
        <p:spPr>
          <a:xfrm>
            <a:off x="3848644" y="1"/>
            <a:ext cx="2944284" cy="495300"/>
          </a:xfrm>
          <a:prstGeom prst="rect">
            <a:avLst/>
          </a:prstGeom>
        </p:spPr>
        <p:txBody>
          <a:bodyPr vert="horz" lIns="91440" tIns="45720" rIns="91440" bIns="45720" rtlCol="0"/>
          <a:lstStyle>
            <a:lvl1pPr algn="r">
              <a:defRPr sz="1200"/>
            </a:lvl1pPr>
          </a:lstStyle>
          <a:p>
            <a:fld id="{DFD44AC2-FD08-4729-A940-6C8D463C473F}" type="datetimeFigureOut">
              <a:rPr lang="fr-CH" smtClean="0"/>
              <a:pPr/>
              <a:t>21.02.2024</a:t>
            </a:fld>
            <a:endParaRPr lang="fr-CH"/>
          </a:p>
        </p:txBody>
      </p:sp>
      <p:sp>
        <p:nvSpPr>
          <p:cNvPr id="4" name="Fußzeilenplatzhalter 3"/>
          <p:cNvSpPr>
            <a:spLocks noGrp="1"/>
          </p:cNvSpPr>
          <p:nvPr>
            <p:ph type="ftr" sz="quarter" idx="2"/>
          </p:nvPr>
        </p:nvSpPr>
        <p:spPr>
          <a:xfrm>
            <a:off x="0" y="9408981"/>
            <a:ext cx="2944284" cy="495300"/>
          </a:xfrm>
          <a:prstGeom prst="rect">
            <a:avLst/>
          </a:prstGeom>
        </p:spPr>
        <p:txBody>
          <a:bodyPr vert="horz" lIns="91440" tIns="45720" rIns="91440" bIns="45720" rtlCol="0" anchor="b"/>
          <a:lstStyle>
            <a:lvl1pPr algn="l">
              <a:defRPr sz="1200"/>
            </a:lvl1pPr>
          </a:lstStyle>
          <a:p>
            <a:endParaRPr lang="fr-CH"/>
          </a:p>
        </p:txBody>
      </p:sp>
      <p:sp>
        <p:nvSpPr>
          <p:cNvPr id="5" name="Foliennummernplatzhalter 4"/>
          <p:cNvSpPr>
            <a:spLocks noGrp="1"/>
          </p:cNvSpPr>
          <p:nvPr>
            <p:ph type="sldNum" sz="quarter" idx="3"/>
          </p:nvPr>
        </p:nvSpPr>
        <p:spPr>
          <a:xfrm>
            <a:off x="3848644" y="9408981"/>
            <a:ext cx="2944284" cy="495300"/>
          </a:xfrm>
          <a:prstGeom prst="rect">
            <a:avLst/>
          </a:prstGeom>
        </p:spPr>
        <p:txBody>
          <a:bodyPr vert="horz" lIns="91440" tIns="45720" rIns="91440" bIns="45720" rtlCol="0" anchor="b"/>
          <a:lstStyle>
            <a:lvl1pPr algn="r">
              <a:defRPr sz="1200"/>
            </a:lvl1pPr>
          </a:lstStyle>
          <a:p>
            <a:fld id="{BCC4B458-5D1B-406C-8851-AD4E2AF08301}" type="slidenum">
              <a:rPr lang="fr-CH" smtClean="0"/>
              <a:pPr/>
              <a:t>‹Nr.›</a:t>
            </a:fld>
            <a:endParaRPr lang="fr-CH"/>
          </a:p>
        </p:txBody>
      </p:sp>
    </p:spTree>
    <p:extLst>
      <p:ext uri="{BB962C8B-B14F-4D97-AF65-F5344CB8AC3E}">
        <p14:creationId xmlns:p14="http://schemas.microsoft.com/office/powerpoint/2010/main" val="3774795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284"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CH"/>
          </a:p>
        </p:txBody>
      </p:sp>
      <p:sp>
        <p:nvSpPr>
          <p:cNvPr id="3" name="Datumsplatzhalter 2"/>
          <p:cNvSpPr>
            <a:spLocks noGrp="1"/>
          </p:cNvSpPr>
          <p:nvPr>
            <p:ph type="dt" idx="1"/>
          </p:nvPr>
        </p:nvSpPr>
        <p:spPr>
          <a:xfrm>
            <a:off x="3848644" y="1"/>
            <a:ext cx="2944284"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71986D8-9367-4683-B9C5-3B05BEB8498E}" type="datetime1">
              <a:rPr lang="de-CH"/>
              <a:pPr/>
              <a:t>21.02.2024</a:t>
            </a:fld>
            <a:endParaRPr lang="de-CH"/>
          </a:p>
        </p:txBody>
      </p:sp>
      <p:sp>
        <p:nvSpPr>
          <p:cNvPr id="4" name="Folienbildplatzhalt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450" y="4705350"/>
            <a:ext cx="5435600" cy="4457700"/>
          </a:xfrm>
          <a:prstGeom prst="rect">
            <a:avLst/>
          </a:prstGeom>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08981"/>
            <a:ext cx="2944284"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CH"/>
          </a:p>
        </p:txBody>
      </p:sp>
      <p:sp>
        <p:nvSpPr>
          <p:cNvPr id="7" name="Foliennummernplatzhalter 6"/>
          <p:cNvSpPr>
            <a:spLocks noGrp="1"/>
          </p:cNvSpPr>
          <p:nvPr>
            <p:ph type="sldNum" sz="quarter" idx="5"/>
          </p:nvPr>
        </p:nvSpPr>
        <p:spPr>
          <a:xfrm>
            <a:off x="3848644" y="9408981"/>
            <a:ext cx="2944284"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0EBAB5D-7C48-43AA-9F42-97C4CC4690CB}" type="slidenum">
              <a:rPr lang="de-CH"/>
              <a:pPr/>
              <a:t>‹Nr.›</a:t>
            </a:fld>
            <a:endParaRPr lang="de-CH"/>
          </a:p>
        </p:txBody>
      </p:sp>
    </p:spTree>
    <p:extLst>
      <p:ext uri="{BB962C8B-B14F-4D97-AF65-F5344CB8AC3E}">
        <p14:creationId xmlns:p14="http://schemas.microsoft.com/office/powerpoint/2010/main" val="1495449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Quadrat">
    <p:spTree>
      <p:nvGrpSpPr>
        <p:cNvPr id="1" name=""/>
        <p:cNvGrpSpPr/>
        <p:nvPr/>
      </p:nvGrpSpPr>
      <p:grpSpPr>
        <a:xfrm>
          <a:off x="0" y="0"/>
          <a:ext cx="0" cy="0"/>
          <a:chOff x="0" y="0"/>
          <a:chExt cx="0" cy="0"/>
        </a:xfrm>
      </p:grpSpPr>
      <p:sp>
        <p:nvSpPr>
          <p:cNvPr id="4" name="Rechteck 6"/>
          <p:cNvSpPr/>
          <p:nvPr userDrawn="1"/>
        </p:nvSpPr>
        <p:spPr>
          <a:xfrm>
            <a:off x="0" y="-19208"/>
            <a:ext cx="9144000" cy="89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9" name="Rechteck 12"/>
          <p:cNvSpPr/>
          <p:nvPr userDrawn="1"/>
        </p:nvSpPr>
        <p:spPr>
          <a:xfrm>
            <a:off x="-6350" y="6727825"/>
            <a:ext cx="9147175"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pic>
        <p:nvPicPr>
          <p:cNvPr id="12" name="Picture 37" descr="Logo_CMYK_pos">
            <a:extLst>
              <a:ext uri="{FF2B5EF4-FFF2-40B4-BE49-F238E27FC236}">
                <a16:creationId xmlns:a16="http://schemas.microsoft.com/office/drawing/2014/main" id="{BFDA3A76-B8D5-4BAD-8EA8-DFBFFAF86215}"/>
              </a:ext>
            </a:extLst>
          </p:cNvPr>
          <p:cNvPicPr>
            <a:picLocks noChangeAspect="1" noChangeArrowheads="1"/>
          </p:cNvPicPr>
          <p:nvPr userDrawn="1"/>
        </p:nvPicPr>
        <p:blipFill>
          <a:blip r:embed="rId2" cstate="print"/>
          <a:srcRect/>
          <a:stretch>
            <a:fillRect/>
          </a:stretch>
        </p:blipFill>
        <p:spPr bwMode="auto">
          <a:xfrm>
            <a:off x="539552" y="245039"/>
            <a:ext cx="1886400" cy="479544"/>
          </a:xfrm>
          <a:prstGeom prst="rect">
            <a:avLst/>
          </a:prstGeom>
          <a:noFill/>
          <a:ln w="9525">
            <a:noFill/>
            <a:miter lim="800000"/>
            <a:headEnd/>
            <a:tailEnd/>
          </a:ln>
        </p:spPr>
      </p:pic>
      <p:sp>
        <p:nvSpPr>
          <p:cNvPr id="13" name="Text Box 32">
            <a:extLst>
              <a:ext uri="{FF2B5EF4-FFF2-40B4-BE49-F238E27FC236}">
                <a16:creationId xmlns:a16="http://schemas.microsoft.com/office/drawing/2014/main" id="{A161F95B-4017-4CFB-B646-937ED112031B}"/>
              </a:ext>
            </a:extLst>
          </p:cNvPr>
          <p:cNvSpPr txBox="1">
            <a:spLocks noChangeArrowheads="1"/>
          </p:cNvSpPr>
          <p:nvPr userDrawn="1"/>
        </p:nvSpPr>
        <p:spPr bwMode="auto">
          <a:xfrm>
            <a:off x="3732669" y="268994"/>
            <a:ext cx="6724890" cy="256480"/>
          </a:xfrm>
          <a:prstGeom prst="rect">
            <a:avLst/>
          </a:prstGeom>
          <a:noFill/>
          <a:ln w="9525">
            <a:noFill/>
            <a:miter lim="800000"/>
            <a:headEnd/>
            <a:tailEnd/>
          </a:ln>
          <a:effectLst/>
        </p:spPr>
        <p:txBody>
          <a:bodyPr wrap="square" lIns="0" tIns="0" rIns="0" bIns="0">
            <a:spAutoFit/>
          </a:bodyPr>
          <a:lstStyle/>
          <a:p>
            <a:pPr>
              <a:lnSpc>
                <a:spcPts val="1000"/>
              </a:lnSpc>
              <a:spcBef>
                <a:spcPts val="0"/>
              </a:spcBef>
              <a:spcAft>
                <a:spcPts val="0"/>
              </a:spcAft>
            </a:pPr>
            <a:r>
              <a:rPr lang="de-CH" sz="800" b="1" dirty="0">
                <a:latin typeface="Arial" charset="0"/>
              </a:rPr>
              <a:t>Bundeskanzlei BK</a:t>
            </a:r>
          </a:p>
          <a:p>
            <a:pPr marL="0" marR="0" lvl="0" indent="0" algn="l" defTabSz="914400" rtl="0" eaLnBrk="0" fontAlgn="base" latinLnBrk="0" hangingPunct="0">
              <a:lnSpc>
                <a:spcPts val="1000"/>
              </a:lnSpc>
              <a:spcBef>
                <a:spcPts val="0"/>
              </a:spcBef>
              <a:spcAft>
                <a:spcPct val="0"/>
              </a:spcAft>
              <a:buClrTx/>
              <a:buSzTx/>
              <a:buFontTx/>
              <a:buNone/>
              <a:tabLst/>
              <a:defRPr/>
            </a:pPr>
            <a:r>
              <a:rPr lang="de-CH" sz="800" b="0" dirty="0">
                <a:latin typeface="Arial" charset="0"/>
              </a:rPr>
              <a:t>Zentrale Sprachdienste Sektion Deutsch</a:t>
            </a:r>
          </a:p>
        </p:txBody>
      </p:sp>
      <p:pic>
        <p:nvPicPr>
          <p:cNvPr id="15" name="Picture 2" descr="Bundeshaus (Bern) – Wikipedia">
            <a:extLst>
              <a:ext uri="{FF2B5EF4-FFF2-40B4-BE49-F238E27FC236}">
                <a16:creationId xmlns:a16="http://schemas.microsoft.com/office/drawing/2014/main" id="{9DF29C86-6616-4F77-A666-6539A9F5DB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34417"/>
            <a:ext cx="9144000" cy="60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48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elfolie mit Quadrat">
    <p:spTree>
      <p:nvGrpSpPr>
        <p:cNvPr id="1" name=""/>
        <p:cNvGrpSpPr/>
        <p:nvPr/>
      </p:nvGrpSpPr>
      <p:grpSpPr>
        <a:xfrm>
          <a:off x="0" y="0"/>
          <a:ext cx="0" cy="0"/>
          <a:chOff x="0" y="0"/>
          <a:chExt cx="0" cy="0"/>
        </a:xfrm>
      </p:grpSpPr>
      <p:pic>
        <p:nvPicPr>
          <p:cNvPr id="12" name="Picture 2" descr="Bundeshaus (Bern) – Wikipedia">
            <a:extLst>
              <a:ext uri="{FF2B5EF4-FFF2-40B4-BE49-F238E27FC236}">
                <a16:creationId xmlns:a16="http://schemas.microsoft.com/office/drawing/2014/main" id="{3C6F5546-BAAE-409F-A7B8-DB33298BFC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34417"/>
            <a:ext cx="9144000" cy="602297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6"/>
          <p:cNvSpPr/>
          <p:nvPr userDrawn="1"/>
        </p:nvSpPr>
        <p:spPr>
          <a:xfrm>
            <a:off x="0" y="-19208"/>
            <a:ext cx="9144000" cy="89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9" name="Rechteck 12"/>
          <p:cNvSpPr/>
          <p:nvPr userDrawn="1"/>
        </p:nvSpPr>
        <p:spPr>
          <a:xfrm>
            <a:off x="-6350" y="6727825"/>
            <a:ext cx="9147175"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7" name="Textplatzhalter 6"/>
          <p:cNvSpPr>
            <a:spLocks noGrp="1"/>
          </p:cNvSpPr>
          <p:nvPr>
            <p:ph type="body" sz="quarter" idx="11"/>
          </p:nvPr>
        </p:nvSpPr>
        <p:spPr>
          <a:xfrm>
            <a:off x="824400" y="1196753"/>
            <a:ext cx="2880320" cy="2880319"/>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180000" rIns="270000" anchor="ctr" anchorCtr="0"/>
          <a:lstStyle>
            <a:lvl1pPr marL="0" indent="0" algn="l" rtl="0" fontAlgn="auto">
              <a:lnSpc>
                <a:spcPct val="100000"/>
              </a:lnSpc>
              <a:spcBef>
                <a:spcPts val="0"/>
              </a:spcBef>
              <a:spcAft>
                <a:spcPts val="0"/>
              </a:spcAft>
              <a:buNone/>
              <a:defRPr lang="de-DE" sz="2000" b="1" kern="1200" baseline="0" dirty="0" smtClean="0">
                <a:solidFill>
                  <a:schemeClr val="lt1"/>
                </a:solidFill>
                <a:latin typeface="Arial" pitchFamily="34" charset="0"/>
                <a:ea typeface="+mn-ea"/>
                <a:cs typeface="Arial" pitchFamily="34" charset="0"/>
              </a:defRPr>
            </a:lvl1pPr>
            <a:lvl2pPr marL="77787" indent="0">
              <a:buNone/>
              <a:defRPr lang="de-DE" smtClean="0">
                <a:solidFill>
                  <a:schemeClr val="lt1"/>
                </a:solidFill>
                <a:latin typeface="+mn-lt"/>
                <a:ea typeface="+mn-ea"/>
                <a:cs typeface="+mn-cs"/>
              </a:defRPr>
            </a:lvl2pPr>
            <a:lvl3pPr marL="627062" indent="0">
              <a:buNone/>
              <a:defRPr lang="de-DE" smtClean="0">
                <a:solidFill>
                  <a:schemeClr val="lt1"/>
                </a:solidFill>
                <a:latin typeface="+mn-lt"/>
                <a:ea typeface="+mn-ea"/>
                <a:cs typeface="+mn-cs"/>
              </a:defRPr>
            </a:lvl3pPr>
            <a:lvl4pPr marL="1089025" indent="0">
              <a:buNone/>
              <a:defRPr lang="de-DE" smtClean="0">
                <a:solidFill>
                  <a:schemeClr val="lt1"/>
                </a:solidFill>
                <a:latin typeface="+mn-lt"/>
                <a:ea typeface="+mn-ea"/>
                <a:cs typeface="+mn-cs"/>
              </a:defRPr>
            </a:lvl4pPr>
            <a:lvl5pPr marL="1544637" indent="0">
              <a:buNone/>
              <a:defRPr lang="de-CH">
                <a:solidFill>
                  <a:schemeClr val="lt1"/>
                </a:solidFill>
                <a:latin typeface="+mn-lt"/>
                <a:ea typeface="+mn-ea"/>
                <a:cs typeface="+mn-cs"/>
              </a:defRPr>
            </a:lvl5pPr>
          </a:lstStyle>
          <a:p>
            <a:pPr lvl="0" fontAlgn="auto">
              <a:spcBef>
                <a:spcPts val="0"/>
              </a:spcBef>
              <a:spcAft>
                <a:spcPts val="0"/>
              </a:spcAft>
            </a:pPr>
            <a:r>
              <a:rPr lang="de-DE"/>
              <a:t>Textmasterformat bearbeiten</a:t>
            </a:r>
          </a:p>
          <a:p>
            <a:pPr lvl="1" fontAlgn="auto">
              <a:spcBef>
                <a:spcPts val="0"/>
              </a:spcBef>
              <a:spcAft>
                <a:spcPts val="0"/>
              </a:spcAft>
            </a:pPr>
            <a:r>
              <a:rPr lang="de-DE"/>
              <a:t>Zweite Ebene</a:t>
            </a:r>
          </a:p>
        </p:txBody>
      </p:sp>
    </p:spTree>
    <p:extLst>
      <p:ext uri="{BB962C8B-B14F-4D97-AF65-F5344CB8AC3E}">
        <p14:creationId xmlns:p14="http://schemas.microsoft.com/office/powerpoint/2010/main" val="131410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395289" y="1308872"/>
            <a:ext cx="8353424" cy="4568400"/>
          </a:xfrm>
        </p:spPr>
        <p:txBody>
          <a:bodyPr/>
          <a:lstStyle>
            <a:lvl1pPr defTabSz="898525">
              <a:lnSpc>
                <a:spcPts val="2800"/>
              </a:lnSpc>
              <a:spcBef>
                <a:spcPts val="1000"/>
              </a:spcBef>
              <a:spcAft>
                <a:spcPts val="0"/>
              </a:spcAft>
              <a:defRPr sz="1800"/>
            </a:lvl1pPr>
            <a:lvl2pPr indent="-342000" defTabSz="898525">
              <a:spcBef>
                <a:spcPts val="1000"/>
              </a:spcBef>
              <a:spcAft>
                <a:spcPts val="0"/>
              </a:spcAft>
              <a:defRPr sz="1800"/>
            </a:lvl2pPr>
            <a:lvl3pPr defTabSz="898525">
              <a:lnSpc>
                <a:spcPts val="2400"/>
              </a:lnSpc>
              <a:spcBef>
                <a:spcPts val="400"/>
              </a:spcBef>
              <a:spcAft>
                <a:spcPts val="0"/>
              </a:spcAft>
              <a:defRPr sz="1800"/>
            </a:lvl3pPr>
            <a:lvl4pPr defTabSz="898525">
              <a:lnSpc>
                <a:spcPts val="2400"/>
              </a:lnSpc>
              <a:spcBef>
                <a:spcPts val="400"/>
              </a:spcBef>
              <a:spcAft>
                <a:spcPts val="0"/>
              </a:spcAft>
              <a:defRPr/>
            </a:lvl4pPr>
            <a:lvl5pPr defTabSz="898525">
              <a:lnSpc>
                <a:spcPts val="2400"/>
              </a:lnSpc>
              <a:spcBef>
                <a:spcPts val="400"/>
              </a:spcBef>
              <a:spcAft>
                <a:spcPts val="0"/>
              </a:spcAft>
              <a:defRPr/>
            </a:lvl5pPr>
          </a:lstStyle>
          <a:p>
            <a:pPr lvl="0"/>
            <a:r>
              <a:rPr lang="de-DE" dirty="0"/>
              <a:t>Textmasterformat bearbeiten</a:t>
            </a:r>
          </a:p>
          <a:p>
            <a:pPr lvl="1"/>
            <a:r>
              <a:rPr lang="de-DE" dirty="0"/>
              <a:t>Zweite Ebene</a:t>
            </a:r>
          </a:p>
          <a:p>
            <a:pPr lvl="2"/>
            <a:r>
              <a:rPr lang="de-DE" dirty="0"/>
              <a:t>Dritte Ebene</a:t>
            </a:r>
          </a:p>
        </p:txBody>
      </p:sp>
      <p:sp>
        <p:nvSpPr>
          <p:cNvPr id="6" name="Datumsplatzhalter 1"/>
          <p:cNvSpPr>
            <a:spLocks noGrp="1"/>
          </p:cNvSpPr>
          <p:nvPr>
            <p:ph type="dt" sz="half" idx="2"/>
          </p:nvPr>
        </p:nvSpPr>
        <p:spPr>
          <a:xfrm>
            <a:off x="2987824" y="6264000"/>
            <a:ext cx="2767805" cy="360000"/>
          </a:xfrm>
          <a:prstGeom prst="rect">
            <a:avLst/>
          </a:prstGeom>
        </p:spPr>
        <p:txBody>
          <a:bodyPr vert="horz" lIns="91440" tIns="45720" rIns="91440" bIns="45720" rtlCol="0" anchor="ctr"/>
          <a:lstStyle>
            <a:lvl1pPr algn="ctr">
              <a:defRPr sz="900">
                <a:solidFill>
                  <a:schemeClr val="tx1">
                    <a:tint val="75000"/>
                  </a:schemeClr>
                </a:solidFill>
              </a:defRPr>
            </a:lvl1pPr>
          </a:lstStyle>
          <a:p>
            <a:pPr>
              <a:spcBef>
                <a:spcPts val="0"/>
              </a:spcBef>
            </a:pPr>
            <a:endParaRPr lang="fr-CH" dirty="0"/>
          </a:p>
        </p:txBody>
      </p:sp>
    </p:spTree>
    <p:extLst>
      <p:ext uri="{BB962C8B-B14F-4D97-AF65-F5344CB8AC3E}">
        <p14:creationId xmlns:p14="http://schemas.microsoft.com/office/powerpoint/2010/main" val="202906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Lauftext ohne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95289" y="1484314"/>
            <a:ext cx="8353424" cy="4568400"/>
          </a:xfrm>
        </p:spPr>
        <p:txBody>
          <a:bodyPr/>
          <a:lstStyle>
            <a:lvl1pPr marL="0" indent="0" defTabSz="898525">
              <a:lnSpc>
                <a:spcPts val="3000"/>
              </a:lnSpc>
              <a:spcBef>
                <a:spcPts val="0"/>
              </a:spcBef>
              <a:spcAft>
                <a:spcPts val="1000"/>
              </a:spcAft>
              <a:buNone/>
              <a:defRPr sz="2000"/>
            </a:lvl1pPr>
            <a:lvl2pPr marL="3175" indent="0" defTabSz="898525">
              <a:spcBef>
                <a:spcPts val="0"/>
              </a:spcBef>
              <a:spcAft>
                <a:spcPts val="1000"/>
              </a:spcAft>
              <a:buNone/>
              <a:defRPr/>
            </a:lvl2pPr>
            <a:lvl3pPr marL="3175" indent="0" defTabSz="898525">
              <a:lnSpc>
                <a:spcPts val="2400"/>
              </a:lnSpc>
              <a:spcBef>
                <a:spcPts val="0"/>
              </a:spcBef>
              <a:spcAft>
                <a:spcPts val="800"/>
              </a:spcAft>
              <a:buNone/>
              <a:defRPr/>
            </a:lvl3pPr>
            <a:lvl4pPr marL="0" indent="0" defTabSz="898525">
              <a:lnSpc>
                <a:spcPts val="2400"/>
              </a:lnSpc>
              <a:spcBef>
                <a:spcPts val="0"/>
              </a:spcBef>
              <a:spcAft>
                <a:spcPts val="800"/>
              </a:spcAft>
              <a:buNone/>
              <a:defRPr/>
            </a:lvl4pPr>
            <a:lvl5pPr marL="0" indent="0" defTabSz="898525">
              <a:lnSpc>
                <a:spcPts val="2400"/>
              </a:lnSpc>
              <a:spcBef>
                <a:spcPts val="0"/>
              </a:spcBef>
              <a:spcAft>
                <a:spcPts val="800"/>
              </a:spcAft>
              <a:buNone/>
              <a:defRPr/>
            </a:lvl5pPr>
          </a:lstStyle>
          <a:p>
            <a:pPr lvl="0"/>
            <a:r>
              <a:rPr lang="de-DE" dirty="0"/>
              <a:t>Textmasterformat bearbeiten</a:t>
            </a:r>
          </a:p>
        </p:txBody>
      </p:sp>
      <p:sp>
        <p:nvSpPr>
          <p:cNvPr id="6" name="Datumsplatzhalter 1"/>
          <p:cNvSpPr>
            <a:spLocks noGrp="1"/>
          </p:cNvSpPr>
          <p:nvPr>
            <p:ph type="dt" sz="half" idx="2"/>
          </p:nvPr>
        </p:nvSpPr>
        <p:spPr>
          <a:xfrm>
            <a:off x="2987824" y="6264000"/>
            <a:ext cx="2767805" cy="360000"/>
          </a:xfrm>
          <a:prstGeom prst="rect">
            <a:avLst/>
          </a:prstGeom>
        </p:spPr>
        <p:txBody>
          <a:bodyPr vert="horz" lIns="91440" tIns="45720" rIns="91440" bIns="45720" rtlCol="0" anchor="ctr"/>
          <a:lstStyle>
            <a:lvl1pPr algn="ctr">
              <a:defRPr sz="900">
                <a:solidFill>
                  <a:schemeClr val="tx1">
                    <a:tint val="75000"/>
                  </a:schemeClr>
                </a:solidFill>
              </a:defRPr>
            </a:lvl1pPr>
          </a:lstStyle>
          <a:p>
            <a:pPr>
              <a:spcBef>
                <a:spcPts val="0"/>
              </a:spcBef>
            </a:pPr>
            <a:endParaRPr lang="fr-CH" dirty="0"/>
          </a:p>
        </p:txBody>
      </p:sp>
    </p:spTree>
    <p:extLst>
      <p:ext uri="{BB962C8B-B14F-4D97-AF65-F5344CB8AC3E}">
        <p14:creationId xmlns:p14="http://schemas.microsoft.com/office/powerpoint/2010/main" val="213197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Aufzählung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395289" y="1484313"/>
            <a:ext cx="5472855" cy="4568400"/>
          </a:xfrm>
        </p:spPr>
        <p:txBody>
          <a:bodyPr/>
          <a:lstStyle>
            <a:lvl1pPr>
              <a:lnSpc>
                <a:spcPts val="2800"/>
              </a:lnSpc>
              <a:spcBef>
                <a:spcPts val="1000"/>
              </a:spcBef>
              <a:spcAft>
                <a:spcPts val="0"/>
              </a:spcAft>
              <a:defRPr/>
            </a:lvl1pPr>
            <a:lvl2pPr indent="-342000">
              <a:spcBef>
                <a:spcPts val="1000"/>
              </a:spcBef>
              <a:spcAft>
                <a:spcPts val="0"/>
              </a:spcAft>
              <a:defRPr/>
            </a:lvl2pPr>
            <a:lvl3pPr>
              <a:spcBef>
                <a:spcPts val="400"/>
              </a:spcBef>
              <a:spcAft>
                <a:spcPts val="0"/>
              </a:spcAft>
              <a:defRPr/>
            </a:lvl3pPr>
            <a:lvl4pPr>
              <a:spcBef>
                <a:spcPts val="400"/>
              </a:spcBef>
              <a:spcAft>
                <a:spcPts val="0"/>
              </a:spcAft>
              <a:defRPr/>
            </a:lvl4pPr>
            <a:lvl5pPr>
              <a:spcBef>
                <a:spcPts val="400"/>
              </a:spcBef>
              <a:spcAft>
                <a:spcPts val="0"/>
              </a:spcAft>
              <a:defRPr/>
            </a:lvl5pPr>
          </a:lstStyle>
          <a:p>
            <a:pPr lvl="0"/>
            <a:r>
              <a:rPr lang="de-DE" dirty="0"/>
              <a:t>Textmasterformat bearbeiten</a:t>
            </a:r>
          </a:p>
          <a:p>
            <a:pPr lvl="1"/>
            <a:r>
              <a:rPr lang="de-DE" dirty="0"/>
              <a:t>Zweite Ebene</a:t>
            </a:r>
          </a:p>
          <a:p>
            <a:pPr lvl="2"/>
            <a:r>
              <a:rPr lang="de-DE" dirty="0"/>
              <a:t>Dritte Ebene</a:t>
            </a:r>
          </a:p>
        </p:txBody>
      </p:sp>
      <p:sp>
        <p:nvSpPr>
          <p:cNvPr id="6" name="Datumsplatzhalter 1"/>
          <p:cNvSpPr>
            <a:spLocks noGrp="1"/>
          </p:cNvSpPr>
          <p:nvPr>
            <p:ph type="dt" sz="half" idx="2"/>
          </p:nvPr>
        </p:nvSpPr>
        <p:spPr>
          <a:xfrm>
            <a:off x="2987824" y="6264000"/>
            <a:ext cx="2767805" cy="360000"/>
          </a:xfrm>
          <a:prstGeom prst="rect">
            <a:avLst/>
          </a:prstGeom>
        </p:spPr>
        <p:txBody>
          <a:bodyPr vert="horz" lIns="91440" tIns="45720" rIns="91440" bIns="45720" rtlCol="0" anchor="ctr"/>
          <a:lstStyle>
            <a:lvl1pPr algn="ctr">
              <a:defRPr sz="900">
                <a:solidFill>
                  <a:schemeClr val="tx1">
                    <a:tint val="75000"/>
                  </a:schemeClr>
                </a:solidFill>
              </a:defRPr>
            </a:lvl1pPr>
          </a:lstStyle>
          <a:p>
            <a:pPr>
              <a:spcBef>
                <a:spcPts val="0"/>
              </a:spcBef>
            </a:pPr>
            <a:endParaRPr lang="fr-CH" dirty="0"/>
          </a:p>
        </p:txBody>
      </p:sp>
    </p:spTree>
    <p:extLst>
      <p:ext uri="{BB962C8B-B14F-4D97-AF65-F5344CB8AC3E}">
        <p14:creationId xmlns:p14="http://schemas.microsoft.com/office/powerpoint/2010/main" val="331370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halt, 1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395289" y="1484313"/>
            <a:ext cx="5472855" cy="4568400"/>
          </a:xfrm>
        </p:spPr>
        <p:txBody>
          <a:bodyPr/>
          <a:lstStyle>
            <a:lvl1pPr>
              <a:lnSpc>
                <a:spcPts val="2800"/>
              </a:lnSpc>
              <a:spcBef>
                <a:spcPts val="1000"/>
              </a:spcBef>
              <a:spcAft>
                <a:spcPts val="0"/>
              </a:spcAft>
              <a:tabLst/>
              <a:defRPr/>
            </a:lvl1pPr>
            <a:lvl2pPr indent="-342000">
              <a:lnSpc>
                <a:spcPts val="2800"/>
              </a:lnSpc>
              <a:spcBef>
                <a:spcPts val="1000"/>
              </a:spcBef>
              <a:spcAft>
                <a:spcPts val="0"/>
              </a:spcAft>
              <a:tabLst/>
              <a:defRPr/>
            </a:lvl2pPr>
            <a:lvl3pPr>
              <a:spcBef>
                <a:spcPts val="400"/>
              </a:spcBef>
              <a:spcAft>
                <a:spcPts val="0"/>
              </a:spcAft>
              <a:defRPr/>
            </a:lvl3pPr>
            <a:lvl4pPr>
              <a:spcBef>
                <a:spcPts val="0"/>
              </a:spcBef>
              <a:spcAft>
                <a:spcPts val="400"/>
              </a:spcAft>
              <a:defRPr/>
            </a:lvl4pPr>
            <a:lvl5pPr>
              <a:spcBef>
                <a:spcPts val="0"/>
              </a:spcBef>
              <a:spcAft>
                <a:spcPts val="400"/>
              </a:spcAft>
              <a:defRPr/>
            </a:lvl5pPr>
          </a:lstStyle>
          <a:p>
            <a:pPr lvl="0"/>
            <a:r>
              <a:rPr lang="de-DE" dirty="0"/>
              <a:t>Textmasterformat bearbeiten</a:t>
            </a:r>
          </a:p>
          <a:p>
            <a:pPr lvl="1"/>
            <a:r>
              <a:rPr lang="de-DE" dirty="0"/>
              <a:t>Zweite Ebene</a:t>
            </a:r>
          </a:p>
          <a:p>
            <a:pPr lvl="2"/>
            <a:r>
              <a:rPr lang="de-DE" dirty="0"/>
              <a:t>Dritte Ebene</a:t>
            </a:r>
          </a:p>
        </p:txBody>
      </p:sp>
      <p:sp>
        <p:nvSpPr>
          <p:cNvPr id="8" name="Bildplatzhalter 7"/>
          <p:cNvSpPr>
            <a:spLocks noGrp="1"/>
          </p:cNvSpPr>
          <p:nvPr>
            <p:ph type="pic" sz="quarter" idx="13"/>
          </p:nvPr>
        </p:nvSpPr>
        <p:spPr>
          <a:xfrm>
            <a:off x="5976091" y="1484314"/>
            <a:ext cx="2772373" cy="4568400"/>
          </a:xfrm>
        </p:spPr>
        <p:txBody>
          <a:bodyPr rtlCol="0">
            <a:normAutofit/>
          </a:bodyPr>
          <a:lstStyle>
            <a:lvl1pPr marL="0" indent="0">
              <a:buNone/>
              <a:defRPr/>
            </a:lvl1pPr>
          </a:lstStyle>
          <a:p>
            <a:pPr lvl="0"/>
            <a:r>
              <a:rPr lang="de-DE" noProof="0"/>
              <a:t>Bild durch Klicken auf Symbol hinzufügen</a:t>
            </a:r>
            <a:endParaRPr lang="de-CH" noProof="0" dirty="0"/>
          </a:p>
        </p:txBody>
      </p:sp>
      <p:sp>
        <p:nvSpPr>
          <p:cNvPr id="7" name="Datumsplatzhalter 1"/>
          <p:cNvSpPr>
            <a:spLocks noGrp="1"/>
          </p:cNvSpPr>
          <p:nvPr>
            <p:ph type="dt" sz="half" idx="2"/>
          </p:nvPr>
        </p:nvSpPr>
        <p:spPr>
          <a:xfrm>
            <a:off x="2987824" y="6264000"/>
            <a:ext cx="2767805" cy="360000"/>
          </a:xfrm>
          <a:prstGeom prst="rect">
            <a:avLst/>
          </a:prstGeom>
        </p:spPr>
        <p:txBody>
          <a:bodyPr vert="horz" lIns="91440" tIns="45720" rIns="91440" bIns="45720" rtlCol="0" anchor="ctr"/>
          <a:lstStyle>
            <a:lvl1pPr algn="ctr">
              <a:defRPr sz="900">
                <a:solidFill>
                  <a:schemeClr val="tx1">
                    <a:tint val="75000"/>
                  </a:schemeClr>
                </a:solidFill>
              </a:defRPr>
            </a:lvl1pPr>
          </a:lstStyle>
          <a:p>
            <a:pPr>
              <a:spcBef>
                <a:spcPts val="0"/>
              </a:spcBef>
            </a:pPr>
            <a:endParaRPr lang="fr-CH" dirty="0"/>
          </a:p>
        </p:txBody>
      </p:sp>
    </p:spTree>
    <p:extLst>
      <p:ext uri="{BB962C8B-B14F-4D97-AF65-F5344CB8AC3E}">
        <p14:creationId xmlns:p14="http://schemas.microsoft.com/office/powerpoint/2010/main" val="157535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Inhalt, 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395289" y="1484312"/>
            <a:ext cx="5472855" cy="4568400"/>
          </a:xfrm>
        </p:spPr>
        <p:txBody>
          <a:bodyPr/>
          <a:lstStyle>
            <a:lvl1pPr>
              <a:lnSpc>
                <a:spcPts val="2800"/>
              </a:lnSpc>
              <a:spcBef>
                <a:spcPts val="1000"/>
              </a:spcBef>
              <a:spcAft>
                <a:spcPts val="0"/>
              </a:spcAft>
              <a:defRPr/>
            </a:lvl1pPr>
            <a:lvl2pPr indent="-342000">
              <a:lnSpc>
                <a:spcPts val="2800"/>
              </a:lnSpc>
              <a:spcBef>
                <a:spcPts val="1000"/>
              </a:spcBef>
              <a:spcAft>
                <a:spcPts val="0"/>
              </a:spcAft>
              <a:defRPr/>
            </a:lvl2pPr>
            <a:lvl3pPr>
              <a:spcBef>
                <a:spcPts val="400"/>
              </a:spcBef>
              <a:spcAft>
                <a:spcPts val="0"/>
              </a:spcAft>
              <a:defRPr/>
            </a:lvl3pPr>
            <a:lvl4pPr>
              <a:spcBef>
                <a:spcPts val="400"/>
              </a:spcBef>
              <a:spcAft>
                <a:spcPts val="0"/>
              </a:spcAft>
              <a:defRPr/>
            </a:lvl4pPr>
            <a:lvl5pPr>
              <a:spcBef>
                <a:spcPts val="400"/>
              </a:spcBef>
              <a:spcAft>
                <a:spcPts val="0"/>
              </a:spcAft>
              <a:defRPr/>
            </a:lvl5pPr>
          </a:lstStyle>
          <a:p>
            <a:pPr lvl="0"/>
            <a:r>
              <a:rPr lang="de-DE" dirty="0"/>
              <a:t>Textmasterformat bearbeiten</a:t>
            </a:r>
          </a:p>
          <a:p>
            <a:pPr lvl="1"/>
            <a:r>
              <a:rPr lang="de-DE" dirty="0"/>
              <a:t>Zweite Ebene</a:t>
            </a:r>
          </a:p>
          <a:p>
            <a:pPr lvl="2"/>
            <a:r>
              <a:rPr lang="de-DE" dirty="0"/>
              <a:t>Dritte Ebene</a:t>
            </a:r>
          </a:p>
        </p:txBody>
      </p:sp>
      <p:sp>
        <p:nvSpPr>
          <p:cNvPr id="8" name="Bildplatzhalter 7"/>
          <p:cNvSpPr>
            <a:spLocks noGrp="1"/>
          </p:cNvSpPr>
          <p:nvPr>
            <p:ph type="pic" sz="quarter" idx="13"/>
          </p:nvPr>
        </p:nvSpPr>
        <p:spPr>
          <a:xfrm>
            <a:off x="5976091" y="1498601"/>
            <a:ext cx="2772373" cy="2234642"/>
          </a:xfrm>
        </p:spPr>
        <p:txBody>
          <a:bodyPr rtlCol="0">
            <a:normAutofit/>
          </a:bodyPr>
          <a:lstStyle>
            <a:lvl1pPr marL="0" indent="0">
              <a:buNone/>
              <a:defRPr/>
            </a:lvl1pPr>
          </a:lstStyle>
          <a:p>
            <a:pPr lvl="0"/>
            <a:r>
              <a:rPr lang="de-DE" noProof="0"/>
              <a:t>Bild durch Klicken auf Symbol hinzufügen</a:t>
            </a:r>
            <a:endParaRPr lang="de-CH" noProof="0" dirty="0"/>
          </a:p>
        </p:txBody>
      </p:sp>
      <p:sp>
        <p:nvSpPr>
          <p:cNvPr id="9" name="Bildplatzhalter 7"/>
          <p:cNvSpPr>
            <a:spLocks noGrp="1"/>
          </p:cNvSpPr>
          <p:nvPr>
            <p:ph type="pic" sz="quarter" idx="14"/>
          </p:nvPr>
        </p:nvSpPr>
        <p:spPr>
          <a:xfrm>
            <a:off x="5980113" y="3902310"/>
            <a:ext cx="2768351" cy="2142000"/>
          </a:xfrm>
        </p:spPr>
        <p:txBody>
          <a:bodyPr rtlCol="0">
            <a:normAutofit/>
          </a:bodyPr>
          <a:lstStyle>
            <a:lvl1pPr marL="0" indent="0">
              <a:buNone/>
              <a:defRPr/>
            </a:lvl1pPr>
          </a:lstStyle>
          <a:p>
            <a:pPr lvl="0"/>
            <a:r>
              <a:rPr lang="de-DE" noProof="0"/>
              <a:t>Bild durch Klicken auf Symbol hinzufügen</a:t>
            </a:r>
            <a:endParaRPr lang="de-CH" noProof="0" dirty="0"/>
          </a:p>
        </p:txBody>
      </p:sp>
      <p:sp>
        <p:nvSpPr>
          <p:cNvPr id="10" name="Datumsplatzhalter 1"/>
          <p:cNvSpPr>
            <a:spLocks noGrp="1"/>
          </p:cNvSpPr>
          <p:nvPr>
            <p:ph type="dt" sz="half" idx="2"/>
          </p:nvPr>
        </p:nvSpPr>
        <p:spPr>
          <a:xfrm>
            <a:off x="2987824" y="6264000"/>
            <a:ext cx="2767805" cy="360000"/>
          </a:xfrm>
          <a:prstGeom prst="rect">
            <a:avLst/>
          </a:prstGeom>
        </p:spPr>
        <p:txBody>
          <a:bodyPr vert="horz" lIns="91440" tIns="45720" rIns="91440" bIns="45720" rtlCol="0" anchor="ctr"/>
          <a:lstStyle>
            <a:lvl1pPr algn="ctr">
              <a:defRPr sz="900">
                <a:solidFill>
                  <a:schemeClr val="tx1">
                    <a:tint val="75000"/>
                  </a:schemeClr>
                </a:solidFill>
              </a:defRPr>
            </a:lvl1pPr>
          </a:lstStyle>
          <a:p>
            <a:pPr>
              <a:spcBef>
                <a:spcPts val="0"/>
              </a:spcBef>
            </a:pPr>
            <a:endParaRPr lang="fr-CH" dirty="0"/>
          </a:p>
        </p:txBody>
      </p:sp>
    </p:spTree>
    <p:extLst>
      <p:ext uri="{BB962C8B-B14F-4D97-AF65-F5344CB8AC3E}">
        <p14:creationId xmlns:p14="http://schemas.microsoft.com/office/powerpoint/2010/main" val="357015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halt,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788024" y="1484784"/>
            <a:ext cx="3960689" cy="4568400"/>
          </a:xfrm>
        </p:spPr>
        <p:txBody>
          <a:bodyPr/>
          <a:lstStyle>
            <a:lvl1pPr marL="342900" indent="-342900">
              <a:spcBef>
                <a:spcPts val="0"/>
              </a:spcBef>
              <a:spcAft>
                <a:spcPts val="1000"/>
              </a:spcAft>
              <a:buFont typeface="Wingdings" charset="2"/>
              <a:buChar char="§"/>
              <a:defRPr sz="1800" b="1"/>
            </a:lvl1pPr>
            <a:lvl2pPr marL="714375" indent="-342000">
              <a:spcBef>
                <a:spcPts val="400"/>
              </a:spcBef>
              <a:spcAft>
                <a:spcPts val="0"/>
              </a:spcAft>
              <a:buFont typeface="Wingdings" charset="2"/>
              <a:buChar char="§"/>
              <a:defRPr sz="1800"/>
            </a:lvl2pPr>
            <a:lvl3pPr marL="1077913" indent="-361950">
              <a:spcBef>
                <a:spcPts val="400"/>
              </a:spcBef>
              <a:spcAft>
                <a:spcPts val="0"/>
              </a:spcAft>
              <a:buFont typeface="Wingdings" pitchFamily="2" charset="2"/>
              <a:buChar char="§"/>
              <a:defRPr sz="1800"/>
            </a:lvl3pPr>
            <a:lvl4pPr marL="1436688" indent="-361950">
              <a:spcBef>
                <a:spcPts val="400"/>
              </a:spcBef>
              <a:spcAft>
                <a:spcPts val="0"/>
              </a:spcAft>
              <a:buFont typeface="Wingdings" pitchFamily="2" charset="2"/>
              <a:buChar char="§"/>
              <a:defRPr sz="2000"/>
            </a:lvl4pPr>
            <a:lvl5pPr marL="1789113" indent="-361950">
              <a:spcBef>
                <a:spcPts val="400"/>
              </a:spcBef>
              <a:spcAft>
                <a:spcPts val="0"/>
              </a:spcAft>
              <a:buFont typeface="Wingdings" pitchFamily="2" charset="2"/>
              <a:buChar char="§"/>
              <a:defRPr sz="2000"/>
            </a:lvl5pPr>
          </a:lstStyle>
          <a:p>
            <a:pPr lvl="0"/>
            <a:r>
              <a:rPr lang="de-DE" dirty="0"/>
              <a:t>Textmasterformat bearbeiten</a:t>
            </a:r>
          </a:p>
          <a:p>
            <a:pPr lvl="1"/>
            <a:r>
              <a:rPr lang="de-DE" dirty="0"/>
              <a:t>Zweite Ebene</a:t>
            </a:r>
          </a:p>
          <a:p>
            <a:pPr lvl="2"/>
            <a:r>
              <a:rPr lang="de-DE" dirty="0"/>
              <a:t>Dritte Ebene</a:t>
            </a:r>
          </a:p>
        </p:txBody>
      </p:sp>
      <p:sp>
        <p:nvSpPr>
          <p:cNvPr id="8" name="Bildplatzhalter 7"/>
          <p:cNvSpPr>
            <a:spLocks noGrp="1"/>
          </p:cNvSpPr>
          <p:nvPr>
            <p:ph type="pic" sz="quarter" idx="13"/>
          </p:nvPr>
        </p:nvSpPr>
        <p:spPr>
          <a:xfrm>
            <a:off x="395536" y="1484784"/>
            <a:ext cx="4175976" cy="4568400"/>
          </a:xfrm>
        </p:spPr>
        <p:txBody>
          <a:bodyPr rtlCol="0">
            <a:normAutofit/>
          </a:bodyPr>
          <a:lstStyle>
            <a:lvl1pPr marL="0" indent="0">
              <a:buNone/>
              <a:defRPr sz="1800"/>
            </a:lvl1pPr>
          </a:lstStyle>
          <a:p>
            <a:pPr lvl="0"/>
            <a:r>
              <a:rPr lang="de-DE" noProof="0" dirty="0"/>
              <a:t>Bild durch Klicken auf Symbol hinzufügen</a:t>
            </a:r>
            <a:endParaRPr lang="de-CH" noProof="0" dirty="0"/>
          </a:p>
        </p:txBody>
      </p:sp>
      <p:sp>
        <p:nvSpPr>
          <p:cNvPr id="7" name="Datumsplatzhalter 1"/>
          <p:cNvSpPr>
            <a:spLocks noGrp="1"/>
          </p:cNvSpPr>
          <p:nvPr>
            <p:ph type="dt" sz="half" idx="2"/>
          </p:nvPr>
        </p:nvSpPr>
        <p:spPr>
          <a:xfrm>
            <a:off x="2987824" y="6264000"/>
            <a:ext cx="2767805" cy="360000"/>
          </a:xfrm>
          <a:prstGeom prst="rect">
            <a:avLst/>
          </a:prstGeom>
        </p:spPr>
        <p:txBody>
          <a:bodyPr vert="horz" lIns="91440" tIns="45720" rIns="91440" bIns="45720" rtlCol="0" anchor="ctr"/>
          <a:lstStyle>
            <a:lvl1pPr algn="ctr">
              <a:defRPr sz="900">
                <a:solidFill>
                  <a:schemeClr val="tx1">
                    <a:tint val="75000"/>
                  </a:schemeClr>
                </a:solidFill>
              </a:defRPr>
            </a:lvl1pPr>
          </a:lstStyle>
          <a:p>
            <a:pPr>
              <a:spcBef>
                <a:spcPts val="0"/>
              </a:spcBef>
            </a:pPr>
            <a:endParaRPr lang="fr-CH" dirty="0"/>
          </a:p>
        </p:txBody>
      </p:sp>
    </p:spTree>
    <p:extLst>
      <p:ext uri="{BB962C8B-B14F-4D97-AF65-F5344CB8AC3E}">
        <p14:creationId xmlns:p14="http://schemas.microsoft.com/office/powerpoint/2010/main" val="70708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Spalten, Text,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395288" y="4234928"/>
            <a:ext cx="2678400" cy="1818000"/>
          </a:xfrm>
        </p:spPr>
        <p:txBody>
          <a:bodyPr>
            <a:noAutofit/>
          </a:bodyPr>
          <a:lstStyle>
            <a:lvl1pPr marL="0" indent="0">
              <a:lnSpc>
                <a:spcPts val="2400"/>
              </a:lnSpc>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Textmasterformat bearbeiten</a:t>
            </a:r>
          </a:p>
        </p:txBody>
      </p:sp>
      <p:sp>
        <p:nvSpPr>
          <p:cNvPr id="8" name="Inhaltsplatzhalter 2"/>
          <p:cNvSpPr>
            <a:spLocks noGrp="1"/>
          </p:cNvSpPr>
          <p:nvPr>
            <p:ph sz="half" idx="13"/>
          </p:nvPr>
        </p:nvSpPr>
        <p:spPr>
          <a:xfrm>
            <a:off x="3237899" y="4234928"/>
            <a:ext cx="2678400" cy="1818000"/>
          </a:xfrm>
        </p:spPr>
        <p:txBody>
          <a:bodyPr>
            <a:noAutofit/>
          </a:bodyPr>
          <a:lstStyle>
            <a:lvl1pPr marL="0" indent="0">
              <a:lnSpc>
                <a:spcPts val="3000"/>
              </a:lnSpc>
              <a:buNone/>
              <a:defRPr lang="de-DE" sz="2000" kern="1200" dirty="0" smtClean="0">
                <a:solidFill>
                  <a:schemeClr val="tx1"/>
                </a:solidFill>
                <a:latin typeface="Arial" pitchFamily="34" charset="0"/>
                <a:ea typeface="ＭＳ Ｐゴシック" charset="-128"/>
                <a:cs typeface="ＭＳ Ｐゴシック" charset="-128"/>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marL="0" lvl="0" indent="0" algn="l" defTabSz="898525" rtl="0" eaLnBrk="0" fontAlgn="base" hangingPunct="0">
              <a:lnSpc>
                <a:spcPts val="2400"/>
              </a:lnSpc>
              <a:spcBef>
                <a:spcPts val="1000"/>
              </a:spcBef>
              <a:spcAft>
                <a:spcPts val="0"/>
              </a:spcAft>
              <a:buClr>
                <a:schemeClr val="accent1"/>
              </a:buClr>
              <a:buSzPct val="90000"/>
              <a:buFont typeface="Wingdings" charset="2"/>
              <a:buNone/>
              <a:tabLst>
                <a:tab pos="341313" algn="l"/>
              </a:tabLst>
            </a:pPr>
            <a:r>
              <a:rPr lang="de-DE" dirty="0"/>
              <a:t>Textmasterformat bearbeiten</a:t>
            </a:r>
          </a:p>
        </p:txBody>
      </p:sp>
      <p:sp>
        <p:nvSpPr>
          <p:cNvPr id="9" name="Inhaltsplatzhalter 2"/>
          <p:cNvSpPr>
            <a:spLocks noGrp="1"/>
          </p:cNvSpPr>
          <p:nvPr>
            <p:ph sz="half" idx="14"/>
          </p:nvPr>
        </p:nvSpPr>
        <p:spPr>
          <a:xfrm>
            <a:off x="6070313" y="4234928"/>
            <a:ext cx="2678400" cy="1818000"/>
          </a:xfrm>
        </p:spPr>
        <p:txBody>
          <a:bodyPr>
            <a:noAutofit/>
          </a:bodyPr>
          <a:lstStyle>
            <a:lvl1pPr marL="0" indent="0">
              <a:lnSpc>
                <a:spcPts val="3000"/>
              </a:lnSpc>
              <a:buNone/>
              <a:defRPr lang="de-DE" sz="2000" kern="1200" dirty="0" smtClean="0">
                <a:solidFill>
                  <a:schemeClr val="tx1"/>
                </a:solidFill>
                <a:latin typeface="Arial" pitchFamily="34" charset="0"/>
                <a:ea typeface="ＭＳ Ｐゴシック" charset="-128"/>
                <a:cs typeface="ＭＳ Ｐゴシック" charset="-128"/>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marL="0" lvl="0" indent="0" algn="l" defTabSz="898525" rtl="0" eaLnBrk="0" fontAlgn="base" hangingPunct="0">
              <a:lnSpc>
                <a:spcPts val="2400"/>
              </a:lnSpc>
              <a:spcBef>
                <a:spcPts val="1000"/>
              </a:spcBef>
              <a:spcAft>
                <a:spcPts val="0"/>
              </a:spcAft>
              <a:buClr>
                <a:schemeClr val="accent1"/>
              </a:buClr>
              <a:buSzPct val="90000"/>
              <a:buFont typeface="Wingdings" charset="2"/>
              <a:buNone/>
              <a:tabLst>
                <a:tab pos="341313" algn="l"/>
              </a:tabLst>
            </a:pPr>
            <a:r>
              <a:rPr lang="de-DE"/>
              <a:t>Textmasterformat bearbeiten</a:t>
            </a:r>
          </a:p>
        </p:txBody>
      </p:sp>
      <p:sp>
        <p:nvSpPr>
          <p:cNvPr id="11" name="Bildplatzhalter 10"/>
          <p:cNvSpPr>
            <a:spLocks noGrp="1"/>
          </p:cNvSpPr>
          <p:nvPr>
            <p:ph type="pic" sz="quarter" idx="15"/>
          </p:nvPr>
        </p:nvSpPr>
        <p:spPr>
          <a:xfrm>
            <a:off x="395288" y="1484313"/>
            <a:ext cx="2678400" cy="2678400"/>
          </a:xfrm>
        </p:spPr>
        <p:txBody>
          <a:bodyPr rtlCol="0">
            <a:normAutofit/>
          </a:bodyPr>
          <a:lstStyle/>
          <a:p>
            <a:pPr lvl="0"/>
            <a:r>
              <a:rPr lang="de-DE" noProof="0"/>
              <a:t>Bild durch Klicken auf Symbol hinzufügen</a:t>
            </a:r>
            <a:endParaRPr lang="de-CH" noProof="0"/>
          </a:p>
        </p:txBody>
      </p:sp>
      <p:sp>
        <p:nvSpPr>
          <p:cNvPr id="13" name="Bildplatzhalter 10"/>
          <p:cNvSpPr>
            <a:spLocks noGrp="1"/>
          </p:cNvSpPr>
          <p:nvPr>
            <p:ph type="pic" sz="quarter" idx="16"/>
          </p:nvPr>
        </p:nvSpPr>
        <p:spPr>
          <a:xfrm>
            <a:off x="3232800" y="1484313"/>
            <a:ext cx="2678400" cy="2678400"/>
          </a:xfrm>
        </p:spPr>
        <p:txBody>
          <a:bodyPr rtlCol="0">
            <a:normAutofit/>
          </a:bodyPr>
          <a:lstStyle/>
          <a:p>
            <a:pPr lvl="0"/>
            <a:r>
              <a:rPr lang="de-DE" noProof="0"/>
              <a:t>Bild durch Klicken auf Symbol hinzufügen</a:t>
            </a:r>
            <a:endParaRPr lang="de-CH" noProof="0"/>
          </a:p>
        </p:txBody>
      </p:sp>
      <p:sp>
        <p:nvSpPr>
          <p:cNvPr id="14" name="Bildplatzhalter 10"/>
          <p:cNvSpPr>
            <a:spLocks noGrp="1"/>
          </p:cNvSpPr>
          <p:nvPr>
            <p:ph type="pic" sz="quarter" idx="17"/>
          </p:nvPr>
        </p:nvSpPr>
        <p:spPr>
          <a:xfrm>
            <a:off x="6070313" y="1484313"/>
            <a:ext cx="2678400" cy="2678400"/>
          </a:xfrm>
        </p:spPr>
        <p:txBody>
          <a:bodyPr rtlCol="0">
            <a:normAutofit/>
          </a:bodyPr>
          <a:lstStyle/>
          <a:p>
            <a:pPr lvl="0"/>
            <a:r>
              <a:rPr lang="de-DE" noProof="0"/>
              <a:t>Bild durch Klicken auf Symbol hinzufügen</a:t>
            </a:r>
            <a:endParaRPr lang="de-CH" noProof="0"/>
          </a:p>
        </p:txBody>
      </p:sp>
      <p:sp>
        <p:nvSpPr>
          <p:cNvPr id="10" name="Datumsplatzhalter 1"/>
          <p:cNvSpPr>
            <a:spLocks noGrp="1"/>
          </p:cNvSpPr>
          <p:nvPr>
            <p:ph type="dt" sz="half" idx="2"/>
          </p:nvPr>
        </p:nvSpPr>
        <p:spPr>
          <a:xfrm>
            <a:off x="2987824" y="6264000"/>
            <a:ext cx="2767805" cy="360000"/>
          </a:xfrm>
          <a:prstGeom prst="rect">
            <a:avLst/>
          </a:prstGeom>
        </p:spPr>
        <p:txBody>
          <a:bodyPr vert="horz" lIns="91440" tIns="45720" rIns="91440" bIns="45720" rtlCol="0" anchor="ctr"/>
          <a:lstStyle>
            <a:lvl1pPr algn="ctr">
              <a:defRPr sz="900">
                <a:solidFill>
                  <a:schemeClr val="tx1">
                    <a:tint val="75000"/>
                  </a:schemeClr>
                </a:solidFill>
              </a:defRPr>
            </a:lvl1pPr>
          </a:lstStyle>
          <a:p>
            <a:pPr>
              <a:spcBef>
                <a:spcPts val="0"/>
              </a:spcBef>
            </a:pPr>
            <a:endParaRPr lang="fr-CH" dirty="0"/>
          </a:p>
        </p:txBody>
      </p:sp>
    </p:spTree>
    <p:extLst>
      <p:ext uri="{BB962C8B-B14F-4D97-AF65-F5344CB8AC3E}">
        <p14:creationId xmlns:p14="http://schemas.microsoft.com/office/powerpoint/2010/main" val="168447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Spalten, Tex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87350" y="174625"/>
            <a:ext cx="8361363" cy="1069975"/>
          </a:xfrm>
        </p:spPr>
        <p:txBody>
          <a:bodyPr/>
          <a:lstStyle/>
          <a:p>
            <a:r>
              <a:rPr lang="fr-CH" dirty="0"/>
              <a:t>Titel</a:t>
            </a:r>
            <a:endParaRPr lang="fr-FR" dirty="0"/>
          </a:p>
        </p:txBody>
      </p:sp>
      <p:sp>
        <p:nvSpPr>
          <p:cNvPr id="3" name="Espace réservé du contenu 2"/>
          <p:cNvSpPr>
            <a:spLocks noGrp="1"/>
          </p:cNvSpPr>
          <p:nvPr>
            <p:ph sz="half" idx="1" hasCustomPrompt="1"/>
          </p:nvPr>
        </p:nvSpPr>
        <p:spPr>
          <a:xfrm>
            <a:off x="395288" y="1340768"/>
            <a:ext cx="4090987" cy="4565650"/>
          </a:xfrm>
        </p:spPr>
        <p:txBody>
          <a:bodyPr/>
          <a:lstStyle>
            <a:lvl1pPr>
              <a:defRPr sz="1800" baseline="0"/>
            </a:lvl1pPr>
            <a:lvl2pPr indent="-342000">
              <a:defRPr sz="1800"/>
            </a:lvl2pPr>
            <a:lvl3pPr>
              <a:defRPr sz="1800" baseline="0"/>
            </a:lvl3pPr>
            <a:lvl4pPr>
              <a:defRPr sz="1800"/>
            </a:lvl4pPr>
            <a:lvl5pPr>
              <a:defRPr sz="1800"/>
            </a:lvl5pPr>
            <a:lvl6pPr>
              <a:defRPr sz="1800"/>
            </a:lvl6pPr>
            <a:lvl7pPr>
              <a:defRPr sz="1800"/>
            </a:lvl7pPr>
            <a:lvl8pPr>
              <a:defRPr sz="1800"/>
            </a:lvl8pPr>
            <a:lvl9pPr>
              <a:defRPr sz="1800"/>
            </a:lvl9pPr>
          </a:lstStyle>
          <a:p>
            <a:pPr lvl="0"/>
            <a:r>
              <a:rPr lang="fr-CH" dirty="0"/>
              <a:t>Erste Ebene</a:t>
            </a:r>
          </a:p>
          <a:p>
            <a:pPr lvl="1"/>
            <a:r>
              <a:rPr lang="fr-CH" dirty="0"/>
              <a:t>Zweite Ebene</a:t>
            </a:r>
          </a:p>
          <a:p>
            <a:pPr lvl="2"/>
            <a:r>
              <a:rPr lang="fr-CH" dirty="0"/>
              <a:t>Dritte Ebene</a:t>
            </a:r>
          </a:p>
        </p:txBody>
      </p:sp>
      <p:sp>
        <p:nvSpPr>
          <p:cNvPr id="4" name="Espace réservé du contenu 3"/>
          <p:cNvSpPr>
            <a:spLocks noGrp="1"/>
          </p:cNvSpPr>
          <p:nvPr>
            <p:ph sz="half" idx="2" hasCustomPrompt="1"/>
          </p:nvPr>
        </p:nvSpPr>
        <p:spPr>
          <a:xfrm>
            <a:off x="4638675" y="1340768"/>
            <a:ext cx="4092575" cy="4565650"/>
          </a:xfrm>
        </p:spPr>
        <p:txBody>
          <a:bodyPr/>
          <a:lstStyle>
            <a:lvl1pPr marL="342000" indent="-342000">
              <a:buFont typeface="Wingdings" charset="2"/>
              <a:buChar char="§"/>
              <a:defRPr sz="1800"/>
            </a:lvl1pPr>
            <a:lvl2pPr marL="716863" indent="-342900">
              <a:defRPr lang="fr-CH" sz="1800" kern="1200" dirty="0" smtClean="0">
                <a:solidFill>
                  <a:schemeClr val="tx1"/>
                </a:solidFill>
                <a:latin typeface="Arial" pitchFamily="34" charset="0"/>
                <a:ea typeface="ＭＳ Ｐゴシック" charset="-128"/>
                <a:cs typeface="ＭＳ Ｐゴシック" charset="-128"/>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dirty="0"/>
              <a:t>Erste Ebene</a:t>
            </a:r>
          </a:p>
          <a:p>
            <a:pPr lvl="1"/>
            <a:r>
              <a:rPr lang="fr-CH" dirty="0"/>
              <a:t>Zweite Ebene</a:t>
            </a:r>
          </a:p>
          <a:p>
            <a:pPr lvl="2"/>
            <a:r>
              <a:rPr lang="fr-CH" dirty="0"/>
              <a:t>Dritte Ebene</a:t>
            </a:r>
          </a:p>
        </p:txBody>
      </p:sp>
      <p:sp>
        <p:nvSpPr>
          <p:cNvPr id="7" name="Datumsplatzhalter 1"/>
          <p:cNvSpPr>
            <a:spLocks noGrp="1"/>
          </p:cNvSpPr>
          <p:nvPr>
            <p:ph type="dt" sz="half" idx="10"/>
          </p:nvPr>
        </p:nvSpPr>
        <p:spPr>
          <a:xfrm>
            <a:off x="2987824" y="6264000"/>
            <a:ext cx="2767805" cy="360000"/>
          </a:xfrm>
          <a:prstGeom prst="rect">
            <a:avLst/>
          </a:prstGeom>
        </p:spPr>
        <p:txBody>
          <a:bodyPr vert="horz" lIns="91440" tIns="45720" rIns="91440" bIns="45720" rtlCol="0" anchor="ctr"/>
          <a:lstStyle>
            <a:lvl1pPr algn="ctr">
              <a:defRPr sz="900">
                <a:solidFill>
                  <a:schemeClr val="tx1">
                    <a:tint val="75000"/>
                  </a:schemeClr>
                </a:solidFill>
              </a:defRPr>
            </a:lvl1pPr>
          </a:lstStyle>
          <a:p>
            <a:pPr>
              <a:spcBef>
                <a:spcPts val="0"/>
              </a:spcBef>
            </a:pPr>
            <a:endParaRPr lang="fr-CH" dirty="0"/>
          </a:p>
        </p:txBody>
      </p:sp>
    </p:spTree>
    <p:extLst>
      <p:ext uri="{BB962C8B-B14F-4D97-AF65-F5344CB8AC3E}">
        <p14:creationId xmlns:p14="http://schemas.microsoft.com/office/powerpoint/2010/main" val="363548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0" name="Titelplatzhalter 1"/>
          <p:cNvSpPr>
            <a:spLocks noGrp="1"/>
          </p:cNvSpPr>
          <p:nvPr>
            <p:ph type="title"/>
          </p:nvPr>
        </p:nvSpPr>
        <p:spPr bwMode="auto">
          <a:xfrm>
            <a:off x="387350" y="174625"/>
            <a:ext cx="8361363" cy="102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dirty="0"/>
              <a:t>Mastertitelformat bearbeiten</a:t>
            </a:r>
            <a:endParaRPr lang="de-CH" dirty="0"/>
          </a:p>
        </p:txBody>
      </p:sp>
      <p:sp>
        <p:nvSpPr>
          <p:cNvPr id="1031" name="Textplatzhalter 2"/>
          <p:cNvSpPr>
            <a:spLocks noGrp="1"/>
          </p:cNvSpPr>
          <p:nvPr>
            <p:ph type="body" idx="1"/>
          </p:nvPr>
        </p:nvSpPr>
        <p:spPr bwMode="auto">
          <a:xfrm>
            <a:off x="395288" y="1311622"/>
            <a:ext cx="8335962"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8" name="Text Box 33"/>
          <p:cNvSpPr txBox="1">
            <a:spLocks noChangeArrowheads="1"/>
          </p:cNvSpPr>
          <p:nvPr userDrawn="1"/>
        </p:nvSpPr>
        <p:spPr bwMode="auto">
          <a:xfrm>
            <a:off x="395536" y="5741207"/>
            <a:ext cx="84969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400" b="1" dirty="0"/>
              <a:t>	</a:t>
            </a:r>
          </a:p>
        </p:txBody>
      </p:sp>
    </p:spTree>
  </p:cSld>
  <p:clrMap bg1="lt1" tx1="dk1" bg2="lt2" tx2="dk2" accent1="accent1" accent2="accent2" accent3="accent3" accent4="accent4" accent5="accent5" accent6="accent6" hlink="hlink" folHlink="folHlink"/>
  <p:sldLayoutIdLst>
    <p:sldLayoutId id="2147483746" r:id="rId1"/>
    <p:sldLayoutId id="2147483736" r:id="rId2"/>
    <p:sldLayoutId id="2147483744" r:id="rId3"/>
    <p:sldLayoutId id="2147483737" r:id="rId4"/>
    <p:sldLayoutId id="2147483738" r:id="rId5"/>
    <p:sldLayoutId id="2147483739" r:id="rId6"/>
    <p:sldLayoutId id="2147483740" r:id="rId7"/>
    <p:sldLayoutId id="2147483741" r:id="rId8"/>
    <p:sldLayoutId id="2147483742" r:id="rId9"/>
    <p:sldLayoutId id="2147483747" r:id="rId10"/>
  </p:sldLayoutIdLst>
  <p:hf sldNum="0" hdr="0" ftr="0"/>
  <p:txStyles>
    <p:titleStyle>
      <a:lvl1pPr algn="l" rtl="0" eaLnBrk="1" fontAlgn="base" hangingPunct="1">
        <a:spcBef>
          <a:spcPct val="0"/>
        </a:spcBef>
        <a:spcAft>
          <a:spcPct val="0"/>
        </a:spcAft>
        <a:defRPr sz="2800" b="1" kern="1200" baseline="0">
          <a:solidFill>
            <a:srgbClr val="BF1238"/>
          </a:solidFill>
          <a:latin typeface="Arial" pitchFamily="34" charset="0"/>
          <a:ea typeface="ＭＳ Ｐゴシック" charset="-128"/>
          <a:cs typeface="ＭＳ Ｐゴシック" charset="-128"/>
        </a:defRPr>
      </a:lvl1pPr>
      <a:lvl2pPr algn="l" rtl="0" eaLnBrk="1" fontAlgn="base" hangingPunct="1">
        <a:spcBef>
          <a:spcPct val="0"/>
        </a:spcBef>
        <a:spcAft>
          <a:spcPct val="0"/>
        </a:spcAft>
        <a:defRPr sz="2800" b="1">
          <a:solidFill>
            <a:schemeClr val="accent2"/>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chemeClr val="accent2"/>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chemeClr val="accent2"/>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chemeClr val="accent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chemeClr val="accent2"/>
          </a:solidFill>
          <a:latin typeface="Arial" charset="0"/>
          <a:ea typeface="ＭＳ Ｐゴシック" charset="-128"/>
        </a:defRPr>
      </a:lvl6pPr>
      <a:lvl7pPr marL="914400" algn="l" rtl="0" eaLnBrk="1" fontAlgn="base" hangingPunct="1">
        <a:spcBef>
          <a:spcPct val="0"/>
        </a:spcBef>
        <a:spcAft>
          <a:spcPct val="0"/>
        </a:spcAft>
        <a:defRPr sz="2800" b="1">
          <a:solidFill>
            <a:schemeClr val="accent2"/>
          </a:solidFill>
          <a:latin typeface="Arial" charset="0"/>
          <a:ea typeface="ＭＳ Ｐゴシック" charset="-128"/>
        </a:defRPr>
      </a:lvl7pPr>
      <a:lvl8pPr marL="1371600" algn="l" rtl="0" eaLnBrk="1" fontAlgn="base" hangingPunct="1">
        <a:spcBef>
          <a:spcPct val="0"/>
        </a:spcBef>
        <a:spcAft>
          <a:spcPct val="0"/>
        </a:spcAft>
        <a:defRPr sz="2800" b="1">
          <a:solidFill>
            <a:schemeClr val="accent2"/>
          </a:solidFill>
          <a:latin typeface="Arial" charset="0"/>
          <a:ea typeface="ＭＳ Ｐゴシック" charset="-128"/>
        </a:defRPr>
      </a:lvl8pPr>
      <a:lvl9pPr marL="1828800" algn="l" rtl="0" eaLnBrk="1" fontAlgn="base" hangingPunct="1">
        <a:spcBef>
          <a:spcPct val="0"/>
        </a:spcBef>
        <a:spcAft>
          <a:spcPct val="0"/>
        </a:spcAft>
        <a:defRPr sz="2800" b="1">
          <a:solidFill>
            <a:schemeClr val="accent2"/>
          </a:solidFill>
          <a:latin typeface="Arial" charset="0"/>
          <a:ea typeface="ＭＳ Ｐゴシック" charset="-128"/>
        </a:defRPr>
      </a:lvl9pPr>
    </p:titleStyle>
    <p:bodyStyle>
      <a:lvl1pPr marL="342900" indent="-342900" algn="l" defTabSz="898525" rtl="0" eaLnBrk="1" fontAlgn="base" hangingPunct="1">
        <a:lnSpc>
          <a:spcPct val="110000"/>
        </a:lnSpc>
        <a:spcBef>
          <a:spcPts val="1000"/>
        </a:spcBef>
        <a:spcAft>
          <a:spcPts val="0"/>
        </a:spcAft>
        <a:buClr>
          <a:schemeClr val="accent1"/>
        </a:buClr>
        <a:buSzPct val="90000"/>
        <a:buFont typeface="Wingdings" charset="2"/>
        <a:buChar char="§"/>
        <a:tabLst>
          <a:tab pos="341313" algn="l"/>
        </a:tabLst>
        <a:defRPr sz="1800" kern="1200">
          <a:solidFill>
            <a:schemeClr val="tx1"/>
          </a:solidFill>
          <a:latin typeface="Arial" pitchFamily="34" charset="0"/>
          <a:ea typeface="ＭＳ Ｐゴシック" charset="-128"/>
          <a:cs typeface="ＭＳ Ｐゴシック" charset="-128"/>
        </a:defRPr>
      </a:lvl1pPr>
      <a:lvl2pPr marL="715963" indent="-342000" algn="l" defTabSz="898525" rtl="0" eaLnBrk="1" fontAlgn="base" hangingPunct="1">
        <a:lnSpc>
          <a:spcPct val="110000"/>
        </a:lnSpc>
        <a:spcBef>
          <a:spcPts val="1000"/>
        </a:spcBef>
        <a:spcAft>
          <a:spcPts val="0"/>
        </a:spcAft>
        <a:buClr>
          <a:schemeClr val="accent1"/>
        </a:buClr>
        <a:buSzPct val="90000"/>
        <a:buFont typeface="Wingdings" charset="2"/>
        <a:buChar char="§"/>
        <a:defRPr sz="1800" kern="1200">
          <a:solidFill>
            <a:schemeClr val="tx1"/>
          </a:solidFill>
          <a:latin typeface="Arial" pitchFamily="34" charset="0"/>
          <a:ea typeface="ＭＳ Ｐゴシック" charset="-128"/>
          <a:cs typeface="ＭＳ Ｐゴシック" charset="-128"/>
        </a:defRPr>
      </a:lvl2pPr>
      <a:lvl3pPr marL="985838" indent="-287338" algn="l" defTabSz="898525" rtl="0" eaLnBrk="1" fontAlgn="base" hangingPunct="1">
        <a:lnSpc>
          <a:spcPct val="110000"/>
        </a:lnSpc>
        <a:spcBef>
          <a:spcPts val="400"/>
        </a:spcBef>
        <a:spcAft>
          <a:spcPts val="0"/>
        </a:spcAft>
        <a:buSzPct val="90000"/>
        <a:buFont typeface="Wingdings" charset="2"/>
        <a:buChar char="§"/>
        <a:defRPr sz="1800" kern="1200">
          <a:solidFill>
            <a:schemeClr val="tx1"/>
          </a:solidFill>
          <a:latin typeface="Arial" pitchFamily="34" charset="0"/>
          <a:ea typeface="ＭＳ Ｐゴシック" charset="-128"/>
          <a:cs typeface="ＭＳ Ｐゴシック" charset="-128"/>
        </a:defRPr>
      </a:lvl3pPr>
      <a:lvl4pPr marL="1262063" indent="-282575" algn="l" defTabSz="898525" rtl="0" eaLnBrk="1" fontAlgn="base" hangingPunct="1">
        <a:lnSpc>
          <a:spcPts val="2400"/>
        </a:lnSpc>
        <a:spcBef>
          <a:spcPts val="400"/>
        </a:spcBef>
        <a:spcAft>
          <a:spcPts val="0"/>
        </a:spcAft>
        <a:buSzPct val="90000"/>
        <a:buFont typeface="Wingdings" charset="2"/>
        <a:buChar char="§"/>
        <a:defRPr sz="2000" kern="1200">
          <a:solidFill>
            <a:schemeClr val="tx1"/>
          </a:solidFill>
          <a:latin typeface="Arial" pitchFamily="34" charset="0"/>
          <a:ea typeface="ＭＳ Ｐゴシック" charset="-128"/>
          <a:cs typeface="ＭＳ Ｐゴシック" charset="-128"/>
        </a:defRPr>
      </a:lvl4pPr>
      <a:lvl5pPr marL="1530350" indent="-284163" algn="l" defTabSz="898525" rtl="0" eaLnBrk="1" fontAlgn="base" hangingPunct="1">
        <a:lnSpc>
          <a:spcPts val="2400"/>
        </a:lnSpc>
        <a:spcBef>
          <a:spcPts val="400"/>
        </a:spcBef>
        <a:spcAft>
          <a:spcPts val="0"/>
        </a:spcAft>
        <a:buSzPct val="90000"/>
        <a:buFont typeface="Wingdings" charset="2"/>
        <a:buChar char="§"/>
        <a:defRPr sz="2000" kern="1200">
          <a:solidFill>
            <a:schemeClr val="tx1"/>
          </a:solidFill>
          <a:latin typeface="Arial" pitchFamily="34" charset="0"/>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noChangeAspect="1"/>
          </p:cNvSpPr>
          <p:nvPr>
            <p:ph type="body" sz="quarter" idx="11"/>
          </p:nvPr>
        </p:nvSpPr>
        <p:spPr>
          <a:xfrm>
            <a:off x="814750" y="3717032"/>
            <a:ext cx="5691822" cy="2591423"/>
          </a:xfrm>
        </p:spPr>
        <p:txBody>
          <a:bodyPr/>
          <a:lstStyle/>
          <a:p>
            <a:r>
              <a:rPr lang="de-CH" sz="3200" dirty="0"/>
              <a:t>Verständliche Gesetze</a:t>
            </a:r>
          </a:p>
          <a:p>
            <a:pPr>
              <a:spcBef>
                <a:spcPts val="1200"/>
              </a:spcBef>
            </a:pPr>
            <a:r>
              <a:rPr lang="de-CH" sz="3200" b="0" dirty="0"/>
              <a:t>als Herausforderung </a:t>
            </a:r>
            <a:br>
              <a:rPr lang="de-CH" sz="3200" b="0" dirty="0"/>
            </a:br>
            <a:r>
              <a:rPr lang="de-CH" sz="3200" b="0" dirty="0"/>
              <a:t>für die Rechtsetzung</a:t>
            </a:r>
            <a:endParaRPr lang="de-CH" dirty="0"/>
          </a:p>
          <a:p>
            <a:endParaRPr lang="de-CH" dirty="0"/>
          </a:p>
          <a:p>
            <a:r>
              <a:rPr lang="de-CH" sz="1600" dirty="0"/>
              <a:t>Stefan Höfler</a:t>
            </a:r>
            <a:endParaRPr lang="fr-CH" sz="1600" dirty="0"/>
          </a:p>
        </p:txBody>
      </p:sp>
      <p:pic>
        <p:nvPicPr>
          <p:cNvPr id="4" name="Picture 37" descr="Logo_CMYK_pos">
            <a:extLst>
              <a:ext uri="{FF2B5EF4-FFF2-40B4-BE49-F238E27FC236}">
                <a16:creationId xmlns:a16="http://schemas.microsoft.com/office/drawing/2014/main" id="{37E1F7EA-7F90-4E57-9FAB-28577F056A46}"/>
              </a:ext>
            </a:extLst>
          </p:cNvPr>
          <p:cNvPicPr>
            <a:picLocks noChangeAspect="1" noChangeArrowheads="1"/>
          </p:cNvPicPr>
          <p:nvPr/>
        </p:nvPicPr>
        <p:blipFill>
          <a:blip r:embed="rId2" cstate="print"/>
          <a:srcRect/>
          <a:stretch>
            <a:fillRect/>
          </a:stretch>
        </p:blipFill>
        <p:spPr bwMode="auto">
          <a:xfrm>
            <a:off x="467544" y="260648"/>
            <a:ext cx="1886400" cy="479544"/>
          </a:xfrm>
          <a:prstGeom prst="rect">
            <a:avLst/>
          </a:prstGeom>
          <a:noFill/>
          <a:ln w="9525">
            <a:noFill/>
            <a:miter lim="800000"/>
            <a:headEnd/>
            <a:tailEnd/>
          </a:ln>
        </p:spPr>
      </p:pic>
      <p:sp>
        <p:nvSpPr>
          <p:cNvPr id="5" name="Text Box 32">
            <a:extLst>
              <a:ext uri="{FF2B5EF4-FFF2-40B4-BE49-F238E27FC236}">
                <a16:creationId xmlns:a16="http://schemas.microsoft.com/office/drawing/2014/main" id="{0CE12C7E-AC29-4DBB-AD2A-C493C2227FD9}"/>
              </a:ext>
            </a:extLst>
          </p:cNvPr>
          <p:cNvSpPr txBox="1">
            <a:spLocks noChangeArrowheads="1"/>
          </p:cNvSpPr>
          <p:nvPr/>
        </p:nvSpPr>
        <p:spPr bwMode="auto">
          <a:xfrm>
            <a:off x="3660661" y="284603"/>
            <a:ext cx="6724890" cy="256480"/>
          </a:xfrm>
          <a:prstGeom prst="rect">
            <a:avLst/>
          </a:prstGeom>
          <a:noFill/>
          <a:ln w="9525">
            <a:noFill/>
            <a:miter lim="800000"/>
            <a:headEnd/>
            <a:tailEnd/>
          </a:ln>
          <a:effectLst/>
        </p:spPr>
        <p:txBody>
          <a:bodyPr wrap="square" lIns="0" tIns="0" rIns="0" bIns="0">
            <a:spAutoFit/>
          </a:bodyPr>
          <a:lstStyle/>
          <a:p>
            <a:pPr>
              <a:lnSpc>
                <a:spcPts val="1000"/>
              </a:lnSpc>
              <a:spcBef>
                <a:spcPts val="0"/>
              </a:spcBef>
              <a:spcAft>
                <a:spcPts val="0"/>
              </a:spcAft>
            </a:pPr>
            <a:r>
              <a:rPr lang="de-CH" sz="800" b="1" dirty="0">
                <a:latin typeface="Arial" charset="0"/>
              </a:rPr>
              <a:t>Bundeskanzlei BK</a:t>
            </a:r>
          </a:p>
          <a:p>
            <a:pPr marL="0" marR="0" lvl="0" indent="0" algn="l" defTabSz="914400" rtl="0" eaLnBrk="0" fontAlgn="base" latinLnBrk="0" hangingPunct="0">
              <a:lnSpc>
                <a:spcPts val="1000"/>
              </a:lnSpc>
              <a:spcBef>
                <a:spcPts val="0"/>
              </a:spcBef>
              <a:spcAft>
                <a:spcPct val="0"/>
              </a:spcAft>
              <a:buClrTx/>
              <a:buSzTx/>
              <a:buFontTx/>
              <a:buNone/>
              <a:tabLst/>
              <a:defRPr/>
            </a:pPr>
            <a:r>
              <a:rPr lang="de-CH" sz="800" b="0" dirty="0">
                <a:latin typeface="Arial" charset="0"/>
              </a:rPr>
              <a:t>Zentrale Sprachdienste Sektion Deutsch</a:t>
            </a:r>
          </a:p>
        </p:txBody>
      </p:sp>
    </p:spTree>
    <p:extLst>
      <p:ext uri="{BB962C8B-B14F-4D97-AF65-F5344CB8AC3E}">
        <p14:creationId xmlns:p14="http://schemas.microsoft.com/office/powerpoint/2010/main" val="160849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Verweise</a:t>
            </a:r>
            <a:endParaRPr lang="en-US" dirty="0"/>
          </a:p>
        </p:txBody>
      </p:sp>
      <p:sp>
        <p:nvSpPr>
          <p:cNvPr id="3" name="Inhaltsplatzhalter 2"/>
          <p:cNvSpPr>
            <a:spLocks noGrp="1"/>
          </p:cNvSpPr>
          <p:nvPr>
            <p:ph sz="half" idx="1"/>
          </p:nvPr>
        </p:nvSpPr>
        <p:spPr/>
        <p:txBody>
          <a:bodyPr/>
          <a:lstStyle/>
          <a:p>
            <a:pPr marL="0" indent="0">
              <a:buNone/>
            </a:pPr>
            <a:r>
              <a:rPr lang="de-CH" b="1" dirty="0"/>
              <a:t>Art. 28</a:t>
            </a:r>
            <a:r>
              <a:rPr lang="de-CH" dirty="0"/>
              <a:t>	Beurteilung der Doktorarbeit</a:t>
            </a:r>
          </a:p>
          <a:p>
            <a:pPr marL="0" indent="0">
              <a:buNone/>
            </a:pPr>
            <a:r>
              <a:rPr lang="de-CH" dirty="0"/>
              <a:t>Der Referent oder die Referentin erstellt ein schriftliches Gutachten über die Doktorarbeit.</a:t>
            </a:r>
          </a:p>
          <a:p>
            <a:pPr marL="0" indent="0">
              <a:buNone/>
            </a:pPr>
            <a:endParaRPr lang="de-CH" dirty="0"/>
          </a:p>
          <a:p>
            <a:pPr marL="0" indent="0">
              <a:buNone/>
            </a:pPr>
            <a:r>
              <a:rPr lang="de-CH" b="1" dirty="0"/>
              <a:t>Art. </a:t>
            </a:r>
            <a:r>
              <a:rPr lang="de-CH" b="1" dirty="0" err="1"/>
              <a:t>28</a:t>
            </a:r>
            <a:r>
              <a:rPr lang="de-CH" b="1" i="1" dirty="0" err="1"/>
              <a:t>a</a:t>
            </a:r>
            <a:r>
              <a:rPr lang="de-CH" dirty="0"/>
              <a:t>	Vertraulichkeit der Gutachten</a:t>
            </a:r>
          </a:p>
          <a:p>
            <a:pPr marL="0" indent="0">
              <a:buNone/>
            </a:pPr>
            <a:r>
              <a:rPr lang="de-CH" dirty="0"/>
              <a:t>Die </a:t>
            </a:r>
            <a:r>
              <a:rPr lang="de-CH" b="1" dirty="0">
                <a:solidFill>
                  <a:srgbClr val="BF1238"/>
                </a:solidFill>
              </a:rPr>
              <a:t>Gutachten</a:t>
            </a:r>
            <a:r>
              <a:rPr lang="de-CH" dirty="0"/>
              <a:t> </a:t>
            </a:r>
            <a:r>
              <a:rPr lang="de-CH" b="1" dirty="0">
                <a:solidFill>
                  <a:srgbClr val="BF1238"/>
                </a:solidFill>
              </a:rPr>
              <a:t>nach Artikel 28 </a:t>
            </a:r>
            <a:br>
              <a:rPr lang="de-CH" b="1" dirty="0">
                <a:solidFill>
                  <a:srgbClr val="BF1238"/>
                </a:solidFill>
              </a:rPr>
            </a:br>
            <a:r>
              <a:rPr lang="de-CH" dirty="0"/>
              <a:t>sind vertraulich.</a:t>
            </a:r>
            <a:endParaRPr lang="en-US" dirty="0"/>
          </a:p>
        </p:txBody>
      </p:sp>
      <p:sp>
        <p:nvSpPr>
          <p:cNvPr id="4" name="Inhaltsplatzhalter 3"/>
          <p:cNvSpPr>
            <a:spLocks noGrp="1"/>
          </p:cNvSpPr>
          <p:nvPr>
            <p:ph sz="half" idx="2"/>
          </p:nvPr>
        </p:nvSpPr>
        <p:spPr/>
        <p:txBody>
          <a:bodyPr/>
          <a:lstStyle/>
          <a:p>
            <a:pPr marL="0" indent="0">
              <a:buNone/>
            </a:pPr>
            <a:endParaRPr lang="de-CH" dirty="0"/>
          </a:p>
          <a:p>
            <a:pPr marL="0" indent="0">
              <a:buNone/>
            </a:pPr>
            <a:br>
              <a:rPr lang="de-CH" dirty="0"/>
            </a:br>
            <a:br>
              <a:rPr lang="de-CH" dirty="0"/>
            </a:br>
            <a:endParaRPr lang="de-CH" dirty="0"/>
          </a:p>
          <a:p>
            <a:pPr marL="0" indent="0">
              <a:buNone/>
            </a:pPr>
            <a:endParaRPr lang="de-CH" dirty="0"/>
          </a:p>
          <a:p>
            <a:pPr marL="0" indent="0">
              <a:buNone/>
            </a:pPr>
            <a:r>
              <a:rPr lang="de-CH" b="1" dirty="0"/>
              <a:t>Art. </a:t>
            </a:r>
            <a:r>
              <a:rPr lang="de-CH" b="1" dirty="0" err="1"/>
              <a:t>28</a:t>
            </a:r>
            <a:r>
              <a:rPr lang="de-CH" b="1" i="1" dirty="0" err="1"/>
              <a:t>a</a:t>
            </a:r>
            <a:r>
              <a:rPr lang="de-CH" dirty="0"/>
              <a:t>	Vertraulichkeit der Gutachten</a:t>
            </a:r>
          </a:p>
          <a:p>
            <a:pPr marL="0" indent="0">
              <a:buNone/>
            </a:pPr>
            <a:r>
              <a:rPr lang="de-CH" dirty="0"/>
              <a:t>Die </a:t>
            </a:r>
            <a:r>
              <a:rPr lang="de-CH" b="1" dirty="0">
                <a:solidFill>
                  <a:srgbClr val="BF1238"/>
                </a:solidFill>
              </a:rPr>
              <a:t>Gutachten über die Doktorarbeit </a:t>
            </a:r>
            <a:r>
              <a:rPr lang="de-CH" dirty="0"/>
              <a:t>sind vertraulich.</a:t>
            </a:r>
            <a:endParaRPr lang="en-US" dirty="0"/>
          </a:p>
          <a:p>
            <a:pPr marL="0" indent="0">
              <a:buNone/>
            </a:pPr>
            <a:endParaRPr lang="en-US" dirty="0"/>
          </a:p>
        </p:txBody>
      </p:sp>
      <p:sp>
        <p:nvSpPr>
          <p:cNvPr id="5" name="Datumsplatzhalter 4"/>
          <p:cNvSpPr>
            <a:spLocks noGrp="1"/>
          </p:cNvSpPr>
          <p:nvPr>
            <p:ph type="dt" sz="half" idx="10"/>
          </p:nvPr>
        </p:nvSpPr>
        <p:spPr>
          <a:xfrm>
            <a:off x="2987824" y="6264000"/>
            <a:ext cx="2767805" cy="360000"/>
          </a:xfrm>
          <a:prstGeom prst="rect">
            <a:avLst/>
          </a:prstGeom>
        </p:spPr>
        <p:txBody>
          <a:bodyPr/>
          <a:lstStyle/>
          <a:p>
            <a:pPr>
              <a:spcBef>
                <a:spcPts val="0"/>
              </a:spcBef>
            </a:pPr>
            <a:endParaRPr lang="fr-CH" dirty="0"/>
          </a:p>
        </p:txBody>
      </p:sp>
      <p:sp>
        <p:nvSpPr>
          <p:cNvPr id="6" name="Textfeld 5"/>
          <p:cNvSpPr txBox="1"/>
          <p:nvPr/>
        </p:nvSpPr>
        <p:spPr>
          <a:xfrm>
            <a:off x="6263843" y="174625"/>
            <a:ext cx="2454583"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Verweise vermeiden,</a:t>
            </a:r>
            <a:br>
              <a:rPr lang="de-CH" b="1" dirty="0"/>
            </a:br>
            <a:r>
              <a:rPr lang="de-CH" b="1" dirty="0"/>
              <a:t>wo Sprache genügt!</a:t>
            </a:r>
            <a:endParaRPr lang="en-US" b="1" dirty="0"/>
          </a:p>
        </p:txBody>
      </p:sp>
      <p:pic>
        <p:nvPicPr>
          <p:cNvPr id="1030" name="Picture 6" descr="https://thesius.de/blog/wp-content/uploads/2017/03/0516-dissertatio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536" r="402" b="25"/>
          <a:stretch/>
        </p:blipFill>
        <p:spPr bwMode="auto">
          <a:xfrm>
            <a:off x="4638675" y="1412776"/>
            <a:ext cx="2797721"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2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Faktoren der Verständlichkeit</a:t>
            </a:r>
            <a:endParaRPr lang="en-US" dirty="0"/>
          </a:p>
        </p:txBody>
      </p:sp>
      <p:sp>
        <p:nvSpPr>
          <p:cNvPr id="3" name="Inhaltsplatzhalter 2"/>
          <p:cNvSpPr>
            <a:spLocks noGrp="1"/>
          </p:cNvSpPr>
          <p:nvPr>
            <p:ph idx="1"/>
          </p:nvPr>
        </p:nvSpPr>
        <p:spPr/>
        <p:txBody>
          <a:bodyPr/>
          <a:lstStyle/>
          <a:p>
            <a:pPr marL="0" indent="0">
              <a:buNone/>
            </a:pPr>
            <a:r>
              <a:rPr lang="de-CH" b="1" dirty="0"/>
              <a:t>Konvention</a:t>
            </a:r>
          </a:p>
          <a:p>
            <a:pPr marL="0" indent="0">
              <a:buNone/>
            </a:pPr>
            <a:r>
              <a:rPr lang="de-CH" dirty="0"/>
              <a:t>Welche Erwartungen bestehen an den Text?</a:t>
            </a:r>
            <a:br>
              <a:rPr lang="de-CH" dirty="0"/>
            </a:br>
            <a:endParaRPr lang="de-CH" dirty="0"/>
          </a:p>
          <a:p>
            <a:pPr marL="0" indent="0">
              <a:buNone/>
            </a:pPr>
            <a:r>
              <a:rPr lang="de-CH" b="1" dirty="0"/>
              <a:t>Kognition</a:t>
            </a:r>
          </a:p>
          <a:p>
            <a:pPr marL="0" indent="0">
              <a:buNone/>
            </a:pPr>
            <a:r>
              <a:rPr lang="de-CH" dirty="0"/>
              <a:t>Wie wird der Text beim Lesen kognitiv verarbeitet?</a:t>
            </a:r>
            <a:br>
              <a:rPr lang="en-US" dirty="0"/>
            </a:br>
            <a:endParaRPr lang="en-US" dirty="0"/>
          </a:p>
          <a:p>
            <a:pPr marL="0" indent="0">
              <a:buNone/>
            </a:pPr>
            <a:r>
              <a:rPr lang="de-CH" b="1" dirty="0"/>
              <a:t>Kommunikation</a:t>
            </a:r>
          </a:p>
          <a:p>
            <a:pPr marL="0" indent="0">
              <a:buNone/>
            </a:pPr>
            <a:r>
              <a:rPr lang="de-CH" dirty="0"/>
              <a:t>Wer spricht im Text zu wem – und wie?</a:t>
            </a:r>
            <a:br>
              <a:rPr lang="de-CH" dirty="0"/>
            </a:br>
            <a:endParaRPr lang="de-CH"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5" name="Dreieck 9">
            <a:extLst>
              <a:ext uri="{FF2B5EF4-FFF2-40B4-BE49-F238E27FC236}">
                <a16:creationId xmlns:a16="http://schemas.microsoft.com/office/drawing/2014/main" id="{DF703289-839A-304E-8506-CBE23CAF1DF3}"/>
              </a:ext>
            </a:extLst>
          </p:cNvPr>
          <p:cNvSpPr/>
          <p:nvPr/>
        </p:nvSpPr>
        <p:spPr bwMode="auto">
          <a:xfrm rot="19800000">
            <a:off x="-121458" y="2632729"/>
            <a:ext cx="397693" cy="342839"/>
          </a:xfrm>
          <a:prstGeom prst="triangle">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6" name="Dreieck 9">
            <a:extLst>
              <a:ext uri="{FF2B5EF4-FFF2-40B4-BE49-F238E27FC236}">
                <a16:creationId xmlns:a16="http://schemas.microsoft.com/office/drawing/2014/main" id="{DF703289-839A-304E-8506-CBE23CAF1DF3}"/>
              </a:ext>
            </a:extLst>
          </p:cNvPr>
          <p:cNvSpPr/>
          <p:nvPr/>
        </p:nvSpPr>
        <p:spPr bwMode="auto">
          <a:xfrm rot="19800000">
            <a:off x="-121458" y="1319651"/>
            <a:ext cx="397693" cy="342839"/>
          </a:xfrm>
          <a:prstGeom prst="triangle">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20211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Inhalt und Form</a:t>
            </a:r>
            <a:endParaRPr lang="en-US" dirty="0"/>
          </a:p>
        </p:txBody>
      </p:sp>
      <p:sp>
        <p:nvSpPr>
          <p:cNvPr id="3" name="Inhaltsplatzhalter 2"/>
          <p:cNvSpPr>
            <a:spLocks noGrp="1"/>
          </p:cNvSpPr>
          <p:nvPr>
            <p:ph idx="1"/>
          </p:nvPr>
        </p:nvSpPr>
        <p:spPr>
          <a:xfrm>
            <a:off x="395289" y="1164856"/>
            <a:ext cx="8353424" cy="4568400"/>
          </a:xfrm>
        </p:spPr>
        <p:txBody>
          <a:bodyPr/>
          <a:lstStyle/>
          <a:p>
            <a:pPr marL="1190" indent="0">
              <a:lnSpc>
                <a:spcPct val="110000"/>
              </a:lnSpc>
              <a:buNone/>
            </a:pPr>
            <a:r>
              <a:rPr lang="de-CH" b="1" dirty="0"/>
              <a:t>Art. 18 </a:t>
            </a:r>
            <a:r>
              <a:rPr lang="de-CH" b="1" dirty="0" err="1"/>
              <a:t>BGG</a:t>
            </a:r>
            <a:r>
              <a:rPr lang="de-CH" dirty="0"/>
              <a:t>	Unvereinbarkeit</a:t>
            </a:r>
          </a:p>
          <a:p>
            <a:pPr marL="1190" indent="0">
              <a:lnSpc>
                <a:spcPct val="110000"/>
              </a:lnSpc>
              <a:buNone/>
            </a:pPr>
            <a:r>
              <a:rPr lang="de-CH" baseline="30000" dirty="0"/>
              <a:t>1 </a:t>
            </a:r>
            <a:r>
              <a:rPr lang="de-CH" dirty="0"/>
              <a:t>Die Richter und Richterinnen dürfen weder der Bundesversammlung noch dem Bundesrat angehören und in keinem Arbeitsverhältnis zum Bund stehen.</a:t>
            </a:r>
          </a:p>
          <a:p>
            <a:pPr marL="1190" indent="0">
              <a:lnSpc>
                <a:spcPct val="110000"/>
              </a:lnSpc>
              <a:buNone/>
            </a:pPr>
            <a:r>
              <a:rPr lang="de-CH" baseline="30000" dirty="0"/>
              <a:t>2 </a:t>
            </a:r>
            <a:r>
              <a:rPr lang="de-CH" dirty="0"/>
              <a:t>Sie dürfen weder eine Tätigkeit ausüben, welche die Erfüllung der Amtspflichten, die Unabhängigkeit oder das Ansehen des Gerichts beeinträchtigt, noch berufsmässig Dritte vor dem Bundesgericht vertreten.</a:t>
            </a:r>
          </a:p>
          <a:p>
            <a:pPr marL="1190" indent="0">
              <a:lnSpc>
                <a:spcPct val="110000"/>
              </a:lnSpc>
              <a:buNone/>
            </a:pPr>
            <a:r>
              <a:rPr lang="de-CH" baseline="30000" dirty="0"/>
              <a:t>3 </a:t>
            </a:r>
            <a:r>
              <a:rPr lang="de-CH" dirty="0"/>
              <a:t>Sie dürfen keine amtliche Funktion für einen ausländischen Staat ausüben und keine Titel und Orden ausländischer Behörden annehmen.</a:t>
            </a:r>
          </a:p>
          <a:p>
            <a:pPr marL="1190" indent="0">
              <a:lnSpc>
                <a:spcPct val="110000"/>
              </a:lnSpc>
              <a:buNone/>
            </a:pPr>
            <a:r>
              <a:rPr lang="de-CH" baseline="30000" dirty="0"/>
              <a:t>4 </a:t>
            </a:r>
            <a:r>
              <a:rPr lang="de-CH" dirty="0"/>
              <a:t>Die ordentlichen Richterinnen und Richter dürfen kein Amt eines Kantons bekleiden und keine andere Erwerbstätigkeit ausüben. Sie dürfen auch nicht als Mitglied der Geschäftsleitung, der Verwaltung, der Aufsichtsstelle oder der Revisionsstelle eines wirtschaftlichen Unternehmens tätig sein.</a:t>
            </a:r>
          </a:p>
          <a:p>
            <a:pPr marL="0" indent="0">
              <a:lnSpc>
                <a:spcPct val="110000"/>
              </a:lnSpc>
              <a:buNone/>
            </a:pP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5" name="Textfeld 4"/>
          <p:cNvSpPr txBox="1"/>
          <p:nvPr/>
        </p:nvSpPr>
        <p:spPr>
          <a:xfrm>
            <a:off x="6328028" y="174625"/>
            <a:ext cx="2403222"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Die Form dem Inhalt</a:t>
            </a:r>
            <a:br>
              <a:rPr lang="de-CH" b="1" dirty="0"/>
            </a:br>
            <a:r>
              <a:rPr lang="de-CH" b="1" dirty="0"/>
              <a:t>nachempfinden!</a:t>
            </a:r>
            <a:endParaRPr lang="en-US" b="1" dirty="0"/>
          </a:p>
        </p:txBody>
      </p:sp>
    </p:spTree>
    <p:extLst>
      <p:ext uri="{BB962C8B-B14F-4D97-AF65-F5344CB8AC3E}">
        <p14:creationId xmlns:p14="http://schemas.microsoft.com/office/powerpoint/2010/main" val="6927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Inhalt und Form</a:t>
            </a:r>
            <a:endParaRPr lang="en-US" dirty="0"/>
          </a:p>
        </p:txBody>
      </p:sp>
      <p:sp>
        <p:nvSpPr>
          <p:cNvPr id="3" name="Inhaltsplatzhalter 2"/>
          <p:cNvSpPr>
            <a:spLocks noGrp="1"/>
          </p:cNvSpPr>
          <p:nvPr>
            <p:ph idx="1"/>
          </p:nvPr>
        </p:nvSpPr>
        <p:spPr>
          <a:xfrm>
            <a:off x="395289" y="1164856"/>
            <a:ext cx="8353424" cy="4568400"/>
          </a:xfrm>
        </p:spPr>
        <p:txBody>
          <a:bodyPr/>
          <a:lstStyle/>
          <a:p>
            <a:pPr marL="1190" indent="0">
              <a:lnSpc>
                <a:spcPct val="110000"/>
              </a:lnSpc>
              <a:buNone/>
            </a:pPr>
            <a:r>
              <a:rPr lang="de-CH" b="1" dirty="0"/>
              <a:t>Art. 18 </a:t>
            </a:r>
            <a:r>
              <a:rPr lang="de-CH" b="1" dirty="0" err="1"/>
              <a:t>BGG</a:t>
            </a:r>
            <a:r>
              <a:rPr lang="de-CH" dirty="0"/>
              <a:t>	Unvereinbarkeit</a:t>
            </a:r>
          </a:p>
          <a:p>
            <a:pPr marL="1190" indent="0">
              <a:lnSpc>
                <a:spcPct val="110000"/>
              </a:lnSpc>
              <a:buNone/>
            </a:pPr>
            <a:r>
              <a:rPr lang="de-CH" baseline="30000" dirty="0"/>
              <a:t>1 </a:t>
            </a:r>
            <a:r>
              <a:rPr lang="de-CH" b="1" dirty="0">
                <a:solidFill>
                  <a:srgbClr val="BF1238"/>
                </a:solidFill>
              </a:rPr>
              <a:t>Die Richter und Richterinnen </a:t>
            </a:r>
            <a:r>
              <a:rPr lang="de-CH" dirty="0"/>
              <a:t>dürfen weder der Bundesversammlung noch dem Bundesrat angehören und in keinem Arbeitsverhältnis zum Bund stehen.</a:t>
            </a:r>
          </a:p>
          <a:p>
            <a:pPr marL="1190" indent="0">
              <a:lnSpc>
                <a:spcPct val="110000"/>
              </a:lnSpc>
              <a:buNone/>
            </a:pPr>
            <a:r>
              <a:rPr lang="de-CH" baseline="30000" dirty="0"/>
              <a:t>2 </a:t>
            </a:r>
            <a:r>
              <a:rPr lang="de-CH" b="1" dirty="0">
                <a:solidFill>
                  <a:srgbClr val="BF1238"/>
                </a:solidFill>
              </a:rPr>
              <a:t>Sie</a:t>
            </a:r>
            <a:r>
              <a:rPr lang="de-CH" dirty="0"/>
              <a:t> dürfen weder eine Tätigkeit ausüben, welche die Erfüllung der Amtspflichten, die Unabhängigkeit oder das Ansehen des Gerichts beeinträchtigt, noch berufsmässig Dritte vor dem Bundesgericht vertreten.</a:t>
            </a:r>
          </a:p>
          <a:p>
            <a:pPr marL="1190" indent="0">
              <a:lnSpc>
                <a:spcPct val="110000"/>
              </a:lnSpc>
              <a:buNone/>
            </a:pPr>
            <a:r>
              <a:rPr lang="de-CH" baseline="30000" dirty="0"/>
              <a:t>3 </a:t>
            </a:r>
            <a:r>
              <a:rPr lang="de-CH" b="1" dirty="0">
                <a:solidFill>
                  <a:srgbClr val="BF1238"/>
                </a:solidFill>
              </a:rPr>
              <a:t>Sie</a:t>
            </a:r>
            <a:r>
              <a:rPr lang="de-CH" dirty="0"/>
              <a:t> dürfen keine amtliche Funktion für einen ausländischen Staat ausüben und keine Titel und Orden ausländischer Behörden annehmen.</a:t>
            </a:r>
          </a:p>
          <a:p>
            <a:pPr marL="1190" indent="0">
              <a:lnSpc>
                <a:spcPct val="110000"/>
              </a:lnSpc>
              <a:buNone/>
            </a:pPr>
            <a:r>
              <a:rPr lang="de-CH" baseline="30000" dirty="0"/>
              <a:t>4 </a:t>
            </a:r>
            <a:r>
              <a:rPr lang="de-CH" b="1" dirty="0">
                <a:solidFill>
                  <a:srgbClr val="BF1238"/>
                </a:solidFill>
              </a:rPr>
              <a:t>Die ordentlichen Richterinnen und Richter </a:t>
            </a:r>
            <a:r>
              <a:rPr lang="de-CH" dirty="0"/>
              <a:t>dürfen kein Amt eines Kantons bekleiden und keine andere Erwerbstätigkeit ausüben. </a:t>
            </a:r>
            <a:r>
              <a:rPr lang="de-CH" b="1" dirty="0">
                <a:solidFill>
                  <a:srgbClr val="BF1238"/>
                </a:solidFill>
              </a:rPr>
              <a:t>Sie</a:t>
            </a:r>
            <a:r>
              <a:rPr lang="de-CH" dirty="0"/>
              <a:t> dürfen auch nicht als Mitglied der Geschäftsleitung, der Verwaltung, der Aufsichtsstelle oder der Revisionsstelle eines wirtschaftlichen Unternehmens tätig sein.</a:t>
            </a:r>
          </a:p>
          <a:p>
            <a:pPr marL="0" indent="0">
              <a:lnSpc>
                <a:spcPct val="110000"/>
              </a:lnSpc>
              <a:buNone/>
            </a:pP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5" name="Textfeld 4"/>
          <p:cNvSpPr txBox="1"/>
          <p:nvPr/>
        </p:nvSpPr>
        <p:spPr>
          <a:xfrm>
            <a:off x="6328028" y="174625"/>
            <a:ext cx="2403222"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Die Form dem Inhalt</a:t>
            </a:r>
            <a:br>
              <a:rPr lang="de-CH" b="1" dirty="0"/>
            </a:br>
            <a:r>
              <a:rPr lang="de-CH" b="1" dirty="0"/>
              <a:t>nachempfinden!</a:t>
            </a:r>
            <a:endParaRPr lang="en-US" b="1" dirty="0"/>
          </a:p>
        </p:txBody>
      </p:sp>
    </p:spTree>
    <p:extLst>
      <p:ext uri="{BB962C8B-B14F-4D97-AF65-F5344CB8AC3E}">
        <p14:creationId xmlns:p14="http://schemas.microsoft.com/office/powerpoint/2010/main" val="361359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Inhalt und Form</a:t>
            </a:r>
            <a:endParaRPr lang="en-US" dirty="0"/>
          </a:p>
        </p:txBody>
      </p:sp>
      <p:sp>
        <p:nvSpPr>
          <p:cNvPr id="3" name="Inhaltsplatzhalter 2"/>
          <p:cNvSpPr>
            <a:spLocks noGrp="1"/>
          </p:cNvSpPr>
          <p:nvPr>
            <p:ph idx="1"/>
          </p:nvPr>
        </p:nvSpPr>
        <p:spPr>
          <a:xfrm>
            <a:off x="395289" y="1164856"/>
            <a:ext cx="8353424" cy="4568400"/>
          </a:xfrm>
        </p:spPr>
        <p:txBody>
          <a:bodyPr/>
          <a:lstStyle/>
          <a:p>
            <a:pPr marL="1190" indent="0">
              <a:lnSpc>
                <a:spcPct val="110000"/>
              </a:lnSpc>
              <a:buNone/>
            </a:pPr>
            <a:r>
              <a:rPr lang="de-CH" b="1" dirty="0"/>
              <a:t>Art. 18 </a:t>
            </a:r>
            <a:r>
              <a:rPr lang="de-CH" b="1" dirty="0" err="1"/>
              <a:t>BGG</a:t>
            </a:r>
            <a:r>
              <a:rPr lang="de-CH" dirty="0"/>
              <a:t>	Unvereinbarkeit</a:t>
            </a:r>
          </a:p>
          <a:p>
            <a:pPr marL="1190" indent="0">
              <a:lnSpc>
                <a:spcPct val="110000"/>
              </a:lnSpc>
              <a:buNone/>
            </a:pPr>
            <a:r>
              <a:rPr lang="de-CH" baseline="30000" dirty="0"/>
              <a:t>1 </a:t>
            </a:r>
            <a:r>
              <a:rPr lang="de-CH" b="1" dirty="0">
                <a:solidFill>
                  <a:srgbClr val="BF1238"/>
                </a:solidFill>
              </a:rPr>
              <a:t>Die Richter und Richterinnen </a:t>
            </a:r>
            <a:r>
              <a:rPr lang="de-CH" dirty="0"/>
              <a:t>dürfen nicht:</a:t>
            </a:r>
          </a:p>
          <a:p>
            <a:pPr marL="717153" lvl="1">
              <a:spcBef>
                <a:spcPts val="300"/>
              </a:spcBef>
              <a:buFont typeface="+mj-lt"/>
              <a:buAutoNum type="alphaLcPeriod"/>
            </a:pPr>
            <a:r>
              <a:rPr lang="de-CH" dirty="0"/>
              <a:t>der Bundesversammlung oder dem Bundesrat angehören oder in einem Arbeitsverhältnis zum Bund stehen;</a:t>
            </a:r>
          </a:p>
          <a:p>
            <a:pPr marL="717153" lvl="1">
              <a:spcBef>
                <a:spcPts val="300"/>
              </a:spcBef>
              <a:buFont typeface="+mj-lt"/>
              <a:buAutoNum type="alphaLcPeriod"/>
            </a:pPr>
            <a:r>
              <a:rPr lang="de-CH" dirty="0"/>
              <a:t>eine Tätigkeit ausüben, welche die Erfüllung der Amtspflichten, die Unabhängigkeit oder das Ansehen des Gerichts beeinträchtigt, oder berufsmässig Dritte vor dem Bundesgericht vertreten;</a:t>
            </a:r>
          </a:p>
          <a:p>
            <a:pPr marL="717153" lvl="1">
              <a:spcBef>
                <a:spcPts val="300"/>
              </a:spcBef>
              <a:buFont typeface="+mj-lt"/>
              <a:buAutoNum type="alphaLcPeriod"/>
            </a:pPr>
            <a:r>
              <a:rPr lang="de-CH" dirty="0"/>
              <a:t>eine amtliche Funktion für einen ausländischen Staat ausüben oder </a:t>
            </a:r>
            <a:br>
              <a:rPr lang="de-CH" dirty="0"/>
            </a:br>
            <a:r>
              <a:rPr lang="de-CH" dirty="0"/>
              <a:t>Titel oder Orden ausländischer Behörden annehmen.</a:t>
            </a:r>
          </a:p>
          <a:p>
            <a:pPr marL="1190" indent="0">
              <a:lnSpc>
                <a:spcPct val="110000"/>
              </a:lnSpc>
              <a:buNone/>
            </a:pPr>
            <a:r>
              <a:rPr lang="de-CH" baseline="30000" dirty="0"/>
              <a:t>2 </a:t>
            </a:r>
            <a:r>
              <a:rPr lang="de-CH" b="1" dirty="0">
                <a:solidFill>
                  <a:srgbClr val="BF1238"/>
                </a:solidFill>
              </a:rPr>
              <a:t>Die ordentlichen Richterinnen und Richter </a:t>
            </a:r>
            <a:r>
              <a:rPr lang="de-CH" dirty="0"/>
              <a:t>dürfen kein Amt eines Kantons bekleiden und keine andere Erwerbstätigkeit ausüben. </a:t>
            </a:r>
            <a:r>
              <a:rPr lang="de-CH" b="1" dirty="0">
                <a:solidFill>
                  <a:srgbClr val="BF1238"/>
                </a:solidFill>
              </a:rPr>
              <a:t>Sie</a:t>
            </a:r>
            <a:r>
              <a:rPr lang="de-CH" dirty="0"/>
              <a:t> dürfen auch nicht als Mitglied der Geschäftsleitung, der Verwaltung, der Aufsichtsstelle oder der Revisionsstelle eines wirtschaftlichen Unternehmens tätig sein.</a:t>
            </a:r>
          </a:p>
          <a:p>
            <a:pPr marL="0" indent="0">
              <a:lnSpc>
                <a:spcPct val="110000"/>
              </a:lnSpc>
              <a:buNone/>
            </a:pP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5" name="Textfeld 4"/>
          <p:cNvSpPr txBox="1"/>
          <p:nvPr/>
        </p:nvSpPr>
        <p:spPr>
          <a:xfrm>
            <a:off x="6328028" y="174625"/>
            <a:ext cx="2403222"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Die Form dem Inhalt</a:t>
            </a:r>
            <a:br>
              <a:rPr lang="de-CH" b="1" dirty="0"/>
            </a:br>
            <a:r>
              <a:rPr lang="de-CH" b="1" dirty="0"/>
              <a:t>nachempfinden!</a:t>
            </a:r>
            <a:endParaRPr lang="en-US" b="1" dirty="0"/>
          </a:p>
        </p:txBody>
      </p:sp>
    </p:spTree>
    <p:extLst>
      <p:ext uri="{BB962C8B-B14F-4D97-AF65-F5344CB8AC3E}">
        <p14:creationId xmlns:p14="http://schemas.microsoft.com/office/powerpoint/2010/main" val="359974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Inhalt und Form</a:t>
            </a:r>
            <a:endParaRPr lang="en-US" dirty="0"/>
          </a:p>
        </p:txBody>
      </p:sp>
      <p:sp>
        <p:nvSpPr>
          <p:cNvPr id="3" name="Inhaltsplatzhalter 2"/>
          <p:cNvSpPr>
            <a:spLocks noGrp="1"/>
          </p:cNvSpPr>
          <p:nvPr>
            <p:ph idx="1"/>
          </p:nvPr>
        </p:nvSpPr>
        <p:spPr>
          <a:xfrm>
            <a:off x="395289" y="1164856"/>
            <a:ext cx="8353424" cy="4568400"/>
          </a:xfrm>
        </p:spPr>
        <p:txBody>
          <a:bodyPr/>
          <a:lstStyle/>
          <a:p>
            <a:pPr marL="1190" indent="0">
              <a:lnSpc>
                <a:spcPct val="110000"/>
              </a:lnSpc>
              <a:buNone/>
            </a:pPr>
            <a:r>
              <a:rPr lang="de-CH" b="1" dirty="0"/>
              <a:t>Art. 18 </a:t>
            </a:r>
            <a:r>
              <a:rPr lang="de-CH" b="1" dirty="0" err="1"/>
              <a:t>BGG</a:t>
            </a:r>
            <a:r>
              <a:rPr lang="de-CH" dirty="0"/>
              <a:t>	Unvereinbarkeit</a:t>
            </a:r>
          </a:p>
          <a:p>
            <a:pPr marL="1190" indent="0">
              <a:lnSpc>
                <a:spcPct val="110000"/>
              </a:lnSpc>
              <a:buNone/>
            </a:pPr>
            <a:r>
              <a:rPr lang="de-CH" baseline="30000" dirty="0"/>
              <a:t>1 </a:t>
            </a:r>
            <a:r>
              <a:rPr lang="de-CH" b="1" dirty="0">
                <a:solidFill>
                  <a:srgbClr val="BF1238"/>
                </a:solidFill>
              </a:rPr>
              <a:t>Die Richter und Richterinnen </a:t>
            </a:r>
            <a:r>
              <a:rPr lang="de-CH" dirty="0"/>
              <a:t>dürfen nicht:</a:t>
            </a:r>
          </a:p>
          <a:p>
            <a:pPr marL="717153" lvl="1">
              <a:spcBef>
                <a:spcPts val="300"/>
              </a:spcBef>
              <a:buFont typeface="+mj-lt"/>
              <a:buAutoNum type="alphaLcPeriod"/>
            </a:pPr>
            <a:r>
              <a:rPr lang="de-CH" dirty="0"/>
              <a:t>der Bundesversammlung oder dem Bundesrat angehören oder in einem Arbeitsverhältnis zum Bund stehen;</a:t>
            </a:r>
          </a:p>
          <a:p>
            <a:pPr marL="717153" lvl="1">
              <a:spcBef>
                <a:spcPts val="300"/>
              </a:spcBef>
              <a:buFont typeface="+mj-lt"/>
              <a:buAutoNum type="alphaLcPeriod"/>
            </a:pPr>
            <a:r>
              <a:rPr lang="de-CH" dirty="0"/>
              <a:t>eine Tätigkeit ausüben, welche die Erfüllung der Amtspflichten, die Unabhängigkeit oder das Ansehen des Gerichts beeinträchtigt, oder berufsmässig Dritte vor dem Bundesgericht vertreten;</a:t>
            </a:r>
          </a:p>
          <a:p>
            <a:pPr marL="717153" lvl="1">
              <a:spcBef>
                <a:spcPts val="300"/>
              </a:spcBef>
              <a:buFont typeface="+mj-lt"/>
              <a:buAutoNum type="alphaLcPeriod"/>
            </a:pPr>
            <a:r>
              <a:rPr lang="de-CH" dirty="0"/>
              <a:t>eine amtliche Funktion für einen ausländischen Staat ausüben oder </a:t>
            </a:r>
            <a:br>
              <a:rPr lang="de-CH" dirty="0"/>
            </a:br>
            <a:r>
              <a:rPr lang="de-CH" dirty="0"/>
              <a:t>Titel oder Orden ausländischer Behörden annehmen.</a:t>
            </a:r>
          </a:p>
          <a:p>
            <a:pPr marL="1190" indent="0">
              <a:lnSpc>
                <a:spcPct val="110000"/>
              </a:lnSpc>
              <a:buNone/>
            </a:pPr>
            <a:r>
              <a:rPr lang="de-CH" baseline="30000" dirty="0"/>
              <a:t>2 </a:t>
            </a:r>
            <a:r>
              <a:rPr lang="de-CH" b="1" dirty="0">
                <a:solidFill>
                  <a:srgbClr val="BF1238"/>
                </a:solidFill>
              </a:rPr>
              <a:t>Die ordentlichen Richterinnen und Richter </a:t>
            </a:r>
            <a:r>
              <a:rPr lang="de-CH" dirty="0"/>
              <a:t>dürfen nicht:</a:t>
            </a:r>
          </a:p>
          <a:p>
            <a:pPr marL="717153" lvl="1">
              <a:spcBef>
                <a:spcPts val="300"/>
              </a:spcBef>
              <a:buFont typeface="+mj-lt"/>
              <a:buAutoNum type="alphaLcPeriod"/>
            </a:pPr>
            <a:r>
              <a:rPr lang="de-CH" dirty="0"/>
              <a:t>ein Amt eines Kantons bekleiden oder eine andere Erwerbstätigkeit ausüben;</a:t>
            </a:r>
          </a:p>
          <a:p>
            <a:pPr marL="717153" lvl="1">
              <a:spcBef>
                <a:spcPts val="300"/>
              </a:spcBef>
              <a:buFont typeface="+mj-lt"/>
              <a:buAutoNum type="alphaLcPeriod"/>
            </a:pPr>
            <a:r>
              <a:rPr lang="de-CH" dirty="0"/>
              <a:t>als Mitglied der Geschäftsleitung, der Verwaltung, der Aufsichtsstelle oder der Revisionsstelle eines wirtschaftlichen Unternehmens tätig sein.</a:t>
            </a:r>
          </a:p>
          <a:p>
            <a:pPr marL="0" indent="0">
              <a:lnSpc>
                <a:spcPct val="110000"/>
              </a:lnSpc>
              <a:buNone/>
            </a:pP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5" name="Textfeld 4"/>
          <p:cNvSpPr txBox="1"/>
          <p:nvPr/>
        </p:nvSpPr>
        <p:spPr>
          <a:xfrm>
            <a:off x="6328028" y="174625"/>
            <a:ext cx="2403222"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Die Form dem Inhalt</a:t>
            </a:r>
            <a:br>
              <a:rPr lang="de-CH" b="1" dirty="0"/>
            </a:br>
            <a:r>
              <a:rPr lang="de-CH" b="1" dirty="0"/>
              <a:t>nachempfinden!</a:t>
            </a:r>
            <a:endParaRPr lang="en-US" b="1" dirty="0"/>
          </a:p>
        </p:txBody>
      </p:sp>
    </p:spTree>
    <p:extLst>
      <p:ext uri="{BB962C8B-B14F-4D97-AF65-F5344CB8AC3E}">
        <p14:creationId xmlns:p14="http://schemas.microsoft.com/office/powerpoint/2010/main" val="163665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Inhalt und Form</a:t>
            </a:r>
            <a:endParaRPr lang="en-US" dirty="0"/>
          </a:p>
        </p:txBody>
      </p:sp>
      <p:sp>
        <p:nvSpPr>
          <p:cNvPr id="3" name="Inhaltsplatzhalter 2"/>
          <p:cNvSpPr>
            <a:spLocks noGrp="1"/>
          </p:cNvSpPr>
          <p:nvPr>
            <p:ph idx="1"/>
          </p:nvPr>
        </p:nvSpPr>
        <p:spPr>
          <a:xfrm>
            <a:off x="395289" y="1164856"/>
            <a:ext cx="8353424" cy="4568400"/>
          </a:xfrm>
        </p:spPr>
        <p:txBody>
          <a:bodyPr/>
          <a:lstStyle/>
          <a:p>
            <a:pPr marL="1190" indent="0">
              <a:lnSpc>
                <a:spcPct val="110000"/>
              </a:lnSpc>
              <a:buNone/>
            </a:pPr>
            <a:r>
              <a:rPr lang="de-CH" b="1" dirty="0"/>
              <a:t>Art. 18 </a:t>
            </a:r>
            <a:r>
              <a:rPr lang="de-CH" b="1" dirty="0" err="1"/>
              <a:t>BGG</a:t>
            </a:r>
            <a:r>
              <a:rPr lang="de-CH" dirty="0"/>
              <a:t>	Unvereinbarkeit</a:t>
            </a:r>
          </a:p>
          <a:p>
            <a:pPr marL="1190" indent="0">
              <a:lnSpc>
                <a:spcPct val="110000"/>
              </a:lnSpc>
              <a:buNone/>
            </a:pPr>
            <a:r>
              <a:rPr lang="de-CH" baseline="30000" dirty="0"/>
              <a:t>1 </a:t>
            </a:r>
            <a:r>
              <a:rPr lang="de-CH" b="1" dirty="0">
                <a:solidFill>
                  <a:srgbClr val="BF1238"/>
                </a:solidFill>
              </a:rPr>
              <a:t>Die Richter und Richterinnen </a:t>
            </a:r>
            <a:r>
              <a:rPr lang="de-CH" dirty="0"/>
              <a:t>dürfen nicht:</a:t>
            </a:r>
          </a:p>
          <a:p>
            <a:pPr marL="717153" lvl="1">
              <a:spcBef>
                <a:spcPts val="300"/>
              </a:spcBef>
              <a:buFont typeface="+mj-lt"/>
              <a:buAutoNum type="alphaLcPeriod"/>
            </a:pPr>
            <a:r>
              <a:rPr lang="de-CH" dirty="0"/>
              <a:t>der Bundesversammlung oder dem Bundesrat angehören oder in einem Arbeitsverhältnis zum Bund stehen;</a:t>
            </a:r>
          </a:p>
          <a:p>
            <a:pPr marL="717153" lvl="1">
              <a:spcBef>
                <a:spcPts val="300"/>
              </a:spcBef>
              <a:buFont typeface="+mj-lt"/>
              <a:buAutoNum type="alphaLcPeriod"/>
            </a:pPr>
            <a:r>
              <a:rPr lang="de-CH" dirty="0"/>
              <a:t>eine Tätigkeit ausüben, welche die Erfüllung der Amtspflichten, die Unabhängigkeit oder das Ansehen des Gerichts beeinträchtigt, oder berufsmässig Dritte vor dem Bundesgericht vertreten;</a:t>
            </a:r>
          </a:p>
          <a:p>
            <a:pPr marL="717153" lvl="1">
              <a:spcBef>
                <a:spcPts val="300"/>
              </a:spcBef>
              <a:buFont typeface="+mj-lt"/>
              <a:buAutoNum type="alphaLcPeriod"/>
            </a:pPr>
            <a:r>
              <a:rPr lang="de-CH" dirty="0"/>
              <a:t>eine amtliche Funktion für einen ausländischen Staat ausüben oder </a:t>
            </a:r>
            <a:br>
              <a:rPr lang="de-CH" dirty="0"/>
            </a:br>
            <a:r>
              <a:rPr lang="de-CH" dirty="0"/>
              <a:t>Titel oder Orden ausländischer Behörden annehmen.</a:t>
            </a:r>
          </a:p>
          <a:p>
            <a:pPr marL="1190" indent="0">
              <a:lnSpc>
                <a:spcPct val="110000"/>
              </a:lnSpc>
              <a:buNone/>
            </a:pPr>
            <a:r>
              <a:rPr lang="de-CH" baseline="30000" dirty="0"/>
              <a:t>2 </a:t>
            </a:r>
            <a:r>
              <a:rPr lang="de-CH" b="1" dirty="0">
                <a:solidFill>
                  <a:srgbClr val="BF1238"/>
                </a:solidFill>
              </a:rPr>
              <a:t>Die ordentlichen Richterinnen und Richter </a:t>
            </a:r>
            <a:r>
              <a:rPr lang="de-CH" dirty="0"/>
              <a:t>dürfen </a:t>
            </a:r>
            <a:r>
              <a:rPr lang="de-CH" b="1" dirty="0">
                <a:solidFill>
                  <a:srgbClr val="BF1238"/>
                </a:solidFill>
              </a:rPr>
              <a:t>zudem</a:t>
            </a:r>
            <a:r>
              <a:rPr lang="de-CH" dirty="0"/>
              <a:t> nicht:</a:t>
            </a:r>
          </a:p>
          <a:p>
            <a:pPr marL="717153" lvl="1">
              <a:spcBef>
                <a:spcPts val="300"/>
              </a:spcBef>
              <a:buFont typeface="+mj-lt"/>
              <a:buAutoNum type="alphaLcPeriod"/>
            </a:pPr>
            <a:r>
              <a:rPr lang="de-CH" dirty="0"/>
              <a:t>ein Amt eines Kantons bekleiden oder eine andere Erwerbstätigkeit ausüben;</a:t>
            </a:r>
          </a:p>
          <a:p>
            <a:pPr marL="717153" lvl="1">
              <a:spcBef>
                <a:spcPts val="300"/>
              </a:spcBef>
              <a:buFont typeface="+mj-lt"/>
              <a:buAutoNum type="alphaLcPeriod"/>
            </a:pPr>
            <a:r>
              <a:rPr lang="de-CH" dirty="0"/>
              <a:t>als Mitglied der Geschäftsleitung, der Verwaltung, der Aufsichtsstelle oder der Revisionsstelle eines wirtschaftlichen Unternehmens tätig sein.</a:t>
            </a:r>
          </a:p>
          <a:p>
            <a:pPr marL="0" indent="0">
              <a:lnSpc>
                <a:spcPct val="110000"/>
              </a:lnSpc>
              <a:buNone/>
            </a:pP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5" name="Textfeld 4"/>
          <p:cNvSpPr txBox="1"/>
          <p:nvPr/>
        </p:nvSpPr>
        <p:spPr>
          <a:xfrm>
            <a:off x="6328028" y="174625"/>
            <a:ext cx="2403222"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Die Form dem Inhalt</a:t>
            </a:r>
            <a:br>
              <a:rPr lang="de-CH" b="1" dirty="0"/>
            </a:br>
            <a:r>
              <a:rPr lang="de-CH" b="1" dirty="0"/>
              <a:t>nachempfinden!</a:t>
            </a:r>
            <a:endParaRPr lang="en-US" b="1" dirty="0"/>
          </a:p>
        </p:txBody>
      </p:sp>
    </p:spTree>
    <p:extLst>
      <p:ext uri="{BB962C8B-B14F-4D97-AF65-F5344CB8AC3E}">
        <p14:creationId xmlns:p14="http://schemas.microsoft.com/office/powerpoint/2010/main" val="57872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Explizites und Implizites</a:t>
            </a:r>
            <a:endParaRPr lang="en-US" dirty="0"/>
          </a:p>
        </p:txBody>
      </p:sp>
      <p:sp>
        <p:nvSpPr>
          <p:cNvPr id="3" name="Inhaltsplatzhalter 2"/>
          <p:cNvSpPr>
            <a:spLocks noGrp="1"/>
          </p:cNvSpPr>
          <p:nvPr>
            <p:ph sz="half" idx="1"/>
          </p:nvPr>
        </p:nvSpPr>
        <p:spPr/>
        <p:txBody>
          <a:bodyPr/>
          <a:lstStyle/>
          <a:p>
            <a:pPr marL="1587" indent="0">
              <a:buNone/>
            </a:pPr>
            <a:r>
              <a:rPr lang="de-CH" b="1" dirty="0"/>
              <a:t>Art. 18</a:t>
            </a:r>
          </a:p>
          <a:p>
            <a:pPr marL="1587" indent="0">
              <a:buNone/>
            </a:pPr>
            <a:r>
              <a:rPr lang="de-CH" dirty="0"/>
              <a:t>Das </a:t>
            </a:r>
            <a:r>
              <a:rPr lang="de-CH" dirty="0" err="1"/>
              <a:t>BFE</a:t>
            </a:r>
            <a:r>
              <a:rPr lang="de-CH" dirty="0"/>
              <a:t> kann für genau bezeichnete Gebiete </a:t>
            </a:r>
            <a:r>
              <a:rPr lang="de-CH" b="1" dirty="0">
                <a:solidFill>
                  <a:srgbClr val="C00000"/>
                </a:solidFill>
              </a:rPr>
              <a:t>Projektierungszonen festlegen</a:t>
            </a:r>
            <a:r>
              <a:rPr lang="de-CH" dirty="0"/>
              <a:t>, um Grundstücke für künftige Starkstromanlagen freizuhalten.</a:t>
            </a:r>
            <a:br>
              <a:rPr lang="de-CH" dirty="0"/>
            </a:br>
            <a:endParaRPr lang="de-CH" b="1" dirty="0"/>
          </a:p>
          <a:p>
            <a:pPr marL="1587" indent="0">
              <a:buNone/>
            </a:pPr>
            <a:r>
              <a:rPr lang="de-CH" b="1" dirty="0"/>
              <a:t>Art. </a:t>
            </a:r>
            <a:r>
              <a:rPr lang="de-CH" b="1" dirty="0" err="1"/>
              <a:t>20</a:t>
            </a:r>
            <a:r>
              <a:rPr lang="de-CH" b="1" i="1" dirty="0" err="1"/>
              <a:t>a</a:t>
            </a:r>
            <a:endParaRPr lang="de-CH" b="1" i="1" dirty="0"/>
          </a:p>
          <a:p>
            <a:pPr marL="1587" indent="0">
              <a:buNone/>
            </a:pPr>
            <a:r>
              <a:rPr lang="de-CH" dirty="0"/>
              <a:t>Kommen </a:t>
            </a:r>
            <a:r>
              <a:rPr lang="de-CH" b="1" dirty="0">
                <a:solidFill>
                  <a:srgbClr val="C00000"/>
                </a:solidFill>
              </a:rPr>
              <a:t>Eigentumsbeschränkungen </a:t>
            </a:r>
            <a:br>
              <a:rPr lang="de-CH" b="1" dirty="0">
                <a:solidFill>
                  <a:srgbClr val="C00000"/>
                </a:solidFill>
              </a:rPr>
            </a:br>
            <a:r>
              <a:rPr lang="de-CH" b="1" dirty="0">
                <a:solidFill>
                  <a:srgbClr val="C00000"/>
                </a:solidFill>
              </a:rPr>
              <a:t>nach Artikel 18 </a:t>
            </a:r>
            <a:r>
              <a:rPr lang="de-CH" dirty="0"/>
              <a:t>einer Enteignung gleich, so sind sie voll zu entschädigen.</a:t>
            </a:r>
          </a:p>
          <a:p>
            <a:pPr marL="0" indent="0">
              <a:buNone/>
            </a:pPr>
            <a:endParaRPr lang="en-US" dirty="0"/>
          </a:p>
        </p:txBody>
      </p:sp>
      <p:sp>
        <p:nvSpPr>
          <p:cNvPr id="4" name="Inhaltsplatzhalter 3"/>
          <p:cNvSpPr>
            <a:spLocks noGrp="1"/>
          </p:cNvSpPr>
          <p:nvPr>
            <p:ph sz="half" idx="2"/>
          </p:nvPr>
        </p:nvSpPr>
        <p:spPr/>
        <p:txBody>
          <a:bodyPr/>
          <a:lstStyle/>
          <a:p>
            <a:pPr marL="0" indent="0">
              <a:buNone/>
            </a:pPr>
            <a:endParaRPr lang="de-CH" dirty="0"/>
          </a:p>
          <a:p>
            <a:pPr marL="0" indent="0">
              <a:buNone/>
            </a:pPr>
            <a:br>
              <a:rPr lang="de-CH" dirty="0"/>
            </a:br>
            <a:br>
              <a:rPr lang="de-CH" dirty="0"/>
            </a:br>
            <a:br>
              <a:rPr lang="de-CH" dirty="0"/>
            </a:br>
            <a:br>
              <a:rPr lang="de-CH" dirty="0"/>
            </a:br>
            <a:br>
              <a:rPr lang="de-CH" dirty="0"/>
            </a:br>
            <a:endParaRPr lang="de-CH" dirty="0"/>
          </a:p>
          <a:p>
            <a:pPr marL="1587" indent="0">
              <a:buNone/>
            </a:pPr>
            <a:r>
              <a:rPr lang="de-CH" b="1" dirty="0"/>
              <a:t>Art. </a:t>
            </a:r>
            <a:r>
              <a:rPr lang="de-CH" b="1" dirty="0" err="1"/>
              <a:t>20</a:t>
            </a:r>
            <a:r>
              <a:rPr lang="de-CH" b="1" i="1" dirty="0" err="1"/>
              <a:t>a</a:t>
            </a:r>
            <a:endParaRPr lang="de-CH" b="1" i="1" dirty="0"/>
          </a:p>
          <a:p>
            <a:pPr marL="0" indent="0">
              <a:buNone/>
            </a:pPr>
            <a:r>
              <a:rPr lang="de-CH" dirty="0"/>
              <a:t>Führt die </a:t>
            </a:r>
            <a:r>
              <a:rPr lang="de-CH" b="1" dirty="0">
                <a:solidFill>
                  <a:srgbClr val="C00000"/>
                </a:solidFill>
              </a:rPr>
              <a:t>Festlegung von Projektierungszonen</a:t>
            </a:r>
            <a:r>
              <a:rPr lang="de-CH" dirty="0">
                <a:solidFill>
                  <a:srgbClr val="FF0000"/>
                </a:solidFill>
              </a:rPr>
              <a:t> </a:t>
            </a:r>
            <a:r>
              <a:rPr lang="de-CH" dirty="0"/>
              <a:t>zu einer Eigentumsbeschränkung, die einer Enteignung gleichkommt, </a:t>
            </a:r>
            <a:br>
              <a:rPr lang="de-CH" dirty="0"/>
            </a:br>
            <a:r>
              <a:rPr lang="de-CH" dirty="0"/>
              <a:t>so ist diese voll zu entschädigen. </a:t>
            </a:r>
          </a:p>
          <a:p>
            <a:pPr marL="0" indent="0">
              <a:buNone/>
            </a:pPr>
            <a:endParaRPr lang="en-US" dirty="0"/>
          </a:p>
        </p:txBody>
      </p:sp>
      <p:sp>
        <p:nvSpPr>
          <p:cNvPr id="5" name="Datumsplatzhalter 4"/>
          <p:cNvSpPr>
            <a:spLocks noGrp="1"/>
          </p:cNvSpPr>
          <p:nvPr>
            <p:ph type="dt" sz="half" idx="10"/>
          </p:nvPr>
        </p:nvSpPr>
        <p:spPr>
          <a:xfrm>
            <a:off x="2987824" y="6264000"/>
            <a:ext cx="2767805" cy="360000"/>
          </a:xfrm>
          <a:prstGeom prst="rect">
            <a:avLst/>
          </a:prstGeom>
        </p:spPr>
        <p:txBody>
          <a:bodyPr/>
          <a:lstStyle/>
          <a:p>
            <a:pPr>
              <a:spcBef>
                <a:spcPts val="0"/>
              </a:spcBef>
            </a:pPr>
            <a:endParaRPr lang="fr-CH" dirty="0"/>
          </a:p>
        </p:txBody>
      </p:sp>
      <p:pic>
        <p:nvPicPr>
          <p:cNvPr id="6" name="Grafik 5">
            <a:extLst>
              <a:ext uri="{FF2B5EF4-FFF2-40B4-BE49-F238E27FC236}">
                <a16:creationId xmlns:a16="http://schemas.microsoft.com/office/drawing/2014/main" id="{DC26462D-CB56-4440-9424-D83529E9B06A}"/>
              </a:ext>
            </a:extLst>
          </p:cNvPr>
          <p:cNvPicPr>
            <a:picLocks noChangeAspect="1"/>
          </p:cNvPicPr>
          <p:nvPr/>
        </p:nvPicPr>
        <p:blipFill>
          <a:blip r:embed="rId2"/>
          <a:stretch>
            <a:fillRect/>
          </a:stretch>
        </p:blipFill>
        <p:spPr>
          <a:xfrm>
            <a:off x="4702002" y="1340767"/>
            <a:ext cx="4441998" cy="2220999"/>
          </a:xfrm>
          <a:prstGeom prst="rect">
            <a:avLst/>
          </a:prstGeom>
        </p:spPr>
      </p:pic>
      <p:sp>
        <p:nvSpPr>
          <p:cNvPr id="7" name="Textfeld 6"/>
          <p:cNvSpPr txBox="1"/>
          <p:nvPr/>
        </p:nvSpPr>
        <p:spPr>
          <a:xfrm>
            <a:off x="6768684" y="174624"/>
            <a:ext cx="1980029"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Implizite Inhalte </a:t>
            </a:r>
            <a:br>
              <a:rPr lang="de-CH" b="1" dirty="0"/>
            </a:br>
            <a:r>
              <a:rPr lang="de-CH" b="1" dirty="0"/>
              <a:t>explizit machen!</a:t>
            </a:r>
            <a:endParaRPr lang="en-US" b="1" dirty="0"/>
          </a:p>
        </p:txBody>
      </p:sp>
    </p:spTree>
    <p:extLst>
      <p:ext uri="{BB962C8B-B14F-4D97-AF65-F5344CB8AC3E}">
        <p14:creationId xmlns:p14="http://schemas.microsoft.com/office/powerpoint/2010/main" val="6791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Faktoren der Verständlichkeit</a:t>
            </a:r>
            <a:endParaRPr lang="en-US" dirty="0"/>
          </a:p>
        </p:txBody>
      </p:sp>
      <p:sp>
        <p:nvSpPr>
          <p:cNvPr id="3" name="Inhaltsplatzhalter 2"/>
          <p:cNvSpPr>
            <a:spLocks noGrp="1"/>
          </p:cNvSpPr>
          <p:nvPr>
            <p:ph idx="1"/>
          </p:nvPr>
        </p:nvSpPr>
        <p:spPr/>
        <p:txBody>
          <a:bodyPr/>
          <a:lstStyle/>
          <a:p>
            <a:pPr marL="0" indent="0">
              <a:buNone/>
            </a:pPr>
            <a:r>
              <a:rPr lang="de-CH" b="1" dirty="0"/>
              <a:t>Konvention</a:t>
            </a:r>
          </a:p>
          <a:p>
            <a:pPr marL="0" indent="0">
              <a:buNone/>
            </a:pPr>
            <a:r>
              <a:rPr lang="de-CH" dirty="0"/>
              <a:t>Welche Erwartungen bestehen an den Text?</a:t>
            </a:r>
            <a:br>
              <a:rPr lang="de-CH" dirty="0"/>
            </a:br>
            <a:endParaRPr lang="de-CH" dirty="0"/>
          </a:p>
          <a:p>
            <a:pPr marL="0" indent="0">
              <a:buNone/>
            </a:pPr>
            <a:r>
              <a:rPr lang="de-CH" b="1" dirty="0"/>
              <a:t>Kognition</a:t>
            </a:r>
          </a:p>
          <a:p>
            <a:pPr marL="0" indent="0">
              <a:buNone/>
            </a:pPr>
            <a:r>
              <a:rPr lang="de-CH" dirty="0"/>
              <a:t>Wie wird der Text beim Lesen kognitiv verarbeitet?</a:t>
            </a:r>
            <a:br>
              <a:rPr lang="en-US" dirty="0"/>
            </a:br>
            <a:endParaRPr lang="en-US" dirty="0"/>
          </a:p>
          <a:p>
            <a:pPr marL="0" indent="0">
              <a:buNone/>
            </a:pPr>
            <a:r>
              <a:rPr lang="de-CH" b="1" dirty="0"/>
              <a:t>Kommunikation</a:t>
            </a:r>
          </a:p>
          <a:p>
            <a:pPr marL="0" indent="0">
              <a:buNone/>
            </a:pPr>
            <a:r>
              <a:rPr lang="de-CH" dirty="0"/>
              <a:t>Wer spricht im Text zu wem – und wie?</a:t>
            </a:r>
            <a:br>
              <a:rPr lang="de-CH" dirty="0"/>
            </a:br>
            <a:endParaRPr lang="de-CH"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5" name="Dreieck 9">
            <a:extLst>
              <a:ext uri="{FF2B5EF4-FFF2-40B4-BE49-F238E27FC236}">
                <a16:creationId xmlns:a16="http://schemas.microsoft.com/office/drawing/2014/main" id="{DF703289-839A-304E-8506-CBE23CAF1DF3}"/>
              </a:ext>
            </a:extLst>
          </p:cNvPr>
          <p:cNvSpPr/>
          <p:nvPr/>
        </p:nvSpPr>
        <p:spPr bwMode="auto">
          <a:xfrm rot="19800000">
            <a:off x="-121458" y="3945807"/>
            <a:ext cx="397693" cy="342839"/>
          </a:xfrm>
          <a:prstGeom prst="triangle">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6" name="Dreieck 9">
            <a:extLst>
              <a:ext uri="{FF2B5EF4-FFF2-40B4-BE49-F238E27FC236}">
                <a16:creationId xmlns:a16="http://schemas.microsoft.com/office/drawing/2014/main" id="{DF703289-839A-304E-8506-CBE23CAF1DF3}"/>
              </a:ext>
            </a:extLst>
          </p:cNvPr>
          <p:cNvSpPr/>
          <p:nvPr/>
        </p:nvSpPr>
        <p:spPr bwMode="auto">
          <a:xfrm rot="19800000">
            <a:off x="-121458" y="2632729"/>
            <a:ext cx="397693" cy="342839"/>
          </a:xfrm>
          <a:prstGeom prst="triangle">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248991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Perspektive</a:t>
            </a:r>
            <a:endParaRPr lang="en-US" dirty="0"/>
          </a:p>
        </p:txBody>
      </p:sp>
      <p:sp>
        <p:nvSpPr>
          <p:cNvPr id="3" name="Inhaltsplatzhalter 2"/>
          <p:cNvSpPr>
            <a:spLocks noGrp="1"/>
          </p:cNvSpPr>
          <p:nvPr>
            <p:ph sz="half" idx="1"/>
          </p:nvPr>
        </p:nvSpPr>
        <p:spPr/>
        <p:txBody>
          <a:bodyPr/>
          <a:lstStyle/>
          <a:p>
            <a:pPr marL="1190" indent="0">
              <a:buNone/>
            </a:pPr>
            <a:r>
              <a:rPr lang="de-CH" dirty="0"/>
              <a:t>Wer vorsätzlich einen Menschen tötet, </a:t>
            </a:r>
            <a:br>
              <a:rPr lang="de-CH" dirty="0"/>
            </a:br>
            <a:r>
              <a:rPr lang="de-CH" b="1" dirty="0">
                <a:solidFill>
                  <a:srgbClr val="C00000"/>
                </a:solidFill>
              </a:rPr>
              <a:t>wird</a:t>
            </a:r>
            <a:r>
              <a:rPr lang="de-CH" dirty="0"/>
              <a:t> mit Freiheitsstrafe ... </a:t>
            </a:r>
            <a:r>
              <a:rPr lang="de-CH" b="1" dirty="0">
                <a:solidFill>
                  <a:srgbClr val="C00000"/>
                </a:solidFill>
              </a:rPr>
              <a:t>bestraft</a:t>
            </a:r>
            <a:r>
              <a:rPr lang="de-CH" dirty="0"/>
              <a:t>.</a:t>
            </a:r>
          </a:p>
          <a:p>
            <a:pPr marL="1190" indent="0">
              <a:buNone/>
            </a:pPr>
            <a:r>
              <a:rPr lang="de-CH" sz="1100" dirty="0">
                <a:solidFill>
                  <a:schemeClr val="bg1">
                    <a:lumMod val="65000"/>
                  </a:schemeClr>
                </a:solidFill>
              </a:rPr>
              <a:t>(Schweizer Strafgesetzbuch Art. 111)</a:t>
            </a:r>
          </a:p>
          <a:p>
            <a:pPr marL="0" indent="0">
              <a:buNone/>
            </a:pPr>
            <a:endParaRPr lang="en-US" dirty="0"/>
          </a:p>
        </p:txBody>
      </p:sp>
      <p:sp>
        <p:nvSpPr>
          <p:cNvPr id="4" name="Inhaltsplatzhalter 3"/>
          <p:cNvSpPr>
            <a:spLocks noGrp="1"/>
          </p:cNvSpPr>
          <p:nvPr>
            <p:ph sz="half" idx="2"/>
          </p:nvPr>
        </p:nvSpPr>
        <p:spPr/>
        <p:txBody>
          <a:bodyPr/>
          <a:lstStyle/>
          <a:p>
            <a:pPr marL="1190" indent="0">
              <a:buNone/>
            </a:pPr>
            <a:r>
              <a:rPr lang="de-CH" dirty="0"/>
              <a:t>Wer einen anderen tötet, </a:t>
            </a:r>
            <a:br>
              <a:rPr lang="de-CH" dirty="0"/>
            </a:br>
            <a:r>
              <a:rPr lang="de-CH" b="1" dirty="0">
                <a:solidFill>
                  <a:srgbClr val="C00000"/>
                </a:solidFill>
              </a:rPr>
              <a:t>ist</a:t>
            </a:r>
            <a:r>
              <a:rPr lang="de-CH" dirty="0"/>
              <a:t> mit Freiheitsstrafe ... </a:t>
            </a:r>
            <a:r>
              <a:rPr lang="de-CH" b="1" dirty="0">
                <a:solidFill>
                  <a:srgbClr val="C00000"/>
                </a:solidFill>
              </a:rPr>
              <a:t>zu bestrafen</a:t>
            </a:r>
            <a:r>
              <a:rPr lang="de-CH" dirty="0"/>
              <a:t>.</a:t>
            </a:r>
          </a:p>
          <a:p>
            <a:pPr marL="1190" indent="0">
              <a:buNone/>
            </a:pPr>
            <a:r>
              <a:rPr lang="de-CH" sz="1100" dirty="0">
                <a:solidFill>
                  <a:schemeClr val="bg1">
                    <a:lumMod val="65000"/>
                  </a:schemeClr>
                </a:solidFill>
              </a:rPr>
              <a:t>(Österreichisches Strafgesetzbuch §75)</a:t>
            </a:r>
          </a:p>
          <a:p>
            <a:pPr marL="0" indent="0">
              <a:buNone/>
            </a:pPr>
            <a:endParaRPr lang="en-US" dirty="0"/>
          </a:p>
        </p:txBody>
      </p:sp>
      <p:sp>
        <p:nvSpPr>
          <p:cNvPr id="5" name="Datumsplatzhalter 4"/>
          <p:cNvSpPr>
            <a:spLocks noGrp="1"/>
          </p:cNvSpPr>
          <p:nvPr>
            <p:ph type="dt" sz="half" idx="10"/>
          </p:nvPr>
        </p:nvSpPr>
        <p:spPr>
          <a:xfrm>
            <a:off x="2987824" y="6264000"/>
            <a:ext cx="2767805" cy="360000"/>
          </a:xfrm>
          <a:prstGeom prst="rect">
            <a:avLst/>
          </a:prstGeom>
        </p:spPr>
        <p:txBody>
          <a:bodyPr/>
          <a:lstStyle/>
          <a:p>
            <a:pPr>
              <a:spcBef>
                <a:spcPts val="0"/>
              </a:spcBef>
            </a:pPr>
            <a:endParaRPr lang="fr-CH" dirty="0"/>
          </a:p>
        </p:txBody>
      </p:sp>
      <p:pic>
        <p:nvPicPr>
          <p:cNvPr id="6" name="Grafik 5">
            <a:extLst>
              <a:ext uri="{FF2B5EF4-FFF2-40B4-BE49-F238E27FC236}">
                <a16:creationId xmlns:a16="http://schemas.microsoft.com/office/drawing/2014/main" id="{666A2611-EA66-FB45-A3CB-F0F1B46B455A}"/>
              </a:ext>
            </a:extLst>
          </p:cNvPr>
          <p:cNvPicPr>
            <a:picLocks noChangeAspect="1"/>
          </p:cNvPicPr>
          <p:nvPr/>
        </p:nvPicPr>
        <p:blipFill>
          <a:blip r:embed="rId2"/>
          <a:stretch>
            <a:fillRect/>
          </a:stretch>
        </p:blipFill>
        <p:spPr>
          <a:xfrm>
            <a:off x="4638674" y="2420888"/>
            <a:ext cx="2597622" cy="3593376"/>
          </a:xfrm>
          <a:prstGeom prst="rect">
            <a:avLst/>
          </a:prstGeom>
        </p:spPr>
      </p:pic>
      <p:sp>
        <p:nvSpPr>
          <p:cNvPr id="7" name="Textfeld 6"/>
          <p:cNvSpPr txBox="1"/>
          <p:nvPr/>
        </p:nvSpPr>
        <p:spPr>
          <a:xfrm>
            <a:off x="6018865" y="174625"/>
            <a:ext cx="2723823"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Aus Bürgerperspektive</a:t>
            </a:r>
            <a:br>
              <a:rPr lang="de-CH" b="1" dirty="0"/>
            </a:br>
            <a:r>
              <a:rPr lang="de-CH" b="1" dirty="0"/>
              <a:t>formulieren!</a:t>
            </a:r>
            <a:endParaRPr lang="en-US" b="1" dirty="0"/>
          </a:p>
        </p:txBody>
      </p:sp>
    </p:spTree>
    <p:extLst>
      <p:ext uri="{BB962C8B-B14F-4D97-AF65-F5344CB8AC3E}">
        <p14:creationId xmlns:p14="http://schemas.microsoft.com/office/powerpoint/2010/main" val="369654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Recht und Sprache</a:t>
            </a:r>
            <a:endParaRPr lang="en-US" dirty="0"/>
          </a:p>
        </p:txBody>
      </p:sp>
      <p:sp>
        <p:nvSpPr>
          <p:cNvPr id="3" name="Inhaltsplatzhalter 2"/>
          <p:cNvSpPr>
            <a:spLocks noGrp="1"/>
          </p:cNvSpPr>
          <p:nvPr>
            <p:ph idx="1"/>
          </p:nvPr>
        </p:nvSpPr>
        <p:spPr/>
        <p:txBody>
          <a:bodyPr/>
          <a:lstStyle/>
          <a:p>
            <a:pPr marL="0" indent="0" fontAlgn="auto">
              <a:lnSpc>
                <a:spcPct val="110000"/>
              </a:lnSpc>
              <a:spcBef>
                <a:spcPts val="600"/>
              </a:spcBef>
              <a:buNone/>
            </a:pPr>
            <a:r>
              <a:rPr lang="de-CH" sz="1800" b="1" dirty="0"/>
              <a:t>Die Sprache bildet den Rohstoff des Rechts: </a:t>
            </a:r>
          </a:p>
          <a:p>
            <a:pPr marL="0" indent="0" fontAlgn="auto">
              <a:lnSpc>
                <a:spcPct val="110000"/>
              </a:lnSpc>
              <a:spcBef>
                <a:spcPts val="600"/>
              </a:spcBef>
              <a:buNone/>
            </a:pPr>
            <a:r>
              <a:rPr lang="de-CH" sz="1800" dirty="0"/>
              <a:t>Recht wird durch Sprache geschaffen, </a:t>
            </a:r>
            <a:br>
              <a:rPr lang="de-CH" sz="1800" dirty="0"/>
            </a:br>
            <a:r>
              <a:rPr lang="de-CH" sz="1800" dirty="0"/>
              <a:t>durch Sprache sichtbar und hörbar gemacht, </a:t>
            </a:r>
            <a:br>
              <a:rPr lang="de-CH" sz="1800" dirty="0"/>
            </a:br>
            <a:r>
              <a:rPr lang="de-CH" sz="1800" dirty="0"/>
              <a:t>angewendet, fortentwickelt, aufgehoben. </a:t>
            </a:r>
          </a:p>
          <a:p>
            <a:pPr marL="0" indent="0" fontAlgn="auto">
              <a:lnSpc>
                <a:spcPct val="110000"/>
              </a:lnSpc>
              <a:spcBef>
                <a:spcPts val="600"/>
              </a:spcBef>
              <a:buNone/>
            </a:pPr>
            <a:r>
              <a:rPr lang="de-CH" sz="1800" dirty="0"/>
              <a:t>Es gibt kein sprachloses, schweigendes Recht; </a:t>
            </a:r>
            <a:br>
              <a:rPr lang="de-CH" sz="1800" dirty="0"/>
            </a:br>
            <a:r>
              <a:rPr lang="de-CH" sz="1800" dirty="0"/>
              <a:t>wo Sprache endet, ist kein Recht mehr.</a:t>
            </a:r>
          </a:p>
          <a:p>
            <a:pPr marL="0" indent="0">
              <a:lnSpc>
                <a:spcPct val="110000"/>
              </a:lnSpc>
              <a:buNone/>
            </a:pPr>
            <a:r>
              <a:rPr lang="de-CH" sz="1200" dirty="0">
                <a:solidFill>
                  <a:schemeClr val="bg1">
                    <a:lumMod val="50000"/>
                  </a:schemeClr>
                </a:solidFill>
              </a:rPr>
              <a:t>(</a:t>
            </a:r>
            <a:r>
              <a:rPr lang="de-CH" sz="1200" dirty="0" err="1">
                <a:solidFill>
                  <a:schemeClr val="bg1">
                    <a:lumMod val="50000"/>
                  </a:schemeClr>
                </a:solidFill>
              </a:rPr>
              <a:t>Depenheuer</a:t>
            </a:r>
            <a:r>
              <a:rPr lang="de-CH" sz="1200" dirty="0">
                <a:solidFill>
                  <a:schemeClr val="bg1">
                    <a:lumMod val="50000"/>
                  </a:schemeClr>
                </a:solidFill>
              </a:rPr>
              <a:t> 2014:138)</a:t>
            </a:r>
            <a:endParaRPr lang="en-US" sz="1200" dirty="0">
              <a:solidFill>
                <a:schemeClr val="bg1">
                  <a:lumMod val="50000"/>
                </a:schemeClr>
              </a:solidFill>
            </a:endParaRPr>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Tree>
    <p:extLst>
      <p:ext uri="{BB962C8B-B14F-4D97-AF65-F5344CB8AC3E}">
        <p14:creationId xmlns:p14="http://schemas.microsoft.com/office/powerpoint/2010/main" val="288139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Normtypen</a:t>
            </a:r>
            <a:endParaRPr lang="en-US" dirty="0"/>
          </a:p>
        </p:txBody>
      </p:sp>
      <p:sp>
        <p:nvSpPr>
          <p:cNvPr id="3" name="Inhaltsplatzhalter 2"/>
          <p:cNvSpPr>
            <a:spLocks noGrp="1"/>
          </p:cNvSpPr>
          <p:nvPr>
            <p:ph idx="1"/>
          </p:nvPr>
        </p:nvSpPr>
        <p:spPr>
          <a:xfrm>
            <a:off x="395289" y="1340768"/>
            <a:ext cx="8353424" cy="4568400"/>
          </a:xfrm>
        </p:spPr>
        <p:txBody>
          <a:bodyPr/>
          <a:lstStyle/>
          <a:p>
            <a:pPr marL="0" lvl="1"/>
            <a:r>
              <a:rPr lang="de-CH" b="1" dirty="0"/>
              <a:t>Badeordnung</a:t>
            </a:r>
          </a:p>
          <a:p>
            <a:pPr marL="0" lvl="1"/>
            <a:r>
              <a:rPr lang="de-CH" dirty="0"/>
              <a:t>Der Zutritt zum </a:t>
            </a:r>
            <a:r>
              <a:rPr lang="de-CH" dirty="0" err="1"/>
              <a:t>Damenbad</a:t>
            </a:r>
            <a:r>
              <a:rPr lang="de-CH" dirty="0"/>
              <a:t> ist nur Frauen gestattet.</a:t>
            </a:r>
          </a:p>
          <a:p>
            <a:pPr marL="0" lvl="1"/>
            <a:r>
              <a:rPr lang="de-CH" dirty="0">
                <a:solidFill>
                  <a:srgbClr val="000000"/>
                </a:solidFill>
              </a:rPr>
              <a:t>Frau im Sinne dieser Badeordnung ist auch der Bademeister.</a:t>
            </a:r>
          </a:p>
          <a:p>
            <a:endParaRPr lang="en-US" dirty="0"/>
          </a:p>
        </p:txBody>
      </p:sp>
      <p:sp>
        <p:nvSpPr>
          <p:cNvPr id="4" name="Datumsplatzhalter 3"/>
          <p:cNvSpPr>
            <a:spLocks noGrp="1"/>
          </p:cNvSpPr>
          <p:nvPr>
            <p:ph type="dt" sz="half" idx="2"/>
          </p:nvPr>
        </p:nvSpPr>
        <p:spPr>
          <a:xfrm>
            <a:off x="2987824" y="6315784"/>
            <a:ext cx="2767805" cy="360000"/>
          </a:xfrm>
          <a:prstGeom prst="rect">
            <a:avLst/>
          </a:prstGeom>
        </p:spPr>
        <p:txBody>
          <a:bodyPr/>
          <a:lstStyle/>
          <a:p>
            <a:pPr>
              <a:spcBef>
                <a:spcPts val="0"/>
              </a:spcBef>
            </a:pPr>
            <a:endParaRPr lang="fr-CH" dirty="0"/>
          </a:p>
        </p:txBody>
      </p:sp>
      <p:pic>
        <p:nvPicPr>
          <p:cNvPr id="5" name="Picture 6" descr="St-Gallen-Frauenbad.jpg">
            <a:extLst>
              <a:ext uri="{FF2B5EF4-FFF2-40B4-BE49-F238E27FC236}">
                <a16:creationId xmlns:a16="http://schemas.microsoft.com/office/drawing/2014/main" id="{3749A0CD-980B-1540-909F-4CA9CE587D3C}"/>
              </a:ext>
            </a:extLst>
          </p:cNvPr>
          <p:cNvPicPr>
            <a:picLocks noChangeAspect="1"/>
          </p:cNvPicPr>
          <p:nvPr/>
        </p:nvPicPr>
        <p:blipFill rotWithShape="1">
          <a:blip r:embed="rId2">
            <a:extLst>
              <a:ext uri="{28A0092B-C50C-407E-A947-70E740481C1C}">
                <a14:useLocalDpi xmlns:a14="http://schemas.microsoft.com/office/drawing/2010/main" val="0"/>
              </a:ext>
            </a:extLst>
          </a:blip>
          <a:srcRect b="8114"/>
          <a:stretch/>
        </p:blipFill>
        <p:spPr>
          <a:xfrm>
            <a:off x="0" y="3284984"/>
            <a:ext cx="9144000" cy="2325309"/>
          </a:xfrm>
          <a:prstGeom prst="rect">
            <a:avLst/>
          </a:prstGeom>
        </p:spPr>
      </p:pic>
      <p:sp>
        <p:nvSpPr>
          <p:cNvPr id="7" name="Textfeld 6"/>
          <p:cNvSpPr txBox="1"/>
          <p:nvPr/>
        </p:nvSpPr>
        <p:spPr>
          <a:xfrm>
            <a:off x="6576323" y="174625"/>
            <a:ext cx="2172390"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Normtypen richtig</a:t>
            </a:r>
            <a:br>
              <a:rPr lang="de-CH" b="1" dirty="0"/>
            </a:br>
            <a:r>
              <a:rPr lang="de-CH" b="1" dirty="0"/>
              <a:t>wählen!</a:t>
            </a:r>
            <a:endParaRPr lang="en-US" b="1" dirty="0"/>
          </a:p>
        </p:txBody>
      </p:sp>
    </p:spTree>
    <p:extLst>
      <p:ext uri="{BB962C8B-B14F-4D97-AF65-F5344CB8AC3E}">
        <p14:creationId xmlns:p14="http://schemas.microsoft.com/office/powerpoint/2010/main" val="372268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Verständliche Erlasse?</a:t>
            </a:r>
            <a:endParaRPr lang="en-US" dirty="0"/>
          </a:p>
        </p:txBody>
      </p:sp>
      <p:sp>
        <p:nvSpPr>
          <p:cNvPr id="3" name="Inhaltsplatzhalter 2"/>
          <p:cNvSpPr>
            <a:spLocks noGrp="1"/>
          </p:cNvSpPr>
          <p:nvPr>
            <p:ph idx="1"/>
          </p:nvPr>
        </p:nvSpPr>
        <p:spPr/>
        <p:txBody>
          <a:bodyPr/>
          <a:lstStyle/>
          <a:p>
            <a:pPr marL="0" indent="0">
              <a:buNone/>
            </a:pPr>
            <a:r>
              <a:rPr lang="de-CH" b="1" dirty="0">
                <a:solidFill>
                  <a:srgbClr val="BF1238"/>
                </a:solidFill>
              </a:rPr>
              <a:t>Wer soll Erlasstexte verstehen können?</a:t>
            </a:r>
          </a:p>
          <a:p>
            <a:r>
              <a:rPr lang="de-CH" dirty="0"/>
              <a:t>Juristinnen/Juristen</a:t>
            </a:r>
          </a:p>
          <a:p>
            <a:r>
              <a:rPr lang="de-CH" dirty="0"/>
              <a:t>Fachleute</a:t>
            </a:r>
          </a:p>
          <a:p>
            <a:r>
              <a:rPr lang="de-CH" dirty="0"/>
              <a:t>Laien</a:t>
            </a:r>
          </a:p>
          <a:p>
            <a:pPr marL="0" indent="0">
              <a:buNone/>
            </a:pPr>
            <a:r>
              <a:rPr lang="de-CH" b="1" dirty="0">
                <a:solidFill>
                  <a:srgbClr val="BF1238"/>
                </a:solidFill>
              </a:rPr>
              <a:t>Was nützen verständlich(er)e Erlasse?</a:t>
            </a:r>
          </a:p>
          <a:p>
            <a:r>
              <a:rPr lang="de-CH" dirty="0"/>
              <a:t>mehr </a:t>
            </a:r>
            <a:r>
              <a:rPr lang="de-CH" b="1" dirty="0"/>
              <a:t>Rechtssicherheit</a:t>
            </a:r>
          </a:p>
          <a:p>
            <a:r>
              <a:rPr lang="de-CH" dirty="0"/>
              <a:t>bessere </a:t>
            </a:r>
            <a:r>
              <a:rPr lang="de-CH" b="1" dirty="0"/>
              <a:t>Akzeptanz</a:t>
            </a:r>
          </a:p>
          <a:p>
            <a:r>
              <a:rPr lang="de-CH" dirty="0"/>
              <a:t>geringere </a:t>
            </a:r>
            <a:r>
              <a:rPr lang="de-CH" b="1" dirty="0"/>
              <a:t>Kosten</a:t>
            </a:r>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Tree>
    <p:extLst>
      <p:ext uri="{BB962C8B-B14F-4D97-AF65-F5344CB8AC3E}">
        <p14:creationId xmlns:p14="http://schemas.microsoft.com/office/powerpoint/2010/main" val="6904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Faktoren der Verständlichkeit</a:t>
            </a:r>
            <a:endParaRPr lang="en-US" dirty="0"/>
          </a:p>
        </p:txBody>
      </p:sp>
      <p:sp>
        <p:nvSpPr>
          <p:cNvPr id="3" name="Inhaltsplatzhalter 2"/>
          <p:cNvSpPr>
            <a:spLocks noGrp="1"/>
          </p:cNvSpPr>
          <p:nvPr>
            <p:ph idx="1"/>
          </p:nvPr>
        </p:nvSpPr>
        <p:spPr/>
        <p:txBody>
          <a:bodyPr/>
          <a:lstStyle/>
          <a:p>
            <a:pPr marL="0" indent="0">
              <a:buNone/>
            </a:pPr>
            <a:r>
              <a:rPr lang="de-CH" b="1" dirty="0">
                <a:solidFill>
                  <a:srgbClr val="BF1238"/>
                </a:solidFill>
              </a:rPr>
              <a:t>Konvention</a:t>
            </a:r>
          </a:p>
          <a:p>
            <a:r>
              <a:rPr lang="de-CH" dirty="0"/>
              <a:t>Sich auf </a:t>
            </a:r>
            <a:r>
              <a:rPr lang="de-CH" b="1" dirty="0"/>
              <a:t>Normatives</a:t>
            </a:r>
            <a:r>
              <a:rPr lang="de-CH" dirty="0"/>
              <a:t> beschränken.</a:t>
            </a:r>
          </a:p>
          <a:p>
            <a:r>
              <a:rPr lang="de-CH" b="1" dirty="0"/>
              <a:t>Verweise</a:t>
            </a:r>
            <a:r>
              <a:rPr lang="de-CH" dirty="0"/>
              <a:t> vermeiden, wo Sprache genügt.</a:t>
            </a:r>
          </a:p>
          <a:p>
            <a:pPr marL="0" indent="0">
              <a:buNone/>
            </a:pPr>
            <a:r>
              <a:rPr lang="de-CH" b="1" dirty="0">
                <a:solidFill>
                  <a:srgbClr val="BF1238"/>
                </a:solidFill>
              </a:rPr>
              <a:t>Kognition</a:t>
            </a:r>
          </a:p>
          <a:p>
            <a:r>
              <a:rPr lang="de-CH" dirty="0"/>
              <a:t>Die </a:t>
            </a:r>
            <a:r>
              <a:rPr lang="de-CH" b="1" dirty="0"/>
              <a:t>Form</a:t>
            </a:r>
            <a:r>
              <a:rPr lang="de-CH" dirty="0"/>
              <a:t> dem </a:t>
            </a:r>
            <a:r>
              <a:rPr lang="de-CH" b="1" dirty="0"/>
              <a:t>Inhalt</a:t>
            </a:r>
            <a:r>
              <a:rPr lang="de-CH" dirty="0"/>
              <a:t> nachempfinden.</a:t>
            </a:r>
          </a:p>
          <a:p>
            <a:r>
              <a:rPr lang="de-CH" b="1" dirty="0"/>
              <a:t>Implizite</a:t>
            </a:r>
            <a:r>
              <a:rPr lang="de-CH" dirty="0"/>
              <a:t> Inhalte </a:t>
            </a:r>
            <a:r>
              <a:rPr lang="de-CH" b="1" dirty="0"/>
              <a:t>explizit</a:t>
            </a:r>
            <a:r>
              <a:rPr lang="de-CH" dirty="0"/>
              <a:t> machen.</a:t>
            </a:r>
          </a:p>
          <a:p>
            <a:pPr marL="0" indent="0">
              <a:buNone/>
            </a:pPr>
            <a:r>
              <a:rPr lang="de-CH" b="1" dirty="0">
                <a:solidFill>
                  <a:srgbClr val="BF1238"/>
                </a:solidFill>
              </a:rPr>
              <a:t>Kommunikation</a:t>
            </a:r>
          </a:p>
          <a:p>
            <a:r>
              <a:rPr lang="de-CH" dirty="0"/>
              <a:t>Aus der </a:t>
            </a:r>
            <a:r>
              <a:rPr lang="de-CH" b="1" dirty="0"/>
              <a:t>Bürgerperspektive</a:t>
            </a:r>
            <a:r>
              <a:rPr lang="de-CH" dirty="0"/>
              <a:t> formulieren.</a:t>
            </a:r>
          </a:p>
          <a:p>
            <a:r>
              <a:rPr lang="de-CH" dirty="0"/>
              <a:t>Die richtigen </a:t>
            </a:r>
            <a:r>
              <a:rPr lang="de-CH" b="1" dirty="0"/>
              <a:t>Normtypen</a:t>
            </a:r>
            <a:r>
              <a:rPr lang="de-CH" dirty="0"/>
              <a:t> wählen.</a:t>
            </a:r>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Tree>
    <p:extLst>
      <p:ext uri="{BB962C8B-B14F-4D97-AF65-F5344CB8AC3E}">
        <p14:creationId xmlns:p14="http://schemas.microsoft.com/office/powerpoint/2010/main" val="85379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BF1238"/>
                </a:solidFill>
              </a:rPr>
              <a:t>Inhalt</a:t>
            </a:r>
          </a:p>
        </p:txBody>
      </p:sp>
      <p:sp>
        <p:nvSpPr>
          <p:cNvPr id="6" name="Rectangle 11"/>
          <p:cNvSpPr txBox="1">
            <a:spLocks noChangeArrowheads="1"/>
          </p:cNvSpPr>
          <p:nvPr/>
        </p:nvSpPr>
        <p:spPr bwMode="auto">
          <a:xfrm>
            <a:off x="611188" y="1628774"/>
            <a:ext cx="7870825" cy="309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defTabSz="898525" rtl="0" eaLnBrk="1" fontAlgn="base" hangingPunct="1">
              <a:lnSpc>
                <a:spcPts val="2800"/>
              </a:lnSpc>
              <a:spcBef>
                <a:spcPts val="1000"/>
              </a:spcBef>
              <a:spcAft>
                <a:spcPts val="0"/>
              </a:spcAft>
              <a:buClr>
                <a:schemeClr val="accent1"/>
              </a:buClr>
              <a:buSzPct val="90000"/>
              <a:buFont typeface="Wingdings" charset="2"/>
              <a:buChar char="§"/>
              <a:tabLst/>
              <a:defRPr sz="2400" kern="1200">
                <a:solidFill>
                  <a:schemeClr val="tx1"/>
                </a:solidFill>
                <a:latin typeface="Arial" pitchFamily="34" charset="0"/>
                <a:ea typeface="ＭＳ Ｐゴシック" charset="-128"/>
                <a:cs typeface="ＭＳ Ｐゴシック" charset="-128"/>
              </a:defRPr>
            </a:lvl1pPr>
            <a:lvl2pPr marL="715963" indent="-342000" algn="l" defTabSz="898525" rtl="0" eaLnBrk="1" fontAlgn="base" hangingPunct="1">
              <a:lnSpc>
                <a:spcPts val="2800"/>
              </a:lnSpc>
              <a:spcBef>
                <a:spcPts val="1000"/>
              </a:spcBef>
              <a:spcAft>
                <a:spcPts val="0"/>
              </a:spcAft>
              <a:buClr>
                <a:schemeClr val="accent1"/>
              </a:buClr>
              <a:buSzPct val="90000"/>
              <a:buFont typeface="Wingdings" charset="2"/>
              <a:buChar char="§"/>
              <a:tabLst/>
              <a:defRPr sz="2400" kern="1200">
                <a:solidFill>
                  <a:schemeClr val="tx1"/>
                </a:solidFill>
                <a:latin typeface="Arial" pitchFamily="34" charset="0"/>
                <a:ea typeface="ＭＳ Ｐゴシック" charset="-128"/>
                <a:cs typeface="ＭＳ Ｐゴシック" charset="-128"/>
              </a:defRPr>
            </a:lvl2pPr>
            <a:lvl3pPr marL="985838" indent="-287338" algn="l" defTabSz="898525" rtl="0" eaLnBrk="1" fontAlgn="base" hangingPunct="1">
              <a:lnSpc>
                <a:spcPts val="2400"/>
              </a:lnSpc>
              <a:spcBef>
                <a:spcPts val="400"/>
              </a:spcBef>
              <a:spcAft>
                <a:spcPts val="0"/>
              </a:spcAft>
              <a:buSzPct val="90000"/>
              <a:buFont typeface="Wingdings" charset="2"/>
              <a:buChar char="§"/>
              <a:defRPr sz="2000" kern="1200">
                <a:solidFill>
                  <a:schemeClr val="tx1"/>
                </a:solidFill>
                <a:latin typeface="Arial" pitchFamily="34" charset="0"/>
                <a:ea typeface="ＭＳ Ｐゴシック" charset="-128"/>
                <a:cs typeface="ＭＳ Ｐゴシック" charset="-128"/>
              </a:defRPr>
            </a:lvl3pPr>
            <a:lvl4pPr marL="1262063" indent="-282575" algn="l" defTabSz="898525" rtl="0" eaLnBrk="1" fontAlgn="base" hangingPunct="1">
              <a:lnSpc>
                <a:spcPts val="2400"/>
              </a:lnSpc>
              <a:spcBef>
                <a:spcPts val="0"/>
              </a:spcBef>
              <a:spcAft>
                <a:spcPts val="400"/>
              </a:spcAft>
              <a:buSzPct val="90000"/>
              <a:buFont typeface="Wingdings" charset="2"/>
              <a:buChar char="§"/>
              <a:defRPr sz="2000" kern="1200">
                <a:solidFill>
                  <a:schemeClr val="tx1"/>
                </a:solidFill>
                <a:latin typeface="Arial" pitchFamily="34" charset="0"/>
                <a:ea typeface="ＭＳ Ｐゴシック" charset="-128"/>
                <a:cs typeface="ＭＳ Ｐゴシック" charset="-128"/>
              </a:defRPr>
            </a:lvl4pPr>
            <a:lvl5pPr marL="1530350" indent="-284163" algn="l" defTabSz="898525" rtl="0" eaLnBrk="1" fontAlgn="base" hangingPunct="1">
              <a:lnSpc>
                <a:spcPts val="2400"/>
              </a:lnSpc>
              <a:spcBef>
                <a:spcPts val="0"/>
              </a:spcBef>
              <a:spcAft>
                <a:spcPts val="400"/>
              </a:spcAft>
              <a:buSzPct val="90000"/>
              <a:buFont typeface="Wingdings" charset="2"/>
              <a:buChar char="§"/>
              <a:defRPr sz="2000" kern="1200">
                <a:solidFill>
                  <a:schemeClr val="tx1"/>
                </a:solidFill>
                <a:latin typeface="Arial" pitchFamily="34" charset="0"/>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a:t>Verständliche Gesetze?</a:t>
            </a:r>
          </a:p>
          <a:p>
            <a:r>
              <a:rPr lang="de-CH" sz="1800" dirty="0"/>
              <a:t>Faktoren der Verständlichkeit</a:t>
            </a:r>
          </a:p>
        </p:txBody>
      </p:sp>
      <p:sp>
        <p:nvSpPr>
          <p:cNvPr id="5" name="Datumsplatzhalter 4"/>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457200" indent="-457200">
              <a:buFont typeface="+mj-lt"/>
              <a:buAutoNum type="arabicPeriod"/>
            </a:pPr>
            <a:r>
              <a:rPr lang="de-CH" sz="1800" dirty="0"/>
              <a:t>Verstehen ist </a:t>
            </a:r>
            <a:r>
              <a:rPr lang="de-CH" sz="1800" b="1" dirty="0"/>
              <a:t>graduell</a:t>
            </a:r>
            <a:r>
              <a:rPr lang="de-CH" sz="1800" dirty="0"/>
              <a:t>.</a:t>
            </a:r>
          </a:p>
          <a:p>
            <a:pPr marL="457200" indent="-457200">
              <a:buFont typeface="+mj-lt"/>
              <a:buAutoNum type="arabicPeriod"/>
            </a:pPr>
            <a:r>
              <a:rPr lang="de-DE" sz="1800" dirty="0"/>
              <a:t>Auch </a:t>
            </a:r>
            <a:r>
              <a:rPr lang="de-DE" sz="1800" b="1" dirty="0"/>
              <a:t>Experten profitieren </a:t>
            </a:r>
            <a:br>
              <a:rPr lang="de-DE" sz="1800" b="1" dirty="0"/>
            </a:br>
            <a:r>
              <a:rPr lang="de-DE" sz="1800" dirty="0"/>
              <a:t>von verständlich(er)en </a:t>
            </a:r>
            <a:br>
              <a:rPr lang="de-DE" sz="1800" dirty="0"/>
            </a:br>
            <a:r>
              <a:rPr lang="de-DE" sz="1800" dirty="0"/>
              <a:t>Gesetzestexten:</a:t>
            </a:r>
          </a:p>
          <a:p>
            <a:pPr marL="457200" indent="-457200">
              <a:buFont typeface="+mj-lt"/>
              <a:buAutoNum type="arabicPeriod"/>
            </a:pPr>
            <a:endParaRPr lang="de-DE" sz="1800" dirty="0"/>
          </a:p>
          <a:p>
            <a:pPr marL="457200" indent="-457200">
              <a:buFont typeface="+mj-lt"/>
              <a:buAutoNum type="arabicPeriod"/>
            </a:pPr>
            <a:endParaRPr lang="de-DE" sz="1800" dirty="0"/>
          </a:p>
          <a:p>
            <a:pPr marL="799200" lvl="1" indent="-457200">
              <a:buFont typeface="+mj-lt"/>
              <a:buAutoNum type="alphaLcParenR"/>
            </a:pPr>
            <a:r>
              <a:rPr lang="de-DE" sz="1800" dirty="0"/>
              <a:t>mehr </a:t>
            </a:r>
            <a:r>
              <a:rPr lang="de-DE" sz="1800" b="1" dirty="0"/>
              <a:t>Rechtssicherheit</a:t>
            </a:r>
          </a:p>
          <a:p>
            <a:pPr marL="799200" lvl="1" indent="-457200">
              <a:buFont typeface="+mj-lt"/>
              <a:buAutoNum type="alphaLcParenR"/>
            </a:pPr>
            <a:r>
              <a:rPr lang="de-DE" sz="1800" dirty="0"/>
              <a:t>bessere </a:t>
            </a:r>
            <a:r>
              <a:rPr lang="de-DE" sz="1800" b="1" dirty="0"/>
              <a:t>Akzeptanz</a:t>
            </a:r>
          </a:p>
          <a:p>
            <a:pPr marL="799200" lvl="1" indent="-457200">
              <a:buFont typeface="+mj-lt"/>
              <a:buAutoNum type="alphaLcParenR"/>
            </a:pPr>
            <a:r>
              <a:rPr lang="de-DE" sz="1800" dirty="0"/>
              <a:t>geringere </a:t>
            </a:r>
            <a:r>
              <a:rPr lang="de-DE" sz="1800" b="1" dirty="0"/>
              <a:t>Kosten</a:t>
            </a:r>
          </a:p>
          <a:p>
            <a:pPr marL="457200" indent="-457200">
              <a:buFont typeface="+mj-lt"/>
              <a:buAutoNum type="arabicPeriod"/>
            </a:pPr>
            <a:endParaRPr lang="en-US" sz="1800" dirty="0"/>
          </a:p>
        </p:txBody>
      </p:sp>
      <p:sp>
        <p:nvSpPr>
          <p:cNvPr id="2" name="Titel 1"/>
          <p:cNvSpPr>
            <a:spLocks noGrp="1"/>
          </p:cNvSpPr>
          <p:nvPr>
            <p:ph type="title"/>
          </p:nvPr>
        </p:nvSpPr>
        <p:spPr/>
        <p:txBody>
          <a:bodyPr/>
          <a:lstStyle/>
          <a:p>
            <a:r>
              <a:rPr lang="de-CH" dirty="0"/>
              <a:t>Wer soll Gesetzestexte verstehen können?</a:t>
            </a: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grpSp>
        <p:nvGrpSpPr>
          <p:cNvPr id="5" name="Gruppieren 4">
            <a:extLst>
              <a:ext uri="{FF2B5EF4-FFF2-40B4-BE49-F238E27FC236}">
                <a16:creationId xmlns:a16="http://schemas.microsoft.com/office/drawing/2014/main" id="{F6280417-28BA-9E4E-ADFB-CC8B7E22A06A}"/>
              </a:ext>
            </a:extLst>
          </p:cNvPr>
          <p:cNvGrpSpPr/>
          <p:nvPr/>
        </p:nvGrpSpPr>
        <p:grpSpPr>
          <a:xfrm>
            <a:off x="2651926" y="1334791"/>
            <a:ext cx="6492726" cy="1374129"/>
            <a:chOff x="4019934" y="504526"/>
            <a:chExt cx="8160742" cy="1727150"/>
          </a:xfrm>
        </p:grpSpPr>
        <p:pic>
          <p:nvPicPr>
            <p:cNvPr id="6" name="Grafik 5">
              <a:extLst>
                <a:ext uri="{FF2B5EF4-FFF2-40B4-BE49-F238E27FC236}">
                  <a16:creationId xmlns:a16="http://schemas.microsoft.com/office/drawing/2014/main" id="{BC273CE3-170B-D549-890B-2C054421FA42}"/>
                </a:ext>
              </a:extLst>
            </p:cNvPr>
            <p:cNvPicPr>
              <a:picLocks noChangeAspect="1"/>
            </p:cNvPicPr>
            <p:nvPr/>
          </p:nvPicPr>
          <p:blipFill rotWithShape="1">
            <a:blip r:embed="rId2"/>
            <a:srcRect t="17939" b="24560"/>
            <a:stretch/>
          </p:blipFill>
          <p:spPr>
            <a:xfrm>
              <a:off x="7670896" y="504526"/>
              <a:ext cx="4509780" cy="1727150"/>
            </a:xfrm>
            <a:prstGeom prst="rect">
              <a:avLst/>
            </a:prstGeom>
          </p:spPr>
        </p:pic>
        <p:sp>
          <p:nvSpPr>
            <p:cNvPr id="7" name="Textfeld 6">
              <a:extLst>
                <a:ext uri="{FF2B5EF4-FFF2-40B4-BE49-F238E27FC236}">
                  <a16:creationId xmlns:a16="http://schemas.microsoft.com/office/drawing/2014/main" id="{BDA4097A-4CBF-4747-B9A4-14C88C264FE8}"/>
                </a:ext>
              </a:extLst>
            </p:cNvPr>
            <p:cNvSpPr txBox="1"/>
            <p:nvPr/>
          </p:nvSpPr>
          <p:spPr>
            <a:xfrm>
              <a:off x="4019934" y="1133910"/>
              <a:ext cx="3456384" cy="464215"/>
            </a:xfrm>
            <a:prstGeom prst="rect">
              <a:avLst/>
            </a:prstGeom>
            <a:noFill/>
          </p:spPr>
          <p:txBody>
            <a:bodyPr wrap="square" rtlCol="0">
              <a:spAutoFit/>
            </a:bodyPr>
            <a:lstStyle/>
            <a:p>
              <a:pPr algn="r"/>
              <a:r>
                <a:rPr lang="de-DE" b="1" dirty="0">
                  <a:solidFill>
                    <a:srgbClr val="BF1238"/>
                  </a:solidFill>
                </a:rPr>
                <a:t>Juristen</a:t>
              </a:r>
            </a:p>
          </p:txBody>
        </p:sp>
      </p:grpSp>
      <p:grpSp>
        <p:nvGrpSpPr>
          <p:cNvPr id="8" name="Gruppieren 7">
            <a:extLst>
              <a:ext uri="{FF2B5EF4-FFF2-40B4-BE49-F238E27FC236}">
                <a16:creationId xmlns:a16="http://schemas.microsoft.com/office/drawing/2014/main" id="{8E7C3301-F883-6A43-B3A3-B15C07584BCB}"/>
              </a:ext>
            </a:extLst>
          </p:cNvPr>
          <p:cNvGrpSpPr/>
          <p:nvPr/>
        </p:nvGrpSpPr>
        <p:grpSpPr>
          <a:xfrm>
            <a:off x="2651926" y="2870938"/>
            <a:ext cx="6492726" cy="1374129"/>
            <a:chOff x="4019934" y="2543348"/>
            <a:chExt cx="8160742" cy="1727150"/>
          </a:xfrm>
        </p:grpSpPr>
        <p:pic>
          <p:nvPicPr>
            <p:cNvPr id="9" name="Grafik 8">
              <a:extLst>
                <a:ext uri="{FF2B5EF4-FFF2-40B4-BE49-F238E27FC236}">
                  <a16:creationId xmlns:a16="http://schemas.microsoft.com/office/drawing/2014/main" id="{45A02618-C224-4348-BFE1-194D48A1C4E7}"/>
                </a:ext>
              </a:extLst>
            </p:cNvPr>
            <p:cNvPicPr>
              <a:picLocks noChangeAspect="1"/>
            </p:cNvPicPr>
            <p:nvPr/>
          </p:nvPicPr>
          <p:blipFill rotWithShape="1">
            <a:blip r:embed="rId3"/>
            <a:srcRect b="8843"/>
            <a:stretch/>
          </p:blipFill>
          <p:spPr>
            <a:xfrm>
              <a:off x="7670896" y="2543348"/>
              <a:ext cx="4509780" cy="1727150"/>
            </a:xfrm>
            <a:prstGeom prst="rect">
              <a:avLst/>
            </a:prstGeom>
          </p:spPr>
        </p:pic>
        <p:sp>
          <p:nvSpPr>
            <p:cNvPr id="10" name="Textfeld 9">
              <a:extLst>
                <a:ext uri="{FF2B5EF4-FFF2-40B4-BE49-F238E27FC236}">
                  <a16:creationId xmlns:a16="http://schemas.microsoft.com/office/drawing/2014/main" id="{DC0BCEE4-61E6-D44C-9EAE-663AF028723E}"/>
                </a:ext>
              </a:extLst>
            </p:cNvPr>
            <p:cNvSpPr txBox="1"/>
            <p:nvPr/>
          </p:nvSpPr>
          <p:spPr>
            <a:xfrm>
              <a:off x="4019934" y="3165540"/>
              <a:ext cx="3456384" cy="464215"/>
            </a:xfrm>
            <a:prstGeom prst="rect">
              <a:avLst/>
            </a:prstGeom>
            <a:noFill/>
          </p:spPr>
          <p:txBody>
            <a:bodyPr wrap="square" rtlCol="0">
              <a:spAutoFit/>
            </a:bodyPr>
            <a:lstStyle/>
            <a:p>
              <a:pPr algn="r"/>
              <a:r>
                <a:rPr lang="de-DE" b="1" dirty="0">
                  <a:solidFill>
                    <a:srgbClr val="BF1238"/>
                  </a:solidFill>
                </a:rPr>
                <a:t>Fachleute</a:t>
              </a:r>
            </a:p>
          </p:txBody>
        </p:sp>
      </p:grpSp>
      <p:grpSp>
        <p:nvGrpSpPr>
          <p:cNvPr id="11" name="Gruppieren 10">
            <a:extLst>
              <a:ext uri="{FF2B5EF4-FFF2-40B4-BE49-F238E27FC236}">
                <a16:creationId xmlns:a16="http://schemas.microsoft.com/office/drawing/2014/main" id="{74B80C1F-4F81-BB4F-9948-A6E9F40FE314}"/>
              </a:ext>
            </a:extLst>
          </p:cNvPr>
          <p:cNvGrpSpPr/>
          <p:nvPr/>
        </p:nvGrpSpPr>
        <p:grpSpPr>
          <a:xfrm>
            <a:off x="2651926" y="4437112"/>
            <a:ext cx="6492726" cy="1374129"/>
            <a:chOff x="4019934" y="4582170"/>
            <a:chExt cx="8160742" cy="1727150"/>
          </a:xfrm>
        </p:grpSpPr>
        <p:pic>
          <p:nvPicPr>
            <p:cNvPr id="12" name="Grafik 11">
              <a:extLst>
                <a:ext uri="{FF2B5EF4-FFF2-40B4-BE49-F238E27FC236}">
                  <a16:creationId xmlns:a16="http://schemas.microsoft.com/office/drawing/2014/main" id="{B73521D5-7BD3-564F-825F-5538A3FE8A6B}"/>
                </a:ext>
              </a:extLst>
            </p:cNvPr>
            <p:cNvPicPr>
              <a:picLocks noChangeAspect="1"/>
            </p:cNvPicPr>
            <p:nvPr/>
          </p:nvPicPr>
          <p:blipFill rotWithShape="1">
            <a:blip r:embed="rId4"/>
            <a:srcRect t="23847" b="18707"/>
            <a:stretch/>
          </p:blipFill>
          <p:spPr>
            <a:xfrm>
              <a:off x="7670896" y="4582170"/>
              <a:ext cx="4509780" cy="1727150"/>
            </a:xfrm>
            <a:prstGeom prst="rect">
              <a:avLst/>
            </a:prstGeom>
          </p:spPr>
        </p:pic>
        <p:sp>
          <p:nvSpPr>
            <p:cNvPr id="13" name="Textfeld 12">
              <a:extLst>
                <a:ext uri="{FF2B5EF4-FFF2-40B4-BE49-F238E27FC236}">
                  <a16:creationId xmlns:a16="http://schemas.microsoft.com/office/drawing/2014/main" id="{8A88ED82-3D2C-9043-BCC1-5F809D74B71B}"/>
                </a:ext>
              </a:extLst>
            </p:cNvPr>
            <p:cNvSpPr txBox="1"/>
            <p:nvPr/>
          </p:nvSpPr>
          <p:spPr>
            <a:xfrm>
              <a:off x="4019934" y="5211886"/>
              <a:ext cx="3456384" cy="464215"/>
            </a:xfrm>
            <a:prstGeom prst="rect">
              <a:avLst/>
            </a:prstGeom>
            <a:noFill/>
          </p:spPr>
          <p:txBody>
            <a:bodyPr wrap="square" rtlCol="0">
              <a:spAutoFit/>
            </a:bodyPr>
            <a:lstStyle/>
            <a:p>
              <a:pPr algn="r"/>
              <a:r>
                <a:rPr lang="de-DE" b="1" dirty="0">
                  <a:solidFill>
                    <a:srgbClr val="BF1238"/>
                  </a:solidFill>
                </a:rPr>
                <a:t>Laien</a:t>
              </a:r>
            </a:p>
          </p:txBody>
        </p:sp>
      </p:grpSp>
      <p:cxnSp>
        <p:nvCxnSpPr>
          <p:cNvPr id="23" name="Straight Arrow Connector 16">
            <a:extLst>
              <a:ext uri="{FF2B5EF4-FFF2-40B4-BE49-F238E27FC236}">
                <a16:creationId xmlns:a16="http://schemas.microsoft.com/office/drawing/2014/main" id="{16CE75D2-A95E-7543-870F-9ACFE772B726}"/>
              </a:ext>
            </a:extLst>
          </p:cNvPr>
          <p:cNvCxnSpPr/>
          <p:nvPr/>
        </p:nvCxnSpPr>
        <p:spPr bwMode="auto">
          <a:xfrm>
            <a:off x="1907704" y="3068960"/>
            <a:ext cx="0" cy="826580"/>
          </a:xfrm>
          <a:prstGeom prst="straightConnector1">
            <a:avLst/>
          </a:prstGeom>
          <a:solidFill>
            <a:schemeClr val="accent1"/>
          </a:solidFill>
          <a:ln w="38100" cap="flat" cmpd="sng" algn="ctr">
            <a:solidFill>
              <a:srgbClr val="BF1238"/>
            </a:solidFill>
            <a:prstDash val="solid"/>
            <a:round/>
            <a:headEnd type="none" w="med" len="med"/>
            <a:tailEnd type="stealth" w="lg" len="lg"/>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79930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EF05590A-F29E-C949-876B-46BD504EB515}"/>
              </a:ext>
            </a:extLst>
          </p:cNvPr>
          <p:cNvSpPr/>
          <p:nvPr/>
        </p:nvSpPr>
        <p:spPr bwMode="auto">
          <a:xfrm>
            <a:off x="251520" y="872715"/>
            <a:ext cx="8640960" cy="4932549"/>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a:ln>
                <a:noFill/>
              </a:ln>
              <a:solidFill>
                <a:schemeClr val="tx2"/>
              </a:solidFill>
              <a:effectLst/>
              <a:latin typeface="Arial" charset="0"/>
              <a:ea typeface="ＭＳ Ｐゴシック" charset="0"/>
              <a:cs typeface="Arial" charset="0"/>
            </a:endParaRPr>
          </a:p>
        </p:txBody>
      </p:sp>
      <p:sp>
        <p:nvSpPr>
          <p:cNvPr id="2" name="Titel 1"/>
          <p:cNvSpPr>
            <a:spLocks noGrp="1"/>
          </p:cNvSpPr>
          <p:nvPr>
            <p:ph type="title"/>
          </p:nvPr>
        </p:nvSpPr>
        <p:spPr/>
        <p:txBody>
          <a:bodyPr/>
          <a:lstStyle/>
          <a:p>
            <a:r>
              <a:rPr lang="de-CH" dirty="0"/>
              <a:t>«Volkstümliche» Redaktion von Gesetzen</a:t>
            </a:r>
            <a:endParaRPr lang="en-US" dirty="0"/>
          </a:p>
        </p:txBody>
      </p:sp>
      <p:sp>
        <p:nvSpPr>
          <p:cNvPr id="3" name="Inhaltsplatzhalter 2"/>
          <p:cNvSpPr>
            <a:spLocks noGrp="1"/>
          </p:cNvSpPr>
          <p:nvPr>
            <p:ph idx="1"/>
          </p:nvPr>
        </p:nvSpPr>
        <p:spPr>
          <a:xfrm>
            <a:off x="2843808" y="948832"/>
            <a:ext cx="5904904" cy="4568400"/>
          </a:xfrm>
        </p:spPr>
        <p:txBody>
          <a:bodyPr/>
          <a:lstStyle/>
          <a:p>
            <a:pPr marL="0" indent="15875" algn="just">
              <a:lnSpc>
                <a:spcPct val="110000"/>
              </a:lnSpc>
              <a:buNone/>
              <a:tabLst>
                <a:tab pos="695325" algn="l"/>
              </a:tabLst>
            </a:pPr>
            <a:r>
              <a:rPr lang="de-CH" sz="1800" dirty="0"/>
              <a:t>Man mag noch so sehr von der Notwendigkeit der juristischen Ausbildung der Beamten überzeugt sein, die zur Anwendung der Gesetze berufen sind, so enthält das Gesetz nach unserem heutigen Recht doch niemals nur eine Anweisung an die Beamten, wie sie gegebenen Falles zu verfahren hätten. </a:t>
            </a:r>
            <a:r>
              <a:rPr lang="de-CH" sz="1800" b="1" dirty="0"/>
              <a:t>Es will sich an alle wenden, die ihm unterworfen sind. </a:t>
            </a:r>
          </a:p>
          <a:p>
            <a:pPr marL="0" indent="15875" algn="just">
              <a:lnSpc>
                <a:spcPct val="110000"/>
              </a:lnSpc>
              <a:buNone/>
              <a:tabLst>
                <a:tab pos="695325" algn="l"/>
              </a:tabLst>
            </a:pPr>
            <a:r>
              <a:rPr lang="de-CH" sz="1800" dirty="0"/>
              <a:t>Die Gebote des Gesetzgebers müssen daher, soweit dies mit dem speziellen Stoff verträglich ist, von jeder-mann oder doch von den Personen, die nach den gesetzlich geordneten Beziehungen in einem Beruf tätig sind, verstanden werden können. Ihre Sätze müssen auch für die nicht fachmännisch ausgebildeten Personen einen Sinn haben, </a:t>
            </a:r>
            <a:r>
              <a:rPr lang="de-CH" sz="1800" b="1" dirty="0"/>
              <a:t>wenngleich der Fachmann jederzeit mehr daraus wird entnehmen können, als die andern</a:t>
            </a:r>
            <a:r>
              <a:rPr lang="de-CH" sz="1800" dirty="0"/>
              <a:t>.</a:t>
            </a:r>
          </a:p>
          <a:p>
            <a:pPr marL="0" indent="0">
              <a:buNone/>
            </a:pPr>
            <a:endParaRPr lang="en-US" sz="1800"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grpSp>
        <p:nvGrpSpPr>
          <p:cNvPr id="5" name="Group 7">
            <a:extLst>
              <a:ext uri="{FF2B5EF4-FFF2-40B4-BE49-F238E27FC236}">
                <a16:creationId xmlns:a16="http://schemas.microsoft.com/office/drawing/2014/main" id="{4F795105-0640-7E49-BC13-2B5895CC5369}"/>
              </a:ext>
            </a:extLst>
          </p:cNvPr>
          <p:cNvGrpSpPr/>
          <p:nvPr/>
        </p:nvGrpSpPr>
        <p:grpSpPr>
          <a:xfrm>
            <a:off x="395698" y="1052736"/>
            <a:ext cx="2268311" cy="3796269"/>
            <a:chOff x="885041" y="2508029"/>
            <a:chExt cx="2191693" cy="3584972"/>
          </a:xfrm>
        </p:grpSpPr>
        <p:pic>
          <p:nvPicPr>
            <p:cNvPr id="6" name="Picture 8" descr="huber.jpg">
              <a:extLst>
                <a:ext uri="{FF2B5EF4-FFF2-40B4-BE49-F238E27FC236}">
                  <a16:creationId xmlns:a16="http://schemas.microsoft.com/office/drawing/2014/main" id="{356865B5-1027-0041-BB1E-355291C45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69" y="2508029"/>
              <a:ext cx="2184065" cy="2884328"/>
            </a:xfrm>
            <a:prstGeom prst="rect">
              <a:avLst/>
            </a:prstGeom>
          </p:spPr>
        </p:pic>
        <p:sp>
          <p:nvSpPr>
            <p:cNvPr id="7" name="TextBox 9">
              <a:extLst>
                <a:ext uri="{FF2B5EF4-FFF2-40B4-BE49-F238E27FC236}">
                  <a16:creationId xmlns:a16="http://schemas.microsoft.com/office/drawing/2014/main" id="{D090233C-655B-DB4E-BDF3-1B67993750E1}"/>
                </a:ext>
              </a:extLst>
            </p:cNvPr>
            <p:cNvSpPr txBox="1"/>
            <p:nvPr/>
          </p:nvSpPr>
          <p:spPr>
            <a:xfrm>
              <a:off x="885041" y="5445224"/>
              <a:ext cx="1984396" cy="647777"/>
            </a:xfrm>
            <a:prstGeom prst="rect">
              <a:avLst/>
            </a:prstGeom>
            <a:noFill/>
          </p:spPr>
          <p:txBody>
            <a:bodyPr wrap="none" rtlCol="0">
              <a:spAutoFit/>
            </a:bodyPr>
            <a:lstStyle/>
            <a:p>
              <a:pPr>
                <a:lnSpc>
                  <a:spcPct val="110000"/>
                </a:lnSpc>
              </a:pPr>
              <a:r>
                <a:rPr lang="de-CH" sz="1200" b="1" dirty="0"/>
                <a:t>Eugen Huber </a:t>
              </a:r>
              <a:r>
                <a:rPr lang="de-CH" sz="1200" dirty="0"/>
                <a:t>(1849–1923)</a:t>
              </a:r>
            </a:p>
            <a:p>
              <a:pPr>
                <a:lnSpc>
                  <a:spcPct val="110000"/>
                </a:lnSpc>
              </a:pPr>
              <a:r>
                <a:rPr lang="de-CH" sz="1200" dirty="0"/>
                <a:t>Autor des Schweizerischen</a:t>
              </a:r>
            </a:p>
            <a:p>
              <a:pPr>
                <a:lnSpc>
                  <a:spcPct val="110000"/>
                </a:lnSpc>
              </a:pPr>
              <a:r>
                <a:rPr lang="de-CH" sz="1200" dirty="0"/>
                <a:t>Zivilgesetzbuches (ZGB)</a:t>
              </a:r>
            </a:p>
          </p:txBody>
        </p:sp>
      </p:grpSp>
    </p:spTree>
    <p:extLst>
      <p:ext uri="{BB962C8B-B14F-4D97-AF65-F5344CB8AC3E}">
        <p14:creationId xmlns:p14="http://schemas.microsoft.com/office/powerpoint/2010/main" val="85574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6302517F-3CB1-2D48-B89B-480D247E0E65}"/>
              </a:ext>
            </a:extLst>
          </p:cNvPr>
          <p:cNvSpPr/>
          <p:nvPr/>
        </p:nvSpPr>
        <p:spPr bwMode="auto">
          <a:xfrm>
            <a:off x="251520" y="1283471"/>
            <a:ext cx="8640960" cy="1249502"/>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a:ln>
                <a:noFill/>
              </a:ln>
              <a:solidFill>
                <a:schemeClr val="tx2"/>
              </a:solidFill>
              <a:effectLst/>
              <a:latin typeface="Arial" charset="0"/>
              <a:ea typeface="ＭＳ Ｐゴシック" charset="0"/>
              <a:cs typeface="Arial" charset="0"/>
            </a:endParaRPr>
          </a:p>
        </p:txBody>
      </p:sp>
      <p:sp>
        <p:nvSpPr>
          <p:cNvPr id="2" name="Titel 1"/>
          <p:cNvSpPr>
            <a:spLocks noGrp="1"/>
          </p:cNvSpPr>
          <p:nvPr>
            <p:ph type="title"/>
          </p:nvPr>
        </p:nvSpPr>
        <p:spPr/>
        <p:txBody>
          <a:bodyPr/>
          <a:lstStyle/>
          <a:p>
            <a:r>
              <a:rPr lang="de-CH" dirty="0"/>
              <a:t>Sprachengesetz</a:t>
            </a:r>
            <a:endParaRPr lang="en-US" dirty="0"/>
          </a:p>
        </p:txBody>
      </p:sp>
      <p:sp>
        <p:nvSpPr>
          <p:cNvPr id="3" name="Inhaltsplatzhalter 2"/>
          <p:cNvSpPr>
            <a:spLocks noGrp="1"/>
          </p:cNvSpPr>
          <p:nvPr>
            <p:ph idx="1"/>
          </p:nvPr>
        </p:nvSpPr>
        <p:spPr/>
        <p:txBody>
          <a:bodyPr/>
          <a:lstStyle/>
          <a:p>
            <a:pPr marL="0" indent="0">
              <a:buNone/>
            </a:pPr>
            <a:r>
              <a:rPr lang="de-DE" b="1" dirty="0"/>
              <a:t>Art. 7</a:t>
            </a:r>
            <a:r>
              <a:rPr lang="de-DE" dirty="0"/>
              <a:t>	Verständlichkeit</a:t>
            </a:r>
          </a:p>
          <a:p>
            <a:pPr marL="0" indent="0">
              <a:lnSpc>
                <a:spcPct val="110000"/>
              </a:lnSpc>
              <a:buNone/>
            </a:pPr>
            <a:r>
              <a:rPr lang="de-DE" baseline="30000" dirty="0"/>
              <a:t>1 </a:t>
            </a:r>
            <a:r>
              <a:rPr lang="de-DE" dirty="0"/>
              <a:t>Die Bundesbehörden bemühen sich um eine </a:t>
            </a:r>
            <a:r>
              <a:rPr lang="de-DE" b="1" dirty="0"/>
              <a:t>sachgerechte, klare und bürger-freundliche</a:t>
            </a:r>
            <a:r>
              <a:rPr lang="de-DE" dirty="0"/>
              <a:t> Sprache und achten auf geschlechtergerechte Formulierungen.</a:t>
            </a:r>
          </a:p>
          <a:p>
            <a:pPr marL="0" indent="0">
              <a:buNone/>
            </a:pP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cxnSp>
        <p:nvCxnSpPr>
          <p:cNvPr id="6" name="Gerade Verbindung mit Pfeil 5">
            <a:extLst>
              <a:ext uri="{FF2B5EF4-FFF2-40B4-BE49-F238E27FC236}">
                <a16:creationId xmlns:a16="http://schemas.microsoft.com/office/drawing/2014/main" id="{8EB2318C-978E-BB47-8CF9-EACBA991D75F}"/>
              </a:ext>
            </a:extLst>
          </p:cNvPr>
          <p:cNvCxnSpPr>
            <a:cxnSpLocks/>
            <a:endCxn id="8" idx="3"/>
          </p:cNvCxnSpPr>
          <p:nvPr/>
        </p:nvCxnSpPr>
        <p:spPr bwMode="auto">
          <a:xfrm flipH="1" flipV="1">
            <a:off x="3315390" y="3871718"/>
            <a:ext cx="2051614" cy="20801"/>
          </a:xfrm>
          <a:prstGeom prst="straightConnector1">
            <a:avLst/>
          </a:prstGeom>
          <a:solidFill>
            <a:schemeClr val="accent1"/>
          </a:solidFill>
          <a:ln w="127000" cap="flat" cmpd="sng" algn="ctr">
            <a:solidFill>
              <a:srgbClr val="C00000"/>
            </a:solidFill>
            <a:prstDash val="solid"/>
            <a:round/>
            <a:headEnd type="none" w="med" len="med"/>
            <a:tailEnd type="stealth" w="lg" len="lg"/>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7" name="Gruppieren 6">
            <a:extLst>
              <a:ext uri="{FF2B5EF4-FFF2-40B4-BE49-F238E27FC236}">
                <a16:creationId xmlns:a16="http://schemas.microsoft.com/office/drawing/2014/main" id="{938F82E1-55DE-A242-802A-713CB9FBBA41}"/>
              </a:ext>
            </a:extLst>
          </p:cNvPr>
          <p:cNvGrpSpPr/>
          <p:nvPr/>
        </p:nvGrpSpPr>
        <p:grpSpPr>
          <a:xfrm>
            <a:off x="467544" y="3018292"/>
            <a:ext cx="2847846" cy="2700299"/>
            <a:chOff x="1006121" y="3057194"/>
            <a:chExt cx="2847846" cy="2700299"/>
          </a:xfrm>
        </p:grpSpPr>
        <p:pic>
          <p:nvPicPr>
            <p:cNvPr id="8" name="Grafik 7">
              <a:extLst>
                <a:ext uri="{FF2B5EF4-FFF2-40B4-BE49-F238E27FC236}">
                  <a16:creationId xmlns:a16="http://schemas.microsoft.com/office/drawing/2014/main" id="{4B1273FF-49FB-1F41-8654-F23E88379738}"/>
                </a:ext>
              </a:extLst>
            </p:cNvPr>
            <p:cNvPicPr>
              <a:picLocks noChangeAspect="1"/>
            </p:cNvPicPr>
            <p:nvPr/>
          </p:nvPicPr>
          <p:blipFill>
            <a:blip r:embed="rId2"/>
            <a:stretch>
              <a:fillRect/>
            </a:stretch>
          </p:blipFill>
          <p:spPr>
            <a:xfrm>
              <a:off x="1006121" y="3057194"/>
              <a:ext cx="2847846" cy="1706852"/>
            </a:xfrm>
            <a:prstGeom prst="rect">
              <a:avLst/>
            </a:prstGeom>
            <a:effectLst>
              <a:outerShdw blurRad="63500" sx="102000" sy="102000" algn="ctr" rotWithShape="0">
                <a:prstClr val="black">
                  <a:alpha val="40000"/>
                </a:prstClr>
              </a:outerShdw>
            </a:effectLst>
          </p:spPr>
        </p:pic>
        <p:sp>
          <p:nvSpPr>
            <p:cNvPr id="9" name="Textfeld 8">
              <a:extLst>
                <a:ext uri="{FF2B5EF4-FFF2-40B4-BE49-F238E27FC236}">
                  <a16:creationId xmlns:a16="http://schemas.microsoft.com/office/drawing/2014/main" id="{F6B20FB2-9943-414C-87E2-CC7DB3CC0DAB}"/>
                </a:ext>
              </a:extLst>
            </p:cNvPr>
            <p:cNvSpPr txBox="1"/>
            <p:nvPr/>
          </p:nvSpPr>
          <p:spPr>
            <a:xfrm>
              <a:off x="1953703" y="5357383"/>
              <a:ext cx="912429" cy="400110"/>
            </a:xfrm>
            <a:prstGeom prst="rect">
              <a:avLst/>
            </a:prstGeom>
            <a:noFill/>
          </p:spPr>
          <p:txBody>
            <a:bodyPr wrap="none" rtlCol="0">
              <a:spAutoFit/>
            </a:bodyPr>
            <a:lstStyle/>
            <a:p>
              <a:r>
                <a:rPr lang="de-DE" sz="2000" dirty="0"/>
                <a:t>Sache</a:t>
              </a:r>
            </a:p>
          </p:txBody>
        </p:sp>
      </p:grpSp>
      <p:grpSp>
        <p:nvGrpSpPr>
          <p:cNvPr id="10" name="Gruppieren 9">
            <a:extLst>
              <a:ext uri="{FF2B5EF4-FFF2-40B4-BE49-F238E27FC236}">
                <a16:creationId xmlns:a16="http://schemas.microsoft.com/office/drawing/2014/main" id="{51DFD5C4-990B-0B49-A0D2-C1086BB8C655}"/>
              </a:ext>
            </a:extLst>
          </p:cNvPr>
          <p:cNvGrpSpPr/>
          <p:nvPr/>
        </p:nvGrpSpPr>
        <p:grpSpPr>
          <a:xfrm>
            <a:off x="6613376" y="3007439"/>
            <a:ext cx="1775048" cy="2710896"/>
            <a:chOff x="9209078" y="3070100"/>
            <a:chExt cx="1775048" cy="2710896"/>
          </a:xfrm>
        </p:grpSpPr>
        <p:pic>
          <p:nvPicPr>
            <p:cNvPr id="11" name="Grafik 10">
              <a:extLst>
                <a:ext uri="{FF2B5EF4-FFF2-40B4-BE49-F238E27FC236}">
                  <a16:creationId xmlns:a16="http://schemas.microsoft.com/office/drawing/2014/main" id="{F8B31AD9-B1C0-BB41-990D-DD8543C11664}"/>
                </a:ext>
              </a:extLst>
            </p:cNvPr>
            <p:cNvPicPr>
              <a:picLocks noChangeAspect="1"/>
            </p:cNvPicPr>
            <p:nvPr/>
          </p:nvPicPr>
          <p:blipFill>
            <a:blip r:embed="rId3"/>
            <a:stretch>
              <a:fillRect/>
            </a:stretch>
          </p:blipFill>
          <p:spPr>
            <a:xfrm>
              <a:off x="9209078" y="3070100"/>
              <a:ext cx="1775048" cy="1775048"/>
            </a:xfrm>
            <a:prstGeom prst="rect">
              <a:avLst/>
            </a:prstGeom>
            <a:noFill/>
          </p:spPr>
        </p:pic>
        <p:sp>
          <p:nvSpPr>
            <p:cNvPr id="12" name="Textfeld 11">
              <a:extLst>
                <a:ext uri="{FF2B5EF4-FFF2-40B4-BE49-F238E27FC236}">
                  <a16:creationId xmlns:a16="http://schemas.microsoft.com/office/drawing/2014/main" id="{F3755CA1-58CF-784B-AFBB-F79874F62208}"/>
                </a:ext>
              </a:extLst>
            </p:cNvPr>
            <p:cNvSpPr txBox="1"/>
            <p:nvPr/>
          </p:nvSpPr>
          <p:spPr>
            <a:xfrm>
              <a:off x="9277906" y="5380886"/>
              <a:ext cx="1481496" cy="400110"/>
            </a:xfrm>
            <a:prstGeom prst="rect">
              <a:avLst/>
            </a:prstGeom>
            <a:noFill/>
          </p:spPr>
          <p:txBody>
            <a:bodyPr wrap="none" rtlCol="0">
              <a:spAutoFit/>
            </a:bodyPr>
            <a:lstStyle/>
            <a:p>
              <a:pPr algn="ctr"/>
              <a:r>
                <a:rPr lang="de-DE" sz="2000" dirty="0"/>
                <a:t>Adressaten</a:t>
              </a:r>
            </a:p>
          </p:txBody>
        </p:sp>
      </p:grpSp>
      <p:grpSp>
        <p:nvGrpSpPr>
          <p:cNvPr id="13" name="Gruppieren 12">
            <a:extLst>
              <a:ext uri="{FF2B5EF4-FFF2-40B4-BE49-F238E27FC236}">
                <a16:creationId xmlns:a16="http://schemas.microsoft.com/office/drawing/2014/main" id="{51BF1522-1238-3241-8D65-345E5533E81B}"/>
              </a:ext>
            </a:extLst>
          </p:cNvPr>
          <p:cNvGrpSpPr/>
          <p:nvPr/>
        </p:nvGrpSpPr>
        <p:grpSpPr>
          <a:xfrm>
            <a:off x="4309008" y="2746463"/>
            <a:ext cx="1703152" cy="2972128"/>
            <a:chOff x="5663952" y="2676787"/>
            <a:chExt cx="1703152" cy="2972128"/>
          </a:xfrm>
        </p:grpSpPr>
        <p:pic>
          <p:nvPicPr>
            <p:cNvPr id="14" name="Grafik 13">
              <a:extLst>
                <a:ext uri="{FF2B5EF4-FFF2-40B4-BE49-F238E27FC236}">
                  <a16:creationId xmlns:a16="http://schemas.microsoft.com/office/drawing/2014/main" id="{A560F812-871D-0A4C-9803-C4A6259BA535}"/>
                </a:ext>
              </a:extLst>
            </p:cNvPr>
            <p:cNvPicPr>
              <a:picLocks noChangeAspect="1"/>
            </p:cNvPicPr>
            <p:nvPr/>
          </p:nvPicPr>
          <p:blipFill>
            <a:blip r:embed="rId4">
              <a:alphaModFix amt="90000"/>
            </a:blip>
            <a:stretch>
              <a:fillRect/>
            </a:stretch>
          </p:blipFill>
          <p:spPr>
            <a:xfrm rot="21285304">
              <a:off x="5663952" y="2676787"/>
              <a:ext cx="1703152" cy="2409936"/>
            </a:xfrm>
            <a:prstGeom prst="rect">
              <a:avLst/>
            </a:prstGeom>
            <a:effectLst>
              <a:outerShdw blurRad="63500" sx="102000" sy="102000" algn="ctr" rotWithShape="0">
                <a:prstClr val="black">
                  <a:alpha val="40000"/>
                </a:prstClr>
              </a:outerShdw>
            </a:effectLst>
          </p:spPr>
        </p:pic>
        <p:sp>
          <p:nvSpPr>
            <p:cNvPr id="15" name="Textfeld 14">
              <a:extLst>
                <a:ext uri="{FF2B5EF4-FFF2-40B4-BE49-F238E27FC236}">
                  <a16:creationId xmlns:a16="http://schemas.microsoft.com/office/drawing/2014/main" id="{BC99F09D-553B-D648-9895-FCD7387610DD}"/>
                </a:ext>
              </a:extLst>
            </p:cNvPr>
            <p:cNvSpPr txBox="1"/>
            <p:nvPr/>
          </p:nvSpPr>
          <p:spPr>
            <a:xfrm>
              <a:off x="6236208" y="5248805"/>
              <a:ext cx="654795" cy="400110"/>
            </a:xfrm>
            <a:prstGeom prst="rect">
              <a:avLst/>
            </a:prstGeom>
            <a:noFill/>
          </p:spPr>
          <p:txBody>
            <a:bodyPr wrap="none" rtlCol="0">
              <a:spAutoFit/>
            </a:bodyPr>
            <a:lstStyle/>
            <a:p>
              <a:r>
                <a:rPr lang="de-DE" sz="2000" dirty="0"/>
                <a:t>Text</a:t>
              </a:r>
            </a:p>
          </p:txBody>
        </p:sp>
      </p:grpSp>
      <p:cxnSp>
        <p:nvCxnSpPr>
          <p:cNvPr id="16" name="Gerade Verbindung mit Pfeil 15">
            <a:extLst>
              <a:ext uri="{FF2B5EF4-FFF2-40B4-BE49-F238E27FC236}">
                <a16:creationId xmlns:a16="http://schemas.microsoft.com/office/drawing/2014/main" id="{AD8606A8-0568-F947-B9F5-B96F7AE0CB50}"/>
              </a:ext>
            </a:extLst>
          </p:cNvPr>
          <p:cNvCxnSpPr>
            <a:cxnSpLocks/>
          </p:cNvCxnSpPr>
          <p:nvPr/>
        </p:nvCxnSpPr>
        <p:spPr bwMode="auto">
          <a:xfrm flipH="1">
            <a:off x="5439011" y="3894154"/>
            <a:ext cx="1293229" cy="0"/>
          </a:xfrm>
          <a:prstGeom prst="straightConnector1">
            <a:avLst/>
          </a:prstGeom>
          <a:solidFill>
            <a:schemeClr val="accent1"/>
          </a:solidFill>
          <a:ln w="127000" cap="rnd" cmpd="sng" algn="ctr">
            <a:solidFill>
              <a:srgbClr val="C00000"/>
            </a:solidFill>
            <a:prstDash val="solid"/>
            <a:round/>
            <a:headEnd type="none" w="med" len="med"/>
            <a:tailEnd type="none" w="lg" len="lg"/>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5073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Der Verständlichkeit eine Anwältin!</a:t>
            </a:r>
            <a:endParaRPr lang="en-US" dirty="0"/>
          </a:p>
        </p:txBody>
      </p:sp>
      <p:sp>
        <p:nvSpPr>
          <p:cNvPr id="3" name="Inhaltsplatzhalter 2"/>
          <p:cNvSpPr>
            <a:spLocks noGrp="1"/>
          </p:cNvSpPr>
          <p:nvPr>
            <p:ph idx="1"/>
          </p:nvPr>
        </p:nvSpPr>
        <p:spPr/>
        <p:txBody>
          <a:bodyPr/>
          <a:lstStyle/>
          <a:p>
            <a:pPr marL="0" indent="0">
              <a:lnSpc>
                <a:spcPct val="110000"/>
              </a:lnSpc>
              <a:buNone/>
            </a:pPr>
            <a:r>
              <a:rPr lang="de-CH" b="1" dirty="0"/>
              <a:t>Institution</a:t>
            </a:r>
          </a:p>
          <a:p>
            <a:pPr>
              <a:lnSpc>
                <a:spcPct val="110000"/>
              </a:lnSpc>
              <a:buFont typeface="Wingdings" panose="05000000000000000000" pitchFamily="2" charset="2"/>
              <a:buChar char="§"/>
            </a:pPr>
            <a:r>
              <a:rPr lang="de-CH" dirty="0"/>
              <a:t>Verwaltungsinterne Redaktionskommission (</a:t>
            </a:r>
            <a:r>
              <a:rPr lang="de-CH" dirty="0" err="1"/>
              <a:t>VIRK</a:t>
            </a:r>
            <a:r>
              <a:rPr lang="de-CH" dirty="0"/>
              <a:t>)</a:t>
            </a:r>
          </a:p>
          <a:p>
            <a:pPr>
              <a:lnSpc>
                <a:spcPct val="110000"/>
              </a:lnSpc>
              <a:buFont typeface="Wingdings" panose="05000000000000000000" pitchFamily="2" charset="2"/>
              <a:buChar char="§"/>
            </a:pPr>
            <a:r>
              <a:rPr lang="de-CH" dirty="0"/>
              <a:t>seit 1976</a:t>
            </a:r>
          </a:p>
          <a:p>
            <a:pPr marL="0" indent="0">
              <a:lnSpc>
                <a:spcPct val="110000"/>
              </a:lnSpc>
              <a:buNone/>
            </a:pPr>
            <a:br>
              <a:rPr lang="de-CH" b="1" dirty="0"/>
            </a:br>
            <a:r>
              <a:rPr lang="de-CH" b="1" dirty="0"/>
              <a:t>Zusammensetzung</a:t>
            </a:r>
          </a:p>
          <a:p>
            <a:pPr>
              <a:lnSpc>
                <a:spcPct val="110000"/>
              </a:lnSpc>
              <a:buFont typeface="Wingdings" panose="05000000000000000000" pitchFamily="2" charset="2"/>
              <a:buChar char="§"/>
            </a:pPr>
            <a:r>
              <a:rPr lang="de-CH" dirty="0"/>
              <a:t>Linguistinnen und Linguisten (Bundeskanzlei)</a:t>
            </a:r>
          </a:p>
          <a:p>
            <a:pPr>
              <a:lnSpc>
                <a:spcPct val="110000"/>
              </a:lnSpc>
              <a:buFont typeface="Wingdings" panose="05000000000000000000" pitchFamily="2" charset="2"/>
              <a:buChar char="§"/>
            </a:pPr>
            <a:r>
              <a:rPr lang="de-CH" dirty="0"/>
              <a:t>Juristinnen und Juristen (Bundesamt für Justiz)</a:t>
            </a:r>
            <a:br>
              <a:rPr lang="de-CH" dirty="0"/>
            </a:br>
            <a:endParaRPr lang="de-CH" dirty="0"/>
          </a:p>
          <a:p>
            <a:pPr marL="0" indent="0">
              <a:lnSpc>
                <a:spcPct val="110000"/>
              </a:lnSpc>
              <a:buNone/>
            </a:pPr>
            <a:r>
              <a:rPr lang="de-CH" b="1" dirty="0"/>
              <a:t>Aufgabe</a:t>
            </a:r>
          </a:p>
          <a:p>
            <a:pPr>
              <a:lnSpc>
                <a:spcPct val="110000"/>
              </a:lnSpc>
              <a:buFont typeface="Wingdings" panose="05000000000000000000" pitchFamily="2" charset="2"/>
              <a:buChar char="§"/>
            </a:pPr>
            <a:r>
              <a:rPr lang="de-CH" dirty="0"/>
              <a:t>überprüft alle rechtsetzenden Erlasse des Bundes auf ihre Verständlichkeit</a:t>
            </a:r>
          </a:p>
          <a:p>
            <a:pPr>
              <a:lnSpc>
                <a:spcPct val="110000"/>
              </a:lnSpc>
              <a:buFont typeface="Wingdings" panose="05000000000000000000" pitchFamily="2" charset="2"/>
              <a:buChar char="§"/>
            </a:pPr>
            <a:r>
              <a:rPr lang="de-CH" dirty="0"/>
              <a:t>früh und mehrmals im Rechtsetzungsverfahren (Ämterkonsultation)</a:t>
            </a:r>
          </a:p>
          <a:p>
            <a:pPr marL="0" indent="0">
              <a:lnSpc>
                <a:spcPct val="110000"/>
              </a:lnSpc>
              <a:buNone/>
            </a:pP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Tree>
    <p:extLst>
      <p:ext uri="{BB962C8B-B14F-4D97-AF65-F5344CB8AC3E}">
        <p14:creationId xmlns:p14="http://schemas.microsoft.com/office/powerpoint/2010/main" val="116342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Faktoren der Verständlichkeit</a:t>
            </a:r>
            <a:endParaRPr lang="en-US" dirty="0"/>
          </a:p>
        </p:txBody>
      </p:sp>
      <p:sp>
        <p:nvSpPr>
          <p:cNvPr id="3" name="Inhaltsplatzhalter 2"/>
          <p:cNvSpPr>
            <a:spLocks noGrp="1"/>
          </p:cNvSpPr>
          <p:nvPr>
            <p:ph idx="1"/>
          </p:nvPr>
        </p:nvSpPr>
        <p:spPr/>
        <p:txBody>
          <a:bodyPr/>
          <a:lstStyle/>
          <a:p>
            <a:pPr marL="0" indent="0">
              <a:buNone/>
            </a:pPr>
            <a:r>
              <a:rPr lang="de-CH" b="1" dirty="0"/>
              <a:t>Konvention</a:t>
            </a:r>
          </a:p>
          <a:p>
            <a:pPr marL="0" indent="0">
              <a:buNone/>
            </a:pPr>
            <a:r>
              <a:rPr lang="de-CH" dirty="0"/>
              <a:t>Welche Erwartungen bestehen an den Text?</a:t>
            </a:r>
            <a:br>
              <a:rPr lang="de-CH" dirty="0"/>
            </a:br>
            <a:endParaRPr lang="de-CH" dirty="0"/>
          </a:p>
          <a:p>
            <a:pPr marL="0" indent="0">
              <a:buNone/>
            </a:pPr>
            <a:r>
              <a:rPr lang="de-CH" b="1" dirty="0"/>
              <a:t>Kognition</a:t>
            </a:r>
          </a:p>
          <a:p>
            <a:pPr marL="0" indent="0">
              <a:buNone/>
            </a:pPr>
            <a:r>
              <a:rPr lang="de-CH" dirty="0"/>
              <a:t>Wie wird der Text beim Lesen kognitiv verarbeitet?</a:t>
            </a:r>
            <a:br>
              <a:rPr lang="en-US" dirty="0"/>
            </a:br>
            <a:endParaRPr lang="en-US" dirty="0"/>
          </a:p>
          <a:p>
            <a:pPr marL="0" indent="0">
              <a:buNone/>
            </a:pPr>
            <a:r>
              <a:rPr lang="de-CH" b="1" dirty="0"/>
              <a:t>Kommunikation</a:t>
            </a:r>
          </a:p>
          <a:p>
            <a:pPr marL="0" indent="0">
              <a:buNone/>
            </a:pPr>
            <a:r>
              <a:rPr lang="de-CH" dirty="0"/>
              <a:t>Wer spricht im Text zu wem – und wie?</a:t>
            </a:r>
            <a:br>
              <a:rPr lang="de-CH" dirty="0"/>
            </a:br>
            <a:endParaRPr lang="de-CH"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8" name="Dreieck 9">
            <a:extLst>
              <a:ext uri="{FF2B5EF4-FFF2-40B4-BE49-F238E27FC236}">
                <a16:creationId xmlns:a16="http://schemas.microsoft.com/office/drawing/2014/main" id="{DF703289-839A-304E-8506-CBE23CAF1DF3}"/>
              </a:ext>
            </a:extLst>
          </p:cNvPr>
          <p:cNvSpPr/>
          <p:nvPr/>
        </p:nvSpPr>
        <p:spPr bwMode="auto">
          <a:xfrm rot="19800000">
            <a:off x="-121458" y="1319651"/>
            <a:ext cx="397693" cy="342839"/>
          </a:xfrm>
          <a:prstGeom prst="triangle">
            <a:avLst/>
          </a:prstGeom>
          <a:solidFill>
            <a:srgbClr val="C000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355543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a:srcRect t="11992"/>
          <a:stretch/>
        </p:blipFill>
        <p:spPr>
          <a:xfrm>
            <a:off x="385614" y="3091959"/>
            <a:ext cx="8363099" cy="2569289"/>
          </a:xfrm>
          <a:prstGeom prst="rect">
            <a:avLst/>
          </a:prstGeom>
        </p:spPr>
      </p:pic>
      <p:sp>
        <p:nvSpPr>
          <p:cNvPr id="2" name="Titel 1"/>
          <p:cNvSpPr>
            <a:spLocks noGrp="1"/>
          </p:cNvSpPr>
          <p:nvPr>
            <p:ph type="title"/>
          </p:nvPr>
        </p:nvSpPr>
        <p:spPr/>
        <p:txBody>
          <a:bodyPr/>
          <a:lstStyle/>
          <a:p>
            <a:r>
              <a:rPr lang="de-CH" dirty="0"/>
              <a:t>Normativität</a:t>
            </a:r>
            <a:endParaRPr lang="en-US" dirty="0"/>
          </a:p>
        </p:txBody>
      </p:sp>
      <p:sp>
        <p:nvSpPr>
          <p:cNvPr id="3" name="Inhaltsplatzhalter 2"/>
          <p:cNvSpPr>
            <a:spLocks noGrp="1"/>
          </p:cNvSpPr>
          <p:nvPr>
            <p:ph idx="1"/>
          </p:nvPr>
        </p:nvSpPr>
        <p:spPr/>
        <p:txBody>
          <a:bodyPr/>
          <a:lstStyle/>
          <a:p>
            <a:pPr marL="0" indent="0">
              <a:buNone/>
            </a:pPr>
            <a:r>
              <a:rPr lang="de-CH" b="1" dirty="0"/>
              <a:t>Art. 4 </a:t>
            </a:r>
            <a:r>
              <a:rPr lang="de-CH" b="1" dirty="0" err="1"/>
              <a:t>Covid</a:t>
            </a:r>
            <a:r>
              <a:rPr lang="de-CH" b="1" dirty="0"/>
              <a:t>-19-Verordnung besondere Lage</a:t>
            </a:r>
          </a:p>
          <a:p>
            <a:pPr marL="0" indent="0">
              <a:buNone/>
            </a:pPr>
            <a:r>
              <a:rPr lang="de-CH" dirty="0"/>
              <a:t>Jede Person beachtet die Empfehlungen des Bundesamtes für Gesundheit zu Hygiene und Verhalten in der </a:t>
            </a:r>
            <a:r>
              <a:rPr lang="de-CH" dirty="0" err="1"/>
              <a:t>Covid</a:t>
            </a:r>
            <a:r>
              <a:rPr lang="de-CH" dirty="0"/>
              <a:t>-19-Epidemie.</a:t>
            </a:r>
            <a:endParaRPr lang="en-US" dirty="0"/>
          </a:p>
        </p:txBody>
      </p:sp>
      <p:sp>
        <p:nvSpPr>
          <p:cNvPr id="4" name="Datumsplatzhalter 3"/>
          <p:cNvSpPr>
            <a:spLocks noGrp="1"/>
          </p:cNvSpPr>
          <p:nvPr>
            <p:ph type="dt" sz="half" idx="2"/>
          </p:nvPr>
        </p:nvSpPr>
        <p:spPr>
          <a:xfrm>
            <a:off x="2987824" y="6264000"/>
            <a:ext cx="2767805" cy="360000"/>
          </a:xfrm>
          <a:prstGeom prst="rect">
            <a:avLst/>
          </a:prstGeom>
        </p:spPr>
        <p:txBody>
          <a:bodyPr/>
          <a:lstStyle/>
          <a:p>
            <a:pPr>
              <a:spcBef>
                <a:spcPts val="0"/>
              </a:spcBef>
            </a:pPr>
            <a:endParaRPr lang="fr-CH" dirty="0"/>
          </a:p>
        </p:txBody>
      </p:sp>
      <p:sp>
        <p:nvSpPr>
          <p:cNvPr id="5" name="Textfeld 4"/>
          <p:cNvSpPr txBox="1"/>
          <p:nvPr/>
        </p:nvSpPr>
        <p:spPr>
          <a:xfrm>
            <a:off x="6858452" y="174625"/>
            <a:ext cx="1890261"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de-CH" b="1" dirty="0"/>
              <a:t>Auf Normatives</a:t>
            </a:r>
            <a:br>
              <a:rPr lang="de-CH" b="1" dirty="0"/>
            </a:br>
            <a:r>
              <a:rPr lang="de-CH" b="1" dirty="0"/>
              <a:t>beschränken!</a:t>
            </a:r>
            <a:endParaRPr lang="en-US" b="1" dirty="0"/>
          </a:p>
        </p:txBody>
      </p:sp>
      <p:sp>
        <p:nvSpPr>
          <p:cNvPr id="8" name="Abgerundete rechteckige Legende 7"/>
          <p:cNvSpPr/>
          <p:nvPr/>
        </p:nvSpPr>
        <p:spPr>
          <a:xfrm>
            <a:off x="7037785" y="2246688"/>
            <a:ext cx="1638671" cy="750264"/>
          </a:xfrm>
          <a:prstGeom prst="wedgeRoundRectCallout">
            <a:avLst>
              <a:gd name="adj1" fmla="val -143937"/>
              <a:gd name="adj2" fmla="val -33098"/>
              <a:gd name="adj3" fmla="val 16667"/>
            </a:avLst>
          </a:prstGeom>
          <a:solidFill>
            <a:schemeClr val="bg1">
              <a:lumMod val="95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rPr>
              <a:t>Lex</a:t>
            </a:r>
            <a:r>
              <a:rPr lang="de-CH" dirty="0">
                <a:solidFill>
                  <a:schemeClr val="tx1"/>
                </a:solidFill>
              </a:rPr>
              <a:t> </a:t>
            </a:r>
            <a:r>
              <a:rPr lang="de-CH" b="1" dirty="0" err="1">
                <a:solidFill>
                  <a:schemeClr val="tx1"/>
                </a:solidFill>
              </a:rPr>
              <a:t>iubeat</a:t>
            </a:r>
            <a:r>
              <a:rPr lang="de-CH" dirty="0">
                <a:solidFill>
                  <a:schemeClr val="tx1"/>
                </a:solidFill>
              </a:rPr>
              <a:t>,</a:t>
            </a:r>
          </a:p>
          <a:p>
            <a:pPr algn="ctr"/>
            <a:r>
              <a:rPr lang="de-CH" b="1" dirty="0">
                <a:solidFill>
                  <a:schemeClr val="tx1"/>
                </a:solidFill>
              </a:rPr>
              <a:t>non </a:t>
            </a:r>
            <a:r>
              <a:rPr lang="de-CH" b="1" dirty="0" err="1">
                <a:solidFill>
                  <a:schemeClr val="tx1"/>
                </a:solidFill>
              </a:rPr>
              <a:t>doceat</a:t>
            </a:r>
            <a:r>
              <a:rPr lang="de-CH" b="1" dirty="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28157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PP_national_partnerlogo">
  <a:themeElements>
    <a:clrScheme name="Uni Fribourg">
      <a:dk1>
        <a:sysClr val="windowText" lastClr="000000"/>
      </a:dk1>
      <a:lt1>
        <a:sysClr val="window" lastClr="FFFFFF"/>
      </a:lt1>
      <a:dk2>
        <a:srgbClr val="1F497D"/>
      </a:dk2>
      <a:lt2>
        <a:srgbClr val="EEECE1"/>
      </a:lt2>
      <a:accent1>
        <a:srgbClr val="BF1238"/>
      </a:accent1>
      <a:accent2>
        <a:srgbClr val="00669E"/>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PP_national_partnerlogo</Template>
  <TotalTime>0</TotalTime>
  <Words>1377</Words>
  <Application>Microsoft Office PowerPoint</Application>
  <PresentationFormat>Bildschirmpräsentation (4:3)</PresentationFormat>
  <Paragraphs>168</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Wingdings</vt:lpstr>
      <vt:lpstr>PP_national_partnerlogo</vt:lpstr>
      <vt:lpstr>PowerPoint-Präsentation</vt:lpstr>
      <vt:lpstr>Recht und Sprache</vt:lpstr>
      <vt:lpstr>Inhalt</vt:lpstr>
      <vt:lpstr>Wer soll Gesetzestexte verstehen können?</vt:lpstr>
      <vt:lpstr>«Volkstümliche» Redaktion von Gesetzen</vt:lpstr>
      <vt:lpstr>Sprachengesetz</vt:lpstr>
      <vt:lpstr>Der Verständlichkeit eine Anwältin!</vt:lpstr>
      <vt:lpstr>Faktoren der Verständlichkeit</vt:lpstr>
      <vt:lpstr>Normativität</vt:lpstr>
      <vt:lpstr>Verweise</vt:lpstr>
      <vt:lpstr>Faktoren der Verständlichkeit</vt:lpstr>
      <vt:lpstr>Inhalt und Form</vt:lpstr>
      <vt:lpstr>Inhalt und Form</vt:lpstr>
      <vt:lpstr>Inhalt und Form</vt:lpstr>
      <vt:lpstr>Inhalt und Form</vt:lpstr>
      <vt:lpstr>Inhalt und Form</vt:lpstr>
      <vt:lpstr>Explizites und Implizites</vt:lpstr>
      <vt:lpstr>Faktoren der Verständlichkeit</vt:lpstr>
      <vt:lpstr>Perspektive</vt:lpstr>
      <vt:lpstr>Normtypen</vt:lpstr>
      <vt:lpstr>Verständliche Erlasse?</vt:lpstr>
      <vt:lpstr>Faktoren der Verständlichkeit</vt:lpstr>
    </vt:vector>
  </TitlesOfParts>
  <Company>UNIFR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STURNY Lydia</dc:creator>
  <cp:lastModifiedBy>Höfler Stefan BK</cp:lastModifiedBy>
  <cp:revision>162</cp:revision>
  <cp:lastPrinted>2024-02-21T17:44:08Z</cp:lastPrinted>
  <dcterms:created xsi:type="dcterms:W3CDTF">2012-09-10T07:44:23Z</dcterms:created>
  <dcterms:modified xsi:type="dcterms:W3CDTF">2024-02-21T17:52:06Z</dcterms:modified>
</cp:coreProperties>
</file>