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2"/>
    <p:sldId id="271" r:id="rId3"/>
    <p:sldId id="256" r:id="rId4"/>
    <p:sldId id="259" r:id="rId5"/>
    <p:sldId id="261" r:id="rId6"/>
    <p:sldId id="260" r:id="rId7"/>
    <p:sldId id="268" r:id="rId8"/>
    <p:sldId id="265" r:id="rId9"/>
    <p:sldId id="266" r:id="rId10"/>
    <p:sldId id="267" r:id="rId11"/>
    <p:sldId id="272" r:id="rId12"/>
    <p:sldId id="262" r:id="rId13"/>
    <p:sldId id="263" r:id="rId14"/>
    <p:sldId id="264" r:id="rId15"/>
    <p:sldId id="257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66" autoAdjust="0"/>
  </p:normalViewPr>
  <p:slideViewPr>
    <p:cSldViewPr snapToGrid="0" snapToObjects="1">
      <p:cViewPr>
        <p:scale>
          <a:sx n="67" d="100"/>
          <a:sy n="67" d="100"/>
        </p:scale>
        <p:origin x="19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9DC75-E51B-C94A-B853-ACCBE75B61E8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5F045-9644-6848-98A1-990160CFED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388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6F34E-954F-AB41-9E88-7C63B4F68D5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2B13E-3C51-1E45-9F70-E97DAFB24C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528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90493C-661E-7F40-8C6E-6DE6F1BD005E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Ständige ausl. </a:t>
            </a:r>
            <a:r>
              <a:rPr lang="de-DE" dirty="0" err="1"/>
              <a:t>Wohnbevökerung</a:t>
            </a:r>
            <a:r>
              <a:rPr lang="de-DE" dirty="0"/>
              <a:t> = enthalten sind alle ausl. </a:t>
            </a:r>
            <a:r>
              <a:rPr lang="de-DE" dirty="0" err="1"/>
              <a:t>StA</a:t>
            </a:r>
            <a:r>
              <a:rPr lang="de-DE" dirty="0"/>
              <a:t> mit C</a:t>
            </a:r>
            <a:r>
              <a:rPr lang="de-DE" baseline="0" dirty="0"/>
              <a:t> und B- </a:t>
            </a:r>
            <a:r>
              <a:rPr lang="de-DE" baseline="0" dirty="0" err="1"/>
              <a:t>Bewiligung</a:t>
            </a:r>
            <a:r>
              <a:rPr lang="de-DE" baseline="0" dirty="0"/>
              <a:t> sowie L &gt; als 1 Jahr und anerkannte Flüchtlinge und Geburten. Nicht dazu zählen Asylsuchende, vorläufig Aufgenommene, Diplomatinnen und Diplomaten mit einer EDA-Bewilligung, internationale Funktionäre.</a:t>
            </a:r>
          </a:p>
          <a:p>
            <a:r>
              <a:rPr lang="de-DE" baseline="0" dirty="0"/>
              <a:t>Ferner nicht enthalten: </a:t>
            </a:r>
            <a:r>
              <a:rPr lang="de-DE" baseline="0" dirty="0" err="1"/>
              <a:t>GrenzgängerInnen</a:t>
            </a:r>
            <a:r>
              <a:rPr lang="de-DE" baseline="0" dirty="0"/>
              <a:t>, ca. 320‘000; Meldepflichtige Entsandte, ca. 45‘000 und 2‘000 kontingentierte Dienstleister </a:t>
            </a:r>
          </a:p>
          <a:p>
            <a:endParaRPr lang="de-DE" baseline="0" dirty="0"/>
          </a:p>
          <a:p>
            <a:r>
              <a:rPr lang="de-DE" baseline="0" dirty="0"/>
              <a:t>Merke: Effektive Zuwanderung = nur 105‘040 (Rest von rund 32‘000 = Übertritt aus dem Asylbereich und Zunahme infolge Statuswechsel F zu B und L zu B und L &gt; 1 Jahr)</a:t>
            </a:r>
          </a:p>
          <a:p>
            <a:r>
              <a:rPr lang="de-DE" baseline="0" dirty="0"/>
              <a:t>Wanderungssaldo 2016 = 60‘000, 2017 = 53‘000</a:t>
            </a:r>
          </a:p>
          <a:p>
            <a:endParaRPr lang="de-DE" baseline="0" dirty="0"/>
          </a:p>
          <a:p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B13E-3C51-1E45-9F70-E97DAFB24C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82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8DCF61-62E8-F742-A32C-FC553CAF4013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EC9057-2635-1C43-B624-6BBBE75E3014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s. Abs. 3, wonach</a:t>
            </a:r>
            <a:r>
              <a:rPr lang="de-DE" baseline="0" dirty="0"/>
              <a:t> nur Reisepass und „Einstellungserklärung des Arbeitgebers oder Arbeitsbescheinigung“ verlangt werden dürfen (≠ Arbeitsvertrag, Mietvertrag und Strafregisterauszug)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B13E-3C51-1E45-9F70-E97DAFB24C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36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Festhalten am sinkenden Schlauch: Flüchtlinge auf einem der im Mittelmeer geborgenen Boote. Foto: </a:t>
            </a:r>
            <a:r>
              <a:rPr lang="de-D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Laurin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Schmid (AP, </a:t>
            </a:r>
            <a:r>
              <a:rPr lang="de-D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Keystone</a:t>
            </a: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 Januar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gelangten insgesamt 4158 Migranten über die zentrale Mittelmeerroute nach Italien (Januar 2017: 4667). Allein am 27. Januar 2018 wurden fast 800 Migranten auf fünf Booten gerettet. </a:t>
            </a:r>
          </a:p>
          <a:p>
            <a:r>
              <a:rPr lang="de-DE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Gemäss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neuem Expertenbericht der Uno sind Exponenten der lybischen Regierung in Tripolis in den Menschenschmuggel involviert und haben von ihm profitiert (vgl. Ulrich Schmid/ Christian </a:t>
            </a:r>
            <a:r>
              <a:rPr lang="de-DE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Weisflog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Fast </a:t>
            </a:r>
            <a:r>
              <a:rPr lang="de-DE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soviele</a:t>
            </a:r>
            <a:r>
              <a:rPr lang="de-D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Ankünfte aus Libyen wie im Vorjahresmonat. Ein vertraulicher Uno-Bericht wirft ein schlechtes Licht auf die international anerkannte Regierung in Tripolis, NZZ vom 9.2.2018, S. 5).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B13E-3C51-1E45-9F70-E97DAFB24C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1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* (= Untertitel der Publikation der Forschungsgesellschaft Flucht und Migration, Flüchtlingsrat Brandenburg, Titel „Italien“, 2002)</a:t>
            </a:r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B13E-3C51-1E45-9F70-E97DAFB24C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45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Arbeitgeberverbandspräsident</a:t>
            </a:r>
            <a:r>
              <a:rPr lang="de-DE" baseline="0" dirty="0"/>
              <a:t> Valentin Vogt: In den kommenden 10 Jahren verlassen 1 Mio. Menschen der </a:t>
            </a:r>
            <a:r>
              <a:rPr lang="de-DE" baseline="0" dirty="0" err="1"/>
              <a:t>Babyboomergeneration</a:t>
            </a:r>
            <a:r>
              <a:rPr lang="de-DE" baseline="0" dirty="0"/>
              <a:t> den Schweizer Arbeitsmarkt, weil sie pensioniert werden – und es </a:t>
            </a:r>
            <a:r>
              <a:rPr lang="de-DE" baseline="0" dirty="0" err="1"/>
              <a:t>stossen</a:t>
            </a:r>
            <a:r>
              <a:rPr lang="de-DE" baseline="0" dirty="0"/>
              <a:t> nur eine halbe Million nach..(..) Die Zahl der Inländer auf dem Arbeitsmarkt wird bald sinken (</a:t>
            </a:r>
            <a:r>
              <a:rPr lang="de-DE" baseline="0" dirty="0" err="1"/>
              <a:t>NZZaS</a:t>
            </a:r>
            <a:r>
              <a:rPr lang="de-DE" baseline="0" dirty="0"/>
              <a:t> vom 4.2.2018, S. 11).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B13E-3C51-1E45-9F70-E97DAFB24C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58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B3A3-F3F9-3240-B9B2-2CCD8A3939F3}" type="datetime1">
              <a:rPr lang="de-CH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80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E80-CF31-C841-91DB-7F4E4D0772F1}" type="datetime1">
              <a:rPr lang="de-CH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56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EF13-3F10-974E-8B45-C157421AF6C3}" type="datetime1">
              <a:rPr lang="de-CH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B6AC-670B-4A4E-A330-E23AD2D044F0}" type="datetime1">
              <a:rPr lang="de-CH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20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09A2-99EE-BF46-AD2D-A6A20AC2F90B}" type="datetime1">
              <a:rPr lang="de-CH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96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5C1B-9FE6-C241-8029-C5A62080138A}" type="datetime1">
              <a:rPr lang="de-CH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0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1D8E-7264-B946-B6B5-19ED347F378B}" type="datetime1">
              <a:rPr lang="de-CH" smtClean="0"/>
              <a:t>26.11.2019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71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122D-DBD3-1E45-A98E-27E6A73F8901}" type="datetime1">
              <a:rPr lang="de-CH" smtClean="0"/>
              <a:t>26.11.2019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35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A5E4-1940-4B45-A35F-9B284750CFC9}" type="datetime1">
              <a:rPr lang="de-CH" smtClean="0"/>
              <a:t>26.11.2019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45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228-5117-F74C-B38E-C49008175AF6}" type="datetime1">
              <a:rPr lang="de-CH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50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9CC7-307A-7E4F-B561-540188F19A13}" type="datetime1">
              <a:rPr lang="de-CH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59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8CEC-36D5-F941-9B19-06CEFDC58F64}" type="datetime1">
              <a:rPr lang="de-CH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69CE-E3C8-E943-A181-976B140663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11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092825"/>
            <a:ext cx="3392488" cy="61277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400"/>
          </a:p>
        </p:txBody>
      </p:sp>
      <p:sp>
        <p:nvSpPr>
          <p:cNvPr id="1536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0F6221-490E-B446-B23E-452A97256A9C}" type="slidenum">
              <a:rPr lang="de-DE" sz="1400"/>
              <a:pPr/>
              <a:t>1</a:t>
            </a:fld>
            <a:endParaRPr lang="de-DE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25646"/>
            <a:ext cx="7772400" cy="246201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de-DE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Das duale System der schweizerischen Migrationspolitik – ein Zukunftsmodell?</a:t>
            </a:r>
            <a:br>
              <a:rPr lang="de-DE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endParaRPr lang="de-DE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016967"/>
            <a:ext cx="6400800" cy="2004421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Veranstaltung des St. Galler Juristenvereins vom</a:t>
            </a:r>
          </a:p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28. Februar 2018</a:t>
            </a:r>
          </a:p>
          <a:p>
            <a:pPr eaLnBrk="1" hangingPunct="1"/>
            <a:r>
              <a:rPr lang="de-DE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Präsentation von Dr. Marc Spescha</a:t>
            </a:r>
          </a:p>
          <a:p>
            <a:pPr eaLnBrk="1" hangingPunct="1"/>
            <a:r>
              <a:rPr lang="de-DE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Rechtsanwalt und Lehrbeauftragter für Migrationsrecht </a:t>
            </a:r>
          </a:p>
          <a:p>
            <a:pPr eaLnBrk="1" hangingPunct="1"/>
            <a:endParaRPr lang="de-DE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4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90613"/>
          </a:xfrm>
        </p:spPr>
        <p:txBody>
          <a:bodyPr/>
          <a:lstStyle/>
          <a:p>
            <a:pPr eaLnBrk="1" hangingPunct="1"/>
            <a:r>
              <a:rPr lang="de-DE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Personenfreizügigkeit nach FZA</a:t>
            </a:r>
            <a:endParaRPr lang="de-DE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Freizügigkeit für </a:t>
            </a:r>
            <a:r>
              <a:rPr lang="de-DE" sz="2400" b="1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Arbeitnehmende</a:t>
            </a:r>
            <a:r>
              <a:rPr lang="de-DE" sz="2400" b="1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nach FZA 6</a:t>
            </a:r>
            <a:r>
              <a:rPr lang="de-DE" sz="2400" baseline="30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I: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	- 5jährige Bewilligung bei Arbeitsverträgen befristet auf mind. 1 Jahr oder von unbestimmter Dauer; Verlängerungsanspruch bzw. ev. Anspruch auf C, wenn vor Ablauf nicht mehr als 1 Jahr erwerbslos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	-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gemäss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Dauer des Arbeitsvertrages bei unterjährig befristeten Arbeitsverhältnissen (FZA 6</a:t>
            </a:r>
            <a:r>
              <a:rPr lang="de-DE" sz="2400" baseline="30000" dirty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I)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	- für Arbeitsverhältnisse bis 3 Monate keine Aufenthaltsbewilligung erforderlich (FZA 6</a:t>
            </a:r>
            <a:r>
              <a:rPr lang="de-DE" sz="2400" baseline="30000" dirty="0">
                <a:latin typeface="Arial" charset="0"/>
                <a:ea typeface="ＭＳ Ｐゴシック" charset="0"/>
                <a:cs typeface="ＭＳ Ｐゴシック" charset="0"/>
              </a:rPr>
              <a:t>2 I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Ob Teilzeit-Arbeit oder Arbeit auf Abruf unerheblich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i="1" dirty="0">
                <a:latin typeface="Arial" charset="0"/>
                <a:ea typeface="ＭＳ Ｐゴシック" charset="0"/>
                <a:cs typeface="ＭＳ Ｐゴシック" charset="0"/>
              </a:rPr>
              <a:t>Geografische und berufliche Mobilität (FZA 8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3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b="1">
                <a:latin typeface="Arial" charset="0"/>
                <a:ea typeface="ＭＳ Ｐゴシック" charset="0"/>
                <a:cs typeface="ＭＳ Ｐゴシック" charset="0"/>
              </a:rPr>
              <a:t>Flankierende Massnahmen anstelle von Kontingentierung und Inländervorrang</a:t>
            </a:r>
          </a:p>
        </p:txBody>
      </p:sp>
      <p:sp>
        <p:nvSpPr>
          <p:cNvPr id="156674" name="Inhaltsplatzhalter 2"/>
          <p:cNvSpPr>
            <a:spLocks noGrp="1"/>
          </p:cNvSpPr>
          <p:nvPr>
            <p:ph idx="1"/>
          </p:nvPr>
        </p:nvSpPr>
        <p:spPr>
          <a:xfrm>
            <a:off x="685800" y="1622638"/>
            <a:ext cx="7772400" cy="4733711"/>
          </a:xfrm>
        </p:spPr>
        <p:txBody>
          <a:bodyPr/>
          <a:lstStyle/>
          <a:p>
            <a:pPr eaLnBrk="1" hangingPunct="1"/>
            <a:r>
              <a:rPr lang="de-DE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EntsendeG</a:t>
            </a:r>
            <a:r>
              <a:rPr lang="de-DE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für entsandte Meldepflichtige: Arbeits- und Lohnbedingungen </a:t>
            </a:r>
            <a:r>
              <a:rPr lang="de-DE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gemäss</a:t>
            </a:r>
            <a:r>
              <a:rPr lang="de-DE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CH-Recht</a:t>
            </a:r>
            <a:endParaRPr lang="de-DE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0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Erleichterte AGVE GAV bei Missbräuchen (AVEG)</a:t>
            </a:r>
          </a:p>
          <a:p>
            <a:pPr eaLnBrk="1" hangingPunct="1"/>
            <a:r>
              <a:rPr lang="de-DE" sz="20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Festsetzung von Mindestlöhnen via Normalarbeitsverträgen bei Missbräuchen</a:t>
            </a:r>
          </a:p>
          <a:p>
            <a:pPr eaLnBrk="1" hangingPunct="1"/>
            <a:r>
              <a:rPr lang="de-DE" sz="20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Schriftlichkeit der Eckwerte des Arbeitsvertrages (OR 330b)</a:t>
            </a:r>
          </a:p>
          <a:p>
            <a:pPr eaLnBrk="1" hangingPunct="1"/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Tripartite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Kommissionen zwecks Arbeitsmarktkontrolle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gemäss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EntsendeG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Art. 9</a:t>
            </a:r>
          </a:p>
          <a:p>
            <a:pPr eaLnBrk="1" hangingPunct="1"/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Problem „Scheinselbständige“ (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EntsendeG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1a/1b)</a:t>
            </a:r>
          </a:p>
          <a:p>
            <a:pPr eaLnBrk="1" hangingPunct="1"/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Seit 15.7.2013: Haftung für Subunternehmer im Baugewerbe (</a:t>
            </a:r>
            <a:r>
              <a:rPr lang="de-DE" sz="2000" dirty="0" err="1">
                <a:latin typeface="Arial" charset="0"/>
                <a:ea typeface="ＭＳ Ｐゴシック" charset="0"/>
                <a:cs typeface="ＭＳ Ｐゴシック" charset="0"/>
              </a:rPr>
              <a:t>EntsG</a:t>
            </a:r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 5)</a:t>
            </a:r>
          </a:p>
          <a:p>
            <a:pPr eaLnBrk="1" hangingPunct="1"/>
            <a:r>
              <a:rPr lang="de-DE" sz="2000" dirty="0">
                <a:latin typeface="Arial" charset="0"/>
                <a:ea typeface="ＭＳ Ｐゴシック" charset="0"/>
                <a:cs typeface="ＭＳ Ｐゴシック" charset="0"/>
              </a:rPr>
              <a:t>Neu ab 1.7.2018: Stellenmeldepflicht...</a:t>
            </a:r>
          </a:p>
          <a:p>
            <a:pPr marL="0" indent="0" eaLnBrk="1" hangingPunct="1">
              <a:buNone/>
            </a:pPr>
            <a:endParaRPr lang="de-DE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de-D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07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3" descr="2017031609284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6043" y="-610393"/>
            <a:ext cx="6030913" cy="833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400"/>
          </a:p>
        </p:txBody>
      </p:sp>
      <p:sp>
        <p:nvSpPr>
          <p:cNvPr id="21507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09999D-F1EA-5C47-8DCB-B3AFCF85EF76}" type="slidenum">
              <a:rPr lang="de-DE" sz="1400"/>
              <a:pPr/>
              <a:t>12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40423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400"/>
          </a:p>
        </p:txBody>
      </p:sp>
      <p:pic>
        <p:nvPicPr>
          <p:cNvPr id="22530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C43BAE-8DE4-6448-B238-D149ED979B55}" type="slidenum">
              <a:rPr lang="de-DE" sz="1400"/>
              <a:pPr/>
              <a:t>13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96214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uppierung 6"/>
          <p:cNvGrpSpPr>
            <a:grpSpLocks/>
          </p:cNvGrpSpPr>
          <p:nvPr/>
        </p:nvGrpSpPr>
        <p:grpSpPr bwMode="auto">
          <a:xfrm>
            <a:off x="0" y="109538"/>
            <a:ext cx="9144000" cy="6748462"/>
            <a:chOff x="0" y="109605"/>
            <a:chExt cx="9144000" cy="6748395"/>
          </a:xfrm>
        </p:grpSpPr>
        <p:pic>
          <p:nvPicPr>
            <p:cNvPr id="116738" name="Bild 3" descr="Bildschirmfoto 2016-05-31 um 08.39.5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605"/>
              <a:ext cx="9144000" cy="770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39" name="Bild 4" descr="Bildschirmfoto 2016-05-31 um 08.40.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0285"/>
              <a:ext cx="5054960" cy="271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40" name="Bild 5" descr="Bildschirmfoto 2016-05-31 um 08.40.3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05" y="3024300"/>
              <a:ext cx="7164395" cy="38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08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400" b="1" dirty="0"/>
              <a:t>Die Libyer flüchten jetzt selber</a:t>
            </a:r>
            <a:br>
              <a:rPr lang="de-DE" sz="2400" b="1" dirty="0"/>
            </a:br>
            <a:r>
              <a:rPr lang="de-DE" sz="2000" dirty="0"/>
              <a:t>Bisher war Libyen vor allem Transitland für Afrikaner, doch das Chaos führt nun auch Einheimische über das Mittelmeer, TA, 30.1.2018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417639"/>
            <a:ext cx="8128000" cy="462488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33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IMG_3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0745" y="322358"/>
            <a:ext cx="6857999" cy="6213286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44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Interessensdilemma Europa - Afrika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  <a:latin typeface="+mj-lt"/>
              </a:rPr>
              <a:t>„Von geschützten Grenzen und der Öffnung der Märkte träumt die EU. </a:t>
            </a:r>
            <a:r>
              <a:rPr lang="de-DE" sz="2800" dirty="0">
                <a:solidFill>
                  <a:srgbClr val="008000"/>
                </a:solidFill>
                <a:latin typeface="+mj-lt"/>
              </a:rPr>
              <a:t>Von geschützten Märkten und offenen Grenzen träumt Afrika</a:t>
            </a:r>
            <a:r>
              <a:rPr lang="de-DE" sz="2800" dirty="0">
                <a:latin typeface="+mj-lt"/>
              </a:rPr>
              <a:t>. Solange dieses Interessens-dilemma nicht gelöst ist, wird es keine echte Partnerschaft geben.“</a:t>
            </a:r>
          </a:p>
          <a:p>
            <a:pPr marL="0" indent="0">
              <a:buNone/>
            </a:pPr>
            <a:r>
              <a:rPr lang="de-DE" sz="2000" dirty="0">
                <a:latin typeface="+mj-lt"/>
              </a:rPr>
              <a:t> (aus: Jakob/</a:t>
            </a:r>
            <a:r>
              <a:rPr lang="de-DE" sz="2000" dirty="0" err="1">
                <a:latin typeface="+mj-lt"/>
              </a:rPr>
              <a:t>Schlindwein</a:t>
            </a:r>
            <a:r>
              <a:rPr lang="de-DE" sz="2000" dirty="0">
                <a:latin typeface="+mj-lt"/>
              </a:rPr>
              <a:t>, Diktatoren als Türsteher Europas)</a:t>
            </a:r>
          </a:p>
          <a:p>
            <a:pPr marL="0" indent="0">
              <a:buNone/>
            </a:pPr>
            <a:endParaRPr lang="de-DE" sz="2000" dirty="0">
              <a:latin typeface="+mj-lt"/>
            </a:endParaRPr>
          </a:p>
          <a:p>
            <a:pPr>
              <a:buFont typeface="Wingdings" charset="0"/>
              <a:buChar char="à"/>
            </a:pPr>
            <a:r>
              <a:rPr lang="de-DE" sz="2400" dirty="0">
                <a:latin typeface="+mj-lt"/>
                <a:sym typeface="Wingdings"/>
              </a:rPr>
              <a:t>Legalisierung von Flüchtlingen vs. Militarisierung der Grenzen?*</a:t>
            </a:r>
          </a:p>
          <a:p>
            <a:pPr>
              <a:buFont typeface="Wingdings" charset="0"/>
              <a:buChar char="à"/>
            </a:pPr>
            <a:r>
              <a:rPr lang="de-DE" sz="2400" dirty="0">
                <a:latin typeface="+mj-lt"/>
                <a:sym typeface="Wingdings"/>
              </a:rPr>
              <a:t>Globale Bewegungsfreiheit (Andreas </a:t>
            </a:r>
            <a:r>
              <a:rPr lang="de-DE" sz="2400" dirty="0" err="1">
                <a:latin typeface="+mj-lt"/>
                <a:sym typeface="Wingdings"/>
              </a:rPr>
              <a:t>Cassée</a:t>
            </a:r>
            <a:r>
              <a:rPr lang="de-DE" sz="2400" dirty="0">
                <a:latin typeface="+mj-lt"/>
                <a:sym typeface="Wingdings"/>
              </a:rPr>
              <a:t>) vs. umfassende Kontingente und Inländervorrang (Art. 121a BV) bzw. Kündigung der Bilateralen</a:t>
            </a:r>
          </a:p>
          <a:p>
            <a:pPr>
              <a:buFont typeface="Wingdings" charset="0"/>
              <a:buChar char="à"/>
            </a:pPr>
            <a:endParaRPr lang="de-DE" sz="2400" dirty="0">
              <a:latin typeface="+mj-lt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42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487630"/>
            <a:ext cx="7909645" cy="1428483"/>
          </a:xfrm>
        </p:spPr>
        <p:txBody>
          <a:bodyPr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Folterlager, Kooperation mit staatlich-</a:t>
            </a:r>
            <a:r>
              <a:rPr lang="de-DE" sz="2400" b="1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mafiösen</a:t>
            </a:r>
            <a:r>
              <a:rPr lang="de-DE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Schleppern, Mittelmeertote und </a:t>
            </a:r>
            <a:r>
              <a:rPr lang="de-DE" sz="2400" b="1" dirty="0">
                <a:latin typeface="Arial" charset="0"/>
                <a:ea typeface="ＭＳ Ｐゴシック" charset="0"/>
                <a:cs typeface="ＭＳ Ｐゴシック" charset="0"/>
              </a:rPr>
              <a:t>Überlastung </a:t>
            </a:r>
            <a:r>
              <a:rPr lang="de-DE" sz="2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 Asylsystems – ohne Alternative?</a:t>
            </a:r>
            <a:endParaRPr lang="de-DE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916113"/>
            <a:ext cx="8183720" cy="41084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Erwerbstätige 2016 in CH (ohne Grenzgänger): 4,7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Mio</a:t>
            </a:r>
            <a:endParaRPr lang="de-DE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Freizügigkeitsberechtigte pro Jahr: 90-130</a:t>
            </a:r>
            <a:r>
              <a:rPr lang="fr-FR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00</a:t>
            </a:r>
          </a:p>
          <a:p>
            <a:pPr>
              <a:lnSpc>
                <a:spcPct val="110000"/>
              </a:lnSpc>
            </a:pPr>
            <a:r>
              <a:rPr lang="de-DE" sz="2400" i="1" dirty="0">
                <a:latin typeface="Arial" charset="0"/>
                <a:ea typeface="ＭＳ Ｐゴシック" charset="0"/>
                <a:cs typeface="ＭＳ Ｐゴシック" charset="0"/>
              </a:rPr>
              <a:t>Elite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immigration aus Drittstaaten (inkl.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kont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. EU): 6‘000 (ohne Familiennachzug)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Postulat </a:t>
            </a:r>
            <a:r>
              <a:rPr lang="de-DE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„Aktion 2019/2020“</a:t>
            </a: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: </a:t>
            </a:r>
            <a:r>
              <a:rPr lang="de-DE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Sonderkontingent </a:t>
            </a: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von 10‘000 potenziellen „Armutsflüchtlingen“ ohne spezielle Qualifikationen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≈ 0.2% der Gesamtzahl der Beschäftigten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≈ 8 % der jährlich regulär zuwandernden Personen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weniger Tote im Mittelmeer, weniger Gewaltopfer in „Zwangs-lagern“, </a:t>
            </a:r>
            <a:r>
              <a:rPr lang="de-DE" sz="24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parzieller</a:t>
            </a: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Machtverlust für Schlepper und /Menschenhändler, weniger Asylsuchende, weniger Sans-Papiers, weniger Zwangsaus-schaffungen, weniger verdächtigte Ehewillige...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86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3F59F3-486E-B94D-A3A8-65C086F64FD0}" type="slidenum">
              <a:rPr lang="de-DE" sz="1400"/>
              <a:pPr/>
              <a:t>2</a:t>
            </a:fld>
            <a:endParaRPr lang="de-DE" sz="14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DE" sz="28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Überblick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96728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Ein Blick auf die Statistik: Gründe und Proportionen der aktuellen jährlichen Einwanderung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Die Facetten und Dimensionen der Einwanderung seit Juni 2002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Das duale System – Arbeitsimmigration zwischen Öffnung und Abwehr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Asylsuchende als „verkappte“ Arbeitsimmigranten?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Perspektive: Inländervorrang und Kontingente versus globale Bewegungsfreiheit?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„Folterlager“, staatlich-</a:t>
            </a:r>
            <a:r>
              <a:rPr lang="de-DE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mafiöser</a:t>
            </a: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 Komplex, Mittelmeertote und überlastetes Asylsystem – alternativloses Schicksal?</a:t>
            </a:r>
          </a:p>
          <a:p>
            <a:pPr>
              <a:lnSpc>
                <a:spcPct val="110000"/>
              </a:lnSpc>
              <a:buFont typeface="Wingdings" charset="2"/>
              <a:buChar char="Ø"/>
            </a:pPr>
            <a:endParaRPr lang="de-DE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  <a:buFont typeface="Wingdings" charset="2"/>
              <a:buChar char="Ø"/>
            </a:pPr>
            <a:endParaRPr lang="de-DE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  <a:buFont typeface="Wingdings" charset="2"/>
              <a:buChar char="Ø"/>
            </a:pPr>
            <a:endParaRPr lang="de-DE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3260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400" dirty="0"/>
              <a:t>Einwanderung (Zuzug) nach Einwanderungsgrund Jahr 2017 (ständige ausländische Wohnbevölkerung), Quelle: ZEMIS/SEM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92" y="1417638"/>
            <a:ext cx="7638287" cy="429067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aus: SEM, Statistik Zuwanderung, Jahr 2017, Bern-Wabern, 15.1.2018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78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D3A378-FE4D-9F47-90C5-AD8AC3A98699}" type="slidenum">
              <a:rPr lang="de-DE" sz="1400"/>
              <a:pPr/>
              <a:t>4</a:t>
            </a:fld>
            <a:endParaRPr lang="de-DE" sz="140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de-DE" sz="2800" b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Dimensionen und Facetten der „neuen Einwanderung</a:t>
            </a:r>
            <a:r>
              <a:rPr lang="ja-JP" altLang="de-DE" sz="2800" b="1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endParaRPr lang="de-DE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de-DE" sz="2400" b="1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Das Gesicht der Immigration heute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gekennzeichnet</a:t>
            </a:r>
            <a:r>
              <a:rPr lang="de-DE" sz="2400" b="1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durch </a:t>
            </a:r>
            <a:r>
              <a:rPr lang="de-DE" sz="2400" i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unterschiedliche Einwanderungsgründe 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wobei die </a:t>
            </a:r>
            <a:r>
              <a:rPr lang="de-DE" sz="2400" i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ökonomischen Interessen</a:t>
            </a: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der Schweiz im Vordergrund stehen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und mit der </a:t>
            </a:r>
            <a:r>
              <a:rPr lang="de-DE" sz="2400" b="1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Personenfreizügigkeit für EU-Bürger-Innen </a:t>
            </a: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(reziprok) einhergehen,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das </a:t>
            </a:r>
            <a:r>
              <a:rPr lang="de-DE" sz="2400" b="1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Familienleben</a:t>
            </a: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als menschen- und freizügigkeits-rechtliches Rechtsgut zur Geltung kommt,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die Schweiz als attraktiven </a:t>
            </a:r>
            <a:r>
              <a:rPr lang="de-DE" sz="2400" i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Wissenschafts- und Ausbildungsort</a:t>
            </a: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ausweist und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durch </a:t>
            </a:r>
            <a:r>
              <a:rPr lang="de-DE" sz="2400" i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(schwankende) Asylimmigration </a:t>
            </a:r>
            <a:r>
              <a:rPr lang="de-DE" sz="2400" i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vervollständigt wird</a:t>
            </a:r>
          </a:p>
          <a:p>
            <a:pPr eaLnBrk="1" hangingPunct="1">
              <a:lnSpc>
                <a:spcPct val="90000"/>
              </a:lnSpc>
            </a:pPr>
            <a:endParaRPr lang="de-DE" sz="2400" i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de-DE" sz="24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93234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54286B-CB54-AE4F-862E-1604269636F4}" type="slidenum">
              <a:rPr lang="de-DE" sz="1400"/>
              <a:pPr/>
              <a:t>5</a:t>
            </a:fld>
            <a:endParaRPr lang="de-DE" sz="14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pPr eaLnBrk="1" hangingPunct="1"/>
            <a:r>
              <a:rPr lang="de-DE" sz="2800" b="1">
                <a:latin typeface="Arial" charset="0"/>
                <a:ea typeface="ＭＳ Ｐゴシック" charset="0"/>
                <a:cs typeface="ＭＳ Ｐゴシック" charset="0"/>
              </a:rPr>
              <a:t>Duales System: FZA - AuG (subsidiär)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497888" cy="468312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spcBef>
                <a:spcPts val="200"/>
              </a:spcBef>
              <a:buFontTx/>
              <a:buNone/>
            </a:pPr>
            <a:endParaRPr lang="de-CH" sz="2000" baseline="30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200"/>
              </a:spcBef>
              <a:buFontTx/>
              <a:buNone/>
            </a:pPr>
            <a:r>
              <a:rPr lang="de-CH" sz="2000" baseline="3000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de-CH" sz="2400">
                <a:latin typeface="Arial" charset="0"/>
                <a:ea typeface="ＭＳ Ｐゴシック" charset="0"/>
                <a:cs typeface="ＭＳ Ｐゴシック" charset="0"/>
              </a:rPr>
              <a:t>Art. 2 Abs. 2 AuG:</a:t>
            </a:r>
            <a:endParaRPr lang="de-CH" sz="2400" baseline="30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de-CH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Für Staatsangehörige der Mitgliedstaaten der Europäischen Gemeinschaft (EG),</a:t>
            </a:r>
            <a:r>
              <a:rPr lang="de-CH" sz="2400">
                <a:latin typeface="Arial" charset="0"/>
                <a:ea typeface="ＭＳ Ｐゴシック" charset="0"/>
                <a:cs typeface="ＭＳ Ｐゴシック" charset="0"/>
              </a:rPr>
              <a:t> ihre Familienangehörigen (...) </a:t>
            </a:r>
            <a:r>
              <a:rPr lang="de-CH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gilt dieses Gesetz nur so weit</a:t>
            </a:r>
            <a:r>
              <a:rPr lang="de-CH" sz="2400">
                <a:latin typeface="Arial" charset="0"/>
                <a:ea typeface="ＭＳ Ｐゴシック" charset="0"/>
                <a:cs typeface="ＭＳ Ｐゴシック" charset="0"/>
              </a:rPr>
              <a:t>, als das Abkommen vom 21. Juni 1999 zwischen der Schweizerischen Eidgenossenschaft einerseits und der Europäischen Gemeinschaft und ihren Mitgliedstaaten andererseits über die Freizügigkeit </a:t>
            </a:r>
            <a:r>
              <a:rPr lang="de-CH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keine abweichenden Bestimmungen</a:t>
            </a:r>
            <a:r>
              <a:rPr lang="de-CH" sz="2400">
                <a:latin typeface="Arial" charset="0"/>
                <a:ea typeface="ＭＳ Ｐゴシック" charset="0"/>
                <a:cs typeface="ＭＳ Ｐゴシック" charset="0"/>
              </a:rPr>
              <a:t> enthält </a:t>
            </a:r>
            <a:r>
              <a:rPr lang="de-CH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oder</a:t>
            </a:r>
            <a:r>
              <a:rPr lang="de-CH" sz="2400">
                <a:latin typeface="Arial" charset="0"/>
                <a:ea typeface="ＭＳ Ｐゴシック" charset="0"/>
                <a:cs typeface="ＭＳ Ｐゴシック" charset="0"/>
              </a:rPr>
              <a:t> dieses Gesetz </a:t>
            </a:r>
            <a:r>
              <a:rPr lang="de-CH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günstigere</a:t>
            </a:r>
            <a:r>
              <a:rPr lang="de-CH" sz="2400">
                <a:latin typeface="Arial" charset="0"/>
                <a:ea typeface="ＭＳ Ｐゴシック" charset="0"/>
                <a:cs typeface="ＭＳ Ｐゴシック" charset="0"/>
              </a:rPr>
              <a:t> Bestimmungen vorsieht.</a:t>
            </a:r>
          </a:p>
          <a:p>
            <a:pPr algn="just" eaLnBrk="1" hangingPunct="1">
              <a:lnSpc>
                <a:spcPct val="80000"/>
              </a:lnSpc>
              <a:spcBef>
                <a:spcPts val="200"/>
              </a:spcBef>
            </a:pPr>
            <a:endParaRPr lang="de-CH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>
                <a:latin typeface="Arial" charset="0"/>
                <a:ea typeface="ＭＳ Ｐゴシック" charset="0"/>
                <a:cs typeface="ＭＳ Ｐゴシック" charset="0"/>
              </a:rPr>
              <a:t>Dito gemäss Abs. 3 für EFTA-Staatsangehörige</a:t>
            </a:r>
          </a:p>
          <a:p>
            <a:pPr eaLnBrk="1" hangingPunct="1"/>
            <a:r>
              <a:rPr lang="de-DE" sz="2400" i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Für &gt; 70% der Nicht-SchweizerInnen gilt das AuG nur subsidiär</a:t>
            </a:r>
          </a:p>
        </p:txBody>
      </p:sp>
      <p:sp>
        <p:nvSpPr>
          <p:cNvPr id="22532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17216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3F59F3-486E-B94D-A3A8-65C086F64FD0}" type="slidenum">
              <a:rPr lang="de-DE" sz="1400"/>
              <a:pPr/>
              <a:t>6</a:t>
            </a:fld>
            <a:endParaRPr lang="de-DE" sz="14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de-DE" sz="2800" b="1">
                <a:latin typeface="MetaCondBook" charset="0"/>
                <a:ea typeface="ＭＳ Ｐゴシック" charset="0"/>
                <a:cs typeface="ＭＳ Ｐゴシック" charset="0"/>
              </a:rPr>
              <a:t>Das </a:t>
            </a:r>
            <a:r>
              <a:rPr lang="de-DE" sz="2800" b="1">
                <a:solidFill>
                  <a:srgbClr val="FF0000"/>
                </a:solidFill>
                <a:latin typeface="MetaCondBook" charset="0"/>
                <a:ea typeface="ＭＳ Ｐゴシック" charset="0"/>
                <a:cs typeface="ＭＳ Ｐゴシック" charset="0"/>
              </a:rPr>
              <a:t>duale System </a:t>
            </a:r>
            <a:r>
              <a:rPr lang="de-DE" sz="2800" b="1">
                <a:latin typeface="MetaCondBook" charset="0"/>
                <a:ea typeface="ＭＳ Ｐゴシック" charset="0"/>
                <a:cs typeface="ＭＳ Ｐゴシック" charset="0"/>
              </a:rPr>
              <a:t>der Immigration und die Rechtsquellen</a:t>
            </a:r>
            <a:endParaRPr lang="de-DE" b="1">
              <a:solidFill>
                <a:srgbClr val="00009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9672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Das </a:t>
            </a:r>
            <a:r>
              <a:rPr lang="de-DE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FZA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ist Rechtsgrundlage der Personenfreizügigkeit für EU-/EFTA-Bürger und deren Familienangehörige (</a:t>
            </a:r>
            <a:r>
              <a:rPr lang="de-CH" sz="2400" dirty="0">
                <a:latin typeface="Arial" charset="0"/>
                <a:ea typeface="ＭＳ Ｐゴシック" charset="0"/>
                <a:cs typeface="ＭＳ Ｐゴシック" charset="0"/>
              </a:rPr>
              <a:t>EU-27 und </a:t>
            </a: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EFTA-Staaten; Kroatien mit 7jähriger Übergangsregelung bis zur vollen Personenfreizügigkeit)</a:t>
            </a:r>
          </a:p>
          <a:p>
            <a:pPr eaLnBrk="1" hangingPunct="1">
              <a:lnSpc>
                <a:spcPct val="11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Das </a:t>
            </a:r>
            <a:r>
              <a:rPr lang="de-DE" sz="2400" b="1" dirty="0" err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AuG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als „Bollwerk</a:t>
            </a:r>
            <a:r>
              <a:rPr lang="ja-JP" altLang="de-DE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 gegen Arbeitsimmigrant-Innen aus sog. Drittstaaten und im Dienste von Völkerrecht, humanitären Gründen und Familienleben</a:t>
            </a:r>
          </a:p>
          <a:p>
            <a:pPr eaLnBrk="1" hangingPunct="1">
              <a:lnSpc>
                <a:spcPct val="110000"/>
              </a:lnSpc>
            </a:pPr>
            <a:endParaRPr lang="de-DE" altLang="ja-JP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55140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63638"/>
          </a:xfrm>
        </p:spPr>
        <p:txBody>
          <a:bodyPr/>
          <a:lstStyle/>
          <a:p>
            <a:pPr eaLnBrk="1" hangingPunct="1"/>
            <a:r>
              <a:rPr lang="de-DE" altLang="ja-JP" sz="2800" b="1">
                <a:latin typeface="Calibri" charset="0"/>
                <a:ea typeface="ＭＳ Ｐゴシック" charset="0"/>
                <a:cs typeface="ＭＳ Ｐゴシック" charset="0"/>
              </a:rPr>
              <a:t>Weitere staatsvertragliche Rechtsquellen </a:t>
            </a:r>
            <a:endParaRPr lang="de-DE" sz="2800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09638" y="1628775"/>
            <a:ext cx="7556500" cy="45434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Niederlassungsvereinbarungen</a:t>
            </a:r>
            <a:r>
              <a:rPr lang="de-DE" sz="2400" dirty="0">
                <a:latin typeface="Calibri" charset="0"/>
                <a:ea typeface="ＭＳ Ｐゴシック" charset="0"/>
                <a:cs typeface="ＭＳ Ｐゴシック" charset="0"/>
              </a:rPr>
              <a:t> als staatsvertragliches Sonderrecht</a:t>
            </a: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EMRK, insbes. Art. 8</a:t>
            </a:r>
            <a:endParaRPr lang="de-DE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 dirty="0">
                <a:solidFill>
                  <a:srgbClr val="800080"/>
                </a:solidFill>
                <a:latin typeface="Calibri" charset="0"/>
                <a:ea typeface="ＭＳ Ｐゴシック" charset="0"/>
                <a:cs typeface="ＭＳ Ｐゴシック" charset="0"/>
              </a:rPr>
              <a:t>KRK ( Art. 3,9,10,12,18,28) </a:t>
            </a:r>
            <a:r>
              <a:rPr lang="de-DE" sz="2400" dirty="0">
                <a:solidFill>
                  <a:srgbClr val="80008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 illustrativ für Einfluss programmatischer Normen auf Interessenabwägung nach EMRK 8</a:t>
            </a:r>
            <a:r>
              <a:rPr lang="de-DE" sz="2400" baseline="30000" dirty="0">
                <a:solidFill>
                  <a:srgbClr val="80008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2</a:t>
            </a:r>
            <a:r>
              <a:rPr lang="de-DE" sz="2400" dirty="0">
                <a:solidFill>
                  <a:srgbClr val="80008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: BGE 135 I 153ff. </a:t>
            </a:r>
            <a:endParaRPr lang="de-DE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UN-Pakt II </a:t>
            </a:r>
            <a:r>
              <a:rPr lang="de-DE" sz="2400" dirty="0">
                <a:latin typeface="Calibri" charset="0"/>
                <a:ea typeface="ＭＳ Ｐゴシック" charset="0"/>
                <a:cs typeface="ＭＳ Ｐゴシック" charset="0"/>
              </a:rPr>
              <a:t>über die bürgerlichen und politischen Rechte</a:t>
            </a: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Schengener Grenzkodex (SGK), insbes. Art. 6</a:t>
            </a: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Besonderheit: VEP = Verordnung über die Einführung des freien Personenverkehrs</a:t>
            </a:r>
          </a:p>
        </p:txBody>
      </p:sp>
      <p:sp>
        <p:nvSpPr>
          <p:cNvPr id="130051" name="Fußzeilenplatzhalt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DE" sz="1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97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079500"/>
          </a:xfrm>
        </p:spPr>
        <p:txBody>
          <a:bodyPr/>
          <a:lstStyle/>
          <a:p>
            <a:pPr eaLnBrk="1" hangingPunct="1"/>
            <a:r>
              <a:rPr lang="de-DE" sz="2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Regelung der Arbeitsimmigration</a:t>
            </a:r>
            <a:endParaRPr lang="de-DE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3195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de-DE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4 Kategorien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	- </a:t>
            </a:r>
            <a:r>
              <a:rPr lang="de-DE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EU-25/EFTA</a:t>
            </a: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 mit </a:t>
            </a:r>
            <a:r>
              <a:rPr lang="de-DE" sz="2400" dirty="0" err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vollst</a:t>
            </a: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. freiem Personenverkehr seit 1.6.2007/ bzw. 1.6.2014 (nach vorgängiger </a:t>
            </a:r>
            <a:r>
              <a:rPr lang="de-DE" sz="2400" dirty="0" err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Reakti</a:t>
            </a: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-vierung Ventilklausel)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	- </a:t>
            </a: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Rumänien und Bulgarien </a:t>
            </a: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seit 1.6.2016 (Ventilklausel aktiviert ab 1.6.2017, wirksam bis max. 1.6.2019)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	- </a:t>
            </a:r>
            <a:r>
              <a:rPr lang="de-DE" sz="24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Kroatien</a:t>
            </a: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: kontingentiert und Inländervorrang, in Etappen bis max. 2023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	- </a:t>
            </a:r>
            <a:r>
              <a:rPr lang="de-DE" sz="24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Drittstaatsangehörige</a:t>
            </a:r>
            <a:r>
              <a:rPr lang="de-DE" sz="2400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 gestützt auf </a:t>
            </a:r>
            <a:r>
              <a:rPr lang="de-DE" sz="2400" dirty="0" err="1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AuG</a:t>
            </a:r>
            <a:endParaRPr lang="de-DE" sz="2400" dirty="0">
              <a:solidFill>
                <a:schemeClr val="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48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ja-JP" sz="2800" b="1">
                <a:latin typeface="Arial" charset="0"/>
                <a:ea typeface="ＭＳ Ｐゴシック" charset="0"/>
                <a:cs typeface="ＭＳ Ｐゴシック" charset="0"/>
              </a:rPr>
              <a:t>Arbeitsimmigration im </a:t>
            </a:r>
            <a:br>
              <a:rPr lang="de-DE" altLang="ja-JP" sz="28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de-DE" altLang="ja-JP" sz="2800" b="1">
                <a:latin typeface="Arial" charset="0"/>
                <a:ea typeface="ＭＳ Ｐゴシック" charset="0"/>
                <a:cs typeface="ＭＳ Ｐゴシック" charset="0"/>
              </a:rPr>
              <a:t>Geltungsbereich des AuG</a:t>
            </a:r>
            <a:r>
              <a:rPr lang="de-DE" altLang="ja-JP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de-DE" sz="28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257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de-DE" sz="2400" b="1" dirty="0" err="1">
                <a:latin typeface="Arial" charset="0"/>
                <a:ea typeface="ＭＳ Ｐゴシック" charset="0"/>
                <a:cs typeface="ＭＳ Ｐゴシック" charset="0"/>
              </a:rPr>
              <a:t>Arbeitsmarktliche</a:t>
            </a:r>
            <a:r>
              <a:rPr lang="de-DE" sz="2400" b="1" dirty="0">
                <a:latin typeface="Arial" charset="0"/>
                <a:ea typeface="ＭＳ Ｐゴシック" charset="0"/>
                <a:cs typeface="ＭＳ Ｐゴシック" charset="0"/>
              </a:rPr>
              <a:t> Schranken (</a:t>
            </a:r>
            <a:r>
              <a:rPr lang="de-DE" sz="2400" b="1" dirty="0" err="1">
                <a:latin typeface="Arial" charset="0"/>
                <a:ea typeface="ＭＳ Ｐゴシック" charset="0"/>
                <a:cs typeface="ＭＳ Ｐゴシック" charset="0"/>
              </a:rPr>
              <a:t>AuG</a:t>
            </a:r>
            <a:r>
              <a:rPr lang="de-DE" sz="2400" b="1" dirty="0">
                <a:latin typeface="Arial" charset="0"/>
                <a:ea typeface="ＭＳ Ｐゴシック" charset="0"/>
                <a:cs typeface="ＭＳ Ｐゴシック" charset="0"/>
              </a:rPr>
              <a:t> 18-26)</a:t>
            </a:r>
            <a:endParaRPr lang="de-DE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Höchstzahlen (Kontingente)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AuG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20/VZAE 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Anh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. 1/2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b="1" dirty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Inländervorrang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für AN (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AuG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21)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Führungskräfte, Spezialisten, qualifizierte AK und VIP</a:t>
            </a:r>
            <a:r>
              <a:rPr lang="ja-JP" altLang="de-DE" sz="2400" dirty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s (</a:t>
            </a:r>
            <a:r>
              <a:rPr lang="de-DE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AuG</a:t>
            </a: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 23</a:t>
            </a:r>
            <a:r>
              <a:rPr lang="de-DE" altLang="ja-JP" sz="2400" baseline="30000" dirty="0">
                <a:latin typeface="Arial" charset="0"/>
                <a:ea typeface="ＭＳ Ｐゴシック" charset="0"/>
                <a:cs typeface="ＭＳ Ｐゴシック" charset="0"/>
              </a:rPr>
              <a:t>1-3</a:t>
            </a: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) = </a:t>
            </a:r>
            <a:r>
              <a:rPr lang="de-DE" altLang="ja-JP" sz="2400" b="1" dirty="0">
                <a:latin typeface="Arial" charset="0"/>
                <a:ea typeface="ＭＳ Ｐゴシック" charset="0"/>
                <a:cs typeface="ＭＳ Ｐゴシック" charset="0"/>
              </a:rPr>
              <a:t>Elite-</a:t>
            </a:r>
            <a:r>
              <a:rPr lang="de-DE" altLang="ja-JP" sz="2400" dirty="0">
                <a:latin typeface="Arial" charset="0"/>
                <a:ea typeface="ＭＳ Ｐゴシック" charset="0"/>
                <a:cs typeface="ＭＳ Ｐゴシック" charset="0"/>
              </a:rPr>
              <a:t>Immigration</a:t>
            </a:r>
            <a:endParaRPr lang="de-DE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Präventive Kontrolle der Lohn- und Arbeitsbedingungen (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AuG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22)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Kriterium „gesamtwirtschaftliche Interessen</a:t>
            </a:r>
            <a:r>
              <a:rPr lang="ja-JP" altLang="de-DE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de-DE" altLang="ja-JP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de-DE" altLang="ja-JP" sz="24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AuG</a:t>
            </a:r>
            <a:r>
              <a:rPr lang="de-DE" altLang="ja-JP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18/19)</a:t>
            </a:r>
            <a:endParaRPr lang="de-DE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Bedarfsgerechte Wohnung (</a:t>
            </a:r>
            <a:r>
              <a:rPr lang="de-DE" sz="2400" dirty="0" err="1">
                <a:latin typeface="Arial" charset="0"/>
                <a:ea typeface="ＭＳ Ｐゴシック" charset="0"/>
                <a:cs typeface="ＭＳ Ｐゴシック" charset="0"/>
              </a:rPr>
              <a:t>AuG</a:t>
            </a:r>
            <a:r>
              <a:rPr lang="de-DE" sz="2400" dirty="0">
                <a:latin typeface="Arial" charset="0"/>
                <a:ea typeface="ＭＳ Ｐゴシック" charset="0"/>
                <a:cs typeface="ＭＳ Ｐゴシック" charset="0"/>
              </a:rPr>
              <a:t> 24)</a:t>
            </a:r>
          </a:p>
          <a:p>
            <a:pPr eaLnBrk="1" hangingPunct="1"/>
            <a:endParaRPr lang="de-D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69CE-E3C8-E943-A181-976B1406630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39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Bildschirmpräsentation (4:3)</PresentationFormat>
  <Paragraphs>126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MetaCondBook</vt:lpstr>
      <vt:lpstr>Wingdings</vt:lpstr>
      <vt:lpstr>Office-Design</vt:lpstr>
      <vt:lpstr>Das duale System der schweizerischen Migrationspolitik – ein Zukunftsmodell? </vt:lpstr>
      <vt:lpstr>Überblick</vt:lpstr>
      <vt:lpstr>Einwanderung (Zuzug) nach Einwanderungsgrund Jahr 2017 (ständige ausländische Wohnbevölkerung), Quelle: ZEMIS/SEM</vt:lpstr>
      <vt:lpstr>Dimensionen und Facetten der „neuen Einwanderung“</vt:lpstr>
      <vt:lpstr>Duales System: FZA - AuG (subsidiär)</vt:lpstr>
      <vt:lpstr>Das duale System der Immigration und die Rechtsquellen</vt:lpstr>
      <vt:lpstr>Weitere staatsvertragliche Rechtsquellen </vt:lpstr>
      <vt:lpstr>Regelung der Arbeitsimmigration</vt:lpstr>
      <vt:lpstr>Arbeitsimmigration im  Geltungsbereich des AuG </vt:lpstr>
      <vt:lpstr>Personenfreizügigkeit nach FZA</vt:lpstr>
      <vt:lpstr>Flankierende Massnahmen anstelle von Kontingentierung und Inländervorrang</vt:lpstr>
      <vt:lpstr>PowerPoint-Präsentation</vt:lpstr>
      <vt:lpstr>PowerPoint-Präsentation</vt:lpstr>
      <vt:lpstr>PowerPoint-Präsentation</vt:lpstr>
      <vt:lpstr>Die Libyer flüchten jetzt selber Bisher war Libyen vor allem Transitland für Afrikaner, doch das Chaos führt nun auch Einheimische über das Mittelmeer, TA, 30.1.2018</vt:lpstr>
      <vt:lpstr>PowerPoint-Präsentation</vt:lpstr>
      <vt:lpstr>Interessensdilemma Europa - Afrika</vt:lpstr>
      <vt:lpstr>Folterlager, Kooperation mit staatlich-mafiösen Schleppern, Mittelmeertote und Überlastung des Asylsystems – ohne Alternative?</vt:lpstr>
    </vt:vector>
  </TitlesOfParts>
  <Company>Advokaturbüro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Einwanderung (Zuzug) nach Einwanderungsgrund Jahr 2017 (ständige ausländische Wohnbevölkerung), Quelle: ZEMIS/SEM</dc:title>
  <dc:creator>Marc  Spescha</dc:creator>
  <cp:lastModifiedBy>Marco Lenggenhager</cp:lastModifiedBy>
  <cp:revision>31</cp:revision>
  <dcterms:created xsi:type="dcterms:W3CDTF">2018-01-23T07:26:56Z</dcterms:created>
  <dcterms:modified xsi:type="dcterms:W3CDTF">2019-11-26T10:12:23Z</dcterms:modified>
</cp:coreProperties>
</file>