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23"/>
  </p:notesMasterIdLst>
  <p:sldIdLst>
    <p:sldId id="259" r:id="rId2"/>
    <p:sldId id="285" r:id="rId3"/>
    <p:sldId id="286" r:id="rId4"/>
    <p:sldId id="290" r:id="rId5"/>
    <p:sldId id="287" r:id="rId6"/>
    <p:sldId id="288" r:id="rId7"/>
    <p:sldId id="289" r:id="rId8"/>
    <p:sldId id="291" r:id="rId9"/>
    <p:sldId id="292" r:id="rId10"/>
    <p:sldId id="293" r:id="rId11"/>
    <p:sldId id="298" r:id="rId12"/>
    <p:sldId id="300" r:id="rId13"/>
    <p:sldId id="294" r:id="rId14"/>
    <p:sldId id="295" r:id="rId15"/>
    <p:sldId id="278" r:id="rId16"/>
    <p:sldId id="279" r:id="rId17"/>
    <p:sldId id="280" r:id="rId18"/>
    <p:sldId id="281" r:id="rId19"/>
    <p:sldId id="296" r:id="rId20"/>
    <p:sldId id="297" r:id="rId21"/>
    <p:sldId id="301" r:id="rId2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>
          <p15:clr>
            <a:srgbClr val="A4A3A4"/>
          </p15:clr>
        </p15:guide>
        <p15:guide id="2" pos="7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1210" y="-216"/>
      </p:cViewPr>
      <p:guideLst>
        <p:guide orient="horz" pos="436"/>
        <p:guide pos="70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192.168.1.5\KRC\Projekte\ICVS\ICVS%202015\Daten\Trendanalysen\ICVS_2015_Trendanalysen_Regionen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192.168.1.5\KRC\Projekte\ICVS\ICVS%202015\Daten\Trendanalysen\Daten%20alte%20ICVS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ocuments\Projekte\ICVS\ICVS%202015\Weitere%20Analysen\Diverses\ICVS_Sicherheitsgef&#252;hl_Opfererfahrunge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[ICVS_2015_Trendanalysen_Regionen.xlsx]Daten!$AR$1</c:f>
              <c:strCache>
                <c:ptCount val="1"/>
                <c:pt idx="0">
                  <c:v>Unsicherheit CS Frauen 2015</c:v>
                </c:pt>
              </c:strCache>
            </c:strRef>
          </c:tx>
          <c:spPr>
            <a:ln w="28575">
              <a:noFill/>
            </a:ln>
          </c:spPr>
          <c:marker>
            <c:spPr>
              <a:ln>
                <a:noFill/>
              </a:ln>
            </c:spPr>
          </c:marker>
          <c:dPt>
            <c:idx val="16"/>
            <c:marker>
              <c:spPr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1088-4958-A54B-C21EB4B0E715}"/>
              </c:ext>
            </c:extLst>
          </c:dPt>
          <c:xVal>
            <c:numRef>
              <c:f>[ICVS_2015_Trendanalysen_Regionen.xlsx]Daten!$Q$2:$Q$27</c:f>
              <c:numCache>
                <c:formatCode>0.0</c:formatCode>
                <c:ptCount val="26"/>
                <c:pt idx="0">
                  <c:v>5.2</c:v>
                </c:pt>
                <c:pt idx="1">
                  <c:v>7</c:v>
                </c:pt>
                <c:pt idx="2">
                  <c:v>2.7</c:v>
                </c:pt>
                <c:pt idx="3">
                  <c:v>7.3</c:v>
                </c:pt>
                <c:pt idx="4">
                  <c:v>7.1</c:v>
                </c:pt>
                <c:pt idx="5">
                  <c:v>2.1</c:v>
                </c:pt>
                <c:pt idx="6">
                  <c:v>5.8</c:v>
                </c:pt>
                <c:pt idx="7">
                  <c:v>4.7</c:v>
                </c:pt>
                <c:pt idx="8">
                  <c:v>5.3</c:v>
                </c:pt>
                <c:pt idx="9">
                  <c:v>7.7</c:v>
                </c:pt>
                <c:pt idx="10">
                  <c:v>5.0999999999999996</c:v>
                </c:pt>
                <c:pt idx="11">
                  <c:v>5.2</c:v>
                </c:pt>
                <c:pt idx="12">
                  <c:v>5.4</c:v>
                </c:pt>
                <c:pt idx="13">
                  <c:v>6.4</c:v>
                </c:pt>
                <c:pt idx="14">
                  <c:v>6</c:v>
                </c:pt>
                <c:pt idx="15">
                  <c:v>4.3</c:v>
                </c:pt>
                <c:pt idx="16">
                  <c:v>5.2</c:v>
                </c:pt>
                <c:pt idx="17">
                  <c:v>5.6</c:v>
                </c:pt>
                <c:pt idx="18">
                  <c:v>3.4</c:v>
                </c:pt>
                <c:pt idx="19">
                  <c:v>7.2</c:v>
                </c:pt>
                <c:pt idx="20">
                  <c:v>4.3</c:v>
                </c:pt>
                <c:pt idx="21">
                  <c:v>2.7</c:v>
                </c:pt>
                <c:pt idx="22">
                  <c:v>3.3</c:v>
                </c:pt>
                <c:pt idx="23">
                  <c:v>6.4</c:v>
                </c:pt>
                <c:pt idx="24">
                  <c:v>7.7</c:v>
                </c:pt>
                <c:pt idx="25">
                  <c:v>3.3</c:v>
                </c:pt>
              </c:numCache>
            </c:numRef>
          </c:xVal>
          <c:yVal>
            <c:numRef>
              <c:f>[ICVS_2015_Trendanalysen_Regionen.xlsx]Daten!$AR$2:$AR$27</c:f>
              <c:numCache>
                <c:formatCode>0.0</c:formatCode>
                <c:ptCount val="26"/>
                <c:pt idx="0">
                  <c:v>23.9</c:v>
                </c:pt>
                <c:pt idx="1">
                  <c:v>22.7</c:v>
                </c:pt>
                <c:pt idx="2">
                  <c:v>26</c:v>
                </c:pt>
                <c:pt idx="3">
                  <c:v>21.2</c:v>
                </c:pt>
                <c:pt idx="4">
                  <c:v>28.1</c:v>
                </c:pt>
                <c:pt idx="5">
                  <c:v>9.6</c:v>
                </c:pt>
                <c:pt idx="6">
                  <c:v>25.6</c:v>
                </c:pt>
                <c:pt idx="7">
                  <c:v>22</c:v>
                </c:pt>
                <c:pt idx="8">
                  <c:v>18</c:v>
                </c:pt>
                <c:pt idx="9">
                  <c:v>19.2</c:v>
                </c:pt>
                <c:pt idx="10">
                  <c:v>19.8</c:v>
                </c:pt>
                <c:pt idx="11">
                  <c:v>18.2</c:v>
                </c:pt>
                <c:pt idx="12">
                  <c:v>22.9</c:v>
                </c:pt>
                <c:pt idx="13">
                  <c:v>24.3</c:v>
                </c:pt>
                <c:pt idx="14">
                  <c:v>30.9</c:v>
                </c:pt>
                <c:pt idx="15">
                  <c:v>31.1</c:v>
                </c:pt>
                <c:pt idx="16">
                  <c:v>26.5</c:v>
                </c:pt>
                <c:pt idx="17">
                  <c:v>27.8</c:v>
                </c:pt>
                <c:pt idx="18">
                  <c:v>22.3</c:v>
                </c:pt>
                <c:pt idx="19">
                  <c:v>19.600000000000001</c:v>
                </c:pt>
                <c:pt idx="20">
                  <c:v>12.4</c:v>
                </c:pt>
                <c:pt idx="21">
                  <c:v>14.8</c:v>
                </c:pt>
                <c:pt idx="22">
                  <c:v>17.5</c:v>
                </c:pt>
                <c:pt idx="23">
                  <c:v>35.5</c:v>
                </c:pt>
                <c:pt idx="24">
                  <c:v>39.799999999999997</c:v>
                </c:pt>
                <c:pt idx="25">
                  <c:v>6.8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088-4958-A54B-C21EB4B0E7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3416832"/>
        <c:axId val="153418752"/>
      </c:scatterChart>
      <c:valAx>
        <c:axId val="1534168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err="1"/>
                  <a:t>Opferraten</a:t>
                </a:r>
                <a:r>
                  <a:rPr lang="en-US" dirty="0"/>
                  <a:t> </a:t>
                </a:r>
                <a:r>
                  <a:rPr lang="en-US" dirty="0" err="1"/>
                  <a:t>Sexualdelikt</a:t>
                </a:r>
                <a:r>
                  <a:rPr lang="en-US" dirty="0"/>
                  <a:t> (5 </a:t>
                </a:r>
                <a:r>
                  <a:rPr lang="en-US" dirty="0" err="1"/>
                  <a:t>Jahre</a:t>
                </a:r>
                <a:r>
                  <a:rPr lang="en-US" dirty="0"/>
                  <a:t>) 2015</a:t>
                </a:r>
                <a:r>
                  <a:rPr lang="en-US" sz="1000" b="1" i="0" u="none" strike="noStrike" baseline="0" dirty="0">
                    <a:effectLst/>
                  </a:rPr>
                  <a:t> in %</a:t>
                </a:r>
                <a:endParaRPr lang="en-US" dirty="0"/>
              </a:p>
            </c:rich>
          </c:tx>
          <c:overlay val="0"/>
        </c:title>
        <c:numFmt formatCode="0.0" sourceLinked="1"/>
        <c:majorTickMark val="out"/>
        <c:minorTickMark val="none"/>
        <c:tickLblPos val="nextTo"/>
        <c:crossAx val="153418752"/>
        <c:crosses val="autoZero"/>
        <c:crossBetween val="midCat"/>
      </c:valAx>
      <c:valAx>
        <c:axId val="15341875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err="1"/>
                  <a:t>Unsicherheitsgefühl</a:t>
                </a:r>
                <a:r>
                  <a:rPr lang="en-US" dirty="0"/>
                  <a:t> 2015</a:t>
                </a:r>
                <a:r>
                  <a:rPr lang="en-US" sz="1000" b="1" i="0" u="none" strike="noStrike" baseline="0" dirty="0">
                    <a:effectLst/>
                  </a:rPr>
                  <a:t> in %</a:t>
                </a:r>
                <a:endParaRPr lang="en-US" dirty="0"/>
              </a:p>
            </c:rich>
          </c:tx>
          <c:overlay val="0"/>
        </c:title>
        <c:numFmt formatCode="0.0" sourceLinked="1"/>
        <c:majorTickMark val="out"/>
        <c:minorTickMark val="none"/>
        <c:tickLblPos val="nextTo"/>
        <c:crossAx val="153416832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'Zeitreihen DE'!$L$37</c:f>
              <c:strCache>
                <c:ptCount val="1"/>
                <c:pt idx="0">
                  <c:v>Autodiebstahl</c:v>
                </c:pt>
              </c:strCache>
            </c:strRef>
          </c:tx>
          <c:cat>
            <c:strRef>
              <c:f>'Zeitreihen DE'!$M$36:$S$36</c:f>
              <c:strCache>
                <c:ptCount val="7"/>
                <c:pt idx="0">
                  <c:v>1984/86</c:v>
                </c:pt>
                <c:pt idx="1">
                  <c:v>1988/95</c:v>
                </c:pt>
                <c:pt idx="2">
                  <c:v>1997</c:v>
                </c:pt>
                <c:pt idx="3">
                  <c:v>1999</c:v>
                </c:pt>
                <c:pt idx="4">
                  <c:v>2004</c:v>
                </c:pt>
                <c:pt idx="5">
                  <c:v>2011</c:v>
                </c:pt>
                <c:pt idx="6">
                  <c:v>2015</c:v>
                </c:pt>
              </c:strCache>
            </c:strRef>
          </c:cat>
          <c:val>
            <c:numRef>
              <c:f>'Zeitreihen DE'!$M$37:$S$37</c:f>
              <c:numCache>
                <c:formatCode>0.00</c:formatCode>
                <c:ptCount val="7"/>
                <c:pt idx="0">
                  <c:v>100</c:v>
                </c:pt>
                <c:pt idx="1">
                  <c:v>83.333333333333286</c:v>
                </c:pt>
                <c:pt idx="2">
                  <c:v>55.555555555555557</c:v>
                </c:pt>
                <c:pt idx="3">
                  <c:v>188.888888888889</c:v>
                </c:pt>
                <c:pt idx="4">
                  <c:v>111.1111111111111</c:v>
                </c:pt>
                <c:pt idx="5">
                  <c:v>155.55555555555549</c:v>
                </c:pt>
                <c:pt idx="6">
                  <c:v>144.4444444444444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7DB-4EA2-BDDE-F1BDA30DF66C}"/>
            </c:ext>
          </c:extLst>
        </c:ser>
        <c:ser>
          <c:idx val="1"/>
          <c:order val="1"/>
          <c:tx>
            <c:strRef>
              <c:f>'Zeitreihen DE'!$L$38</c:f>
              <c:strCache>
                <c:ptCount val="1"/>
                <c:pt idx="0">
                  <c:v>Einbruch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strRef>
              <c:f>'Zeitreihen DE'!$M$36:$S$36</c:f>
              <c:strCache>
                <c:ptCount val="7"/>
                <c:pt idx="0">
                  <c:v>1984/86</c:v>
                </c:pt>
                <c:pt idx="1">
                  <c:v>1988/95</c:v>
                </c:pt>
                <c:pt idx="2">
                  <c:v>1997</c:v>
                </c:pt>
                <c:pt idx="3">
                  <c:v>1999</c:v>
                </c:pt>
                <c:pt idx="4">
                  <c:v>2004</c:v>
                </c:pt>
                <c:pt idx="5">
                  <c:v>2011</c:v>
                </c:pt>
                <c:pt idx="6">
                  <c:v>2015</c:v>
                </c:pt>
              </c:strCache>
            </c:strRef>
          </c:cat>
          <c:val>
            <c:numRef>
              <c:f>'Zeitreihen DE'!$M$38:$S$38</c:f>
              <c:numCache>
                <c:formatCode>0.00</c:formatCode>
                <c:ptCount val="7"/>
                <c:pt idx="0">
                  <c:v>100</c:v>
                </c:pt>
                <c:pt idx="1">
                  <c:v>144.11764705882359</c:v>
                </c:pt>
                <c:pt idx="2">
                  <c:v>141.1764705882353</c:v>
                </c:pt>
                <c:pt idx="3">
                  <c:v>147.0588235294118</c:v>
                </c:pt>
                <c:pt idx="4">
                  <c:v>150</c:v>
                </c:pt>
                <c:pt idx="5">
                  <c:v>208.82352941176481</c:v>
                </c:pt>
                <c:pt idx="6">
                  <c:v>197.0588235294118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7DB-4EA2-BDDE-F1BDA30DF66C}"/>
            </c:ext>
          </c:extLst>
        </c:ser>
        <c:ser>
          <c:idx val="2"/>
          <c:order val="2"/>
          <c:tx>
            <c:strRef>
              <c:f>'Zeitreihen DE'!$L$39</c:f>
              <c:strCache>
                <c:ptCount val="1"/>
                <c:pt idx="0">
                  <c:v>Raub/Entreissdiebstahl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strRef>
              <c:f>'Zeitreihen DE'!$M$36:$S$36</c:f>
              <c:strCache>
                <c:ptCount val="7"/>
                <c:pt idx="0">
                  <c:v>1984/86</c:v>
                </c:pt>
                <c:pt idx="1">
                  <c:v>1988/95</c:v>
                </c:pt>
                <c:pt idx="2">
                  <c:v>1997</c:v>
                </c:pt>
                <c:pt idx="3">
                  <c:v>1999</c:v>
                </c:pt>
                <c:pt idx="4">
                  <c:v>2004</c:v>
                </c:pt>
                <c:pt idx="5">
                  <c:v>2011</c:v>
                </c:pt>
                <c:pt idx="6">
                  <c:v>2015</c:v>
                </c:pt>
              </c:strCache>
            </c:strRef>
          </c:cat>
          <c:val>
            <c:numRef>
              <c:f>'Zeitreihen DE'!$M$39:$S$39</c:f>
              <c:numCache>
                <c:formatCode>0.00</c:formatCode>
                <c:ptCount val="7"/>
                <c:pt idx="0">
                  <c:v>100</c:v>
                </c:pt>
                <c:pt idx="1">
                  <c:v>150</c:v>
                </c:pt>
                <c:pt idx="2">
                  <c:v>100</c:v>
                </c:pt>
                <c:pt idx="3">
                  <c:v>140</c:v>
                </c:pt>
                <c:pt idx="4">
                  <c:v>210</c:v>
                </c:pt>
                <c:pt idx="5">
                  <c:v>220</c:v>
                </c:pt>
                <c:pt idx="6">
                  <c:v>260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7DB-4EA2-BDDE-F1BDA30DF66C}"/>
            </c:ext>
          </c:extLst>
        </c:ser>
        <c:ser>
          <c:idx val="3"/>
          <c:order val="3"/>
          <c:tx>
            <c:strRef>
              <c:f>'Zeitreihen DE'!$L$40</c:f>
              <c:strCache>
                <c:ptCount val="1"/>
                <c:pt idx="0">
                  <c:v>Gewalt / Drohung</c:v>
                </c:pt>
              </c:strCache>
            </c:strRef>
          </c:tx>
          <c:cat>
            <c:strRef>
              <c:f>'Zeitreihen DE'!$M$36:$S$36</c:f>
              <c:strCache>
                <c:ptCount val="7"/>
                <c:pt idx="0">
                  <c:v>1984/86</c:v>
                </c:pt>
                <c:pt idx="1">
                  <c:v>1988/95</c:v>
                </c:pt>
                <c:pt idx="2">
                  <c:v>1997</c:v>
                </c:pt>
                <c:pt idx="3">
                  <c:v>1999</c:v>
                </c:pt>
                <c:pt idx="4">
                  <c:v>2004</c:v>
                </c:pt>
                <c:pt idx="5">
                  <c:v>2011</c:v>
                </c:pt>
                <c:pt idx="6">
                  <c:v>2015</c:v>
                </c:pt>
              </c:strCache>
            </c:strRef>
          </c:cat>
          <c:val>
            <c:numRef>
              <c:f>'Zeitreihen DE'!$M$40:$S$40</c:f>
              <c:numCache>
                <c:formatCode>0.00</c:formatCode>
                <c:ptCount val="7"/>
                <c:pt idx="0">
                  <c:v>100</c:v>
                </c:pt>
                <c:pt idx="1">
                  <c:v>218.18181818181819</c:v>
                </c:pt>
                <c:pt idx="2">
                  <c:v>204.5454545454545</c:v>
                </c:pt>
                <c:pt idx="3">
                  <c:v>318.18181818181819</c:v>
                </c:pt>
                <c:pt idx="4">
                  <c:v>327.27272727272731</c:v>
                </c:pt>
                <c:pt idx="5">
                  <c:v>454.5454545454545</c:v>
                </c:pt>
                <c:pt idx="6">
                  <c:v>359.09090909090901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7DB-4EA2-BDDE-F1BDA30DF6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4947072"/>
        <c:axId val="184948608"/>
      </c:lineChart>
      <c:catAx>
        <c:axId val="1849470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84948608"/>
        <c:crosses val="autoZero"/>
        <c:auto val="1"/>
        <c:lblAlgn val="ctr"/>
        <c:lblOffset val="100"/>
        <c:noMultiLvlLbl val="0"/>
      </c:catAx>
      <c:valAx>
        <c:axId val="18494860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de-CH" dirty="0"/>
                  <a:t>%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crossAx val="18494707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'Alle Daten zusammen'!$D$1</c:f>
              <c:strCache>
                <c:ptCount val="1"/>
                <c:pt idx="0">
                  <c:v>Opfer Gewalt / Drohung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'Alle Daten zusammen'!$A$2:$A$8</c:f>
              <c:numCache>
                <c:formatCode>General</c:formatCode>
                <c:ptCount val="5"/>
                <c:pt idx="0">
                  <c:v>1998</c:v>
                </c:pt>
                <c:pt idx="1">
                  <c:v>2000</c:v>
                </c:pt>
                <c:pt idx="2">
                  <c:v>2005</c:v>
                </c:pt>
                <c:pt idx="3">
                  <c:v>2011</c:v>
                </c:pt>
                <c:pt idx="4">
                  <c:v>2015</c:v>
                </c:pt>
              </c:numCache>
              <c:extLst/>
            </c:numRef>
          </c:cat>
          <c:val>
            <c:numRef>
              <c:f>'Alle Daten zusammen'!$D$2:$D$8</c:f>
              <c:numCache>
                <c:formatCode>0.0</c:formatCode>
                <c:ptCount val="5"/>
                <c:pt idx="0">
                  <c:v>4.5</c:v>
                </c:pt>
                <c:pt idx="1">
                  <c:v>7</c:v>
                </c:pt>
                <c:pt idx="2">
                  <c:v>7.2</c:v>
                </c:pt>
                <c:pt idx="3">
                  <c:v>10</c:v>
                </c:pt>
                <c:pt idx="4">
                  <c:v>7.9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A752-424D-826D-A9436FB06A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5066240"/>
        <c:axId val="185059968"/>
      </c:barChart>
      <c:lineChart>
        <c:grouping val="standard"/>
        <c:varyColors val="0"/>
        <c:ser>
          <c:idx val="0"/>
          <c:order val="0"/>
          <c:tx>
            <c:strRef>
              <c:f>'Alle Daten zusammen'!$B$1</c:f>
              <c:strCache>
                <c:ptCount val="1"/>
                <c:pt idx="0">
                  <c:v>Unsicherheitsgefühl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3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2-A752-424D-826D-A9436FB06A7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'Alle Daten zusammen'!$A$2:$A$8</c:f>
              <c:numCache>
                <c:formatCode>General</c:formatCode>
                <c:ptCount val="5"/>
                <c:pt idx="0">
                  <c:v>1998</c:v>
                </c:pt>
                <c:pt idx="1">
                  <c:v>2000</c:v>
                </c:pt>
                <c:pt idx="2">
                  <c:v>2005</c:v>
                </c:pt>
                <c:pt idx="3">
                  <c:v>2011</c:v>
                </c:pt>
                <c:pt idx="4">
                  <c:v>2015</c:v>
                </c:pt>
              </c:numCache>
              <c:extLst/>
            </c:numRef>
          </c:cat>
          <c:val>
            <c:numRef>
              <c:f>'Alle Daten zusammen'!$B$2:$B$8</c:f>
              <c:numCache>
                <c:formatCode>0.0</c:formatCode>
                <c:ptCount val="5"/>
                <c:pt idx="0">
                  <c:v>17.2</c:v>
                </c:pt>
                <c:pt idx="1">
                  <c:v>17.8</c:v>
                </c:pt>
                <c:pt idx="2">
                  <c:v>19.5</c:v>
                </c:pt>
                <c:pt idx="3">
                  <c:v>15.399999999999999</c:v>
                </c:pt>
                <c:pt idx="4">
                  <c:v>14.8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3-A752-424D-826D-A9436FB06A7B}"/>
            </c:ext>
          </c:extLst>
        </c:ser>
        <c:ser>
          <c:idx val="5"/>
          <c:order val="5"/>
          <c:tx>
            <c:strRef>
              <c:f>'Alle Daten zusammen'!$G$1</c:f>
              <c:strCache>
                <c:ptCount val="1"/>
                <c:pt idx="0">
                  <c:v>Gehe aus Sicherheitsgründen nicht nach 22 Uhr aus (Durchschnitt)</c:v>
                </c:pt>
              </c:strCache>
              <c:extLst xmlns:c15="http://schemas.microsoft.com/office/drawing/2012/chart"/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'Alle Daten zusammen'!$A$2:$A$8</c:f>
              <c:numCache>
                <c:formatCode>General</c:formatCode>
                <c:ptCount val="5"/>
                <c:pt idx="0">
                  <c:v>1998</c:v>
                </c:pt>
                <c:pt idx="1">
                  <c:v>2000</c:v>
                </c:pt>
                <c:pt idx="2">
                  <c:v>2005</c:v>
                </c:pt>
                <c:pt idx="3">
                  <c:v>2011</c:v>
                </c:pt>
                <c:pt idx="4">
                  <c:v>2015</c:v>
                </c:pt>
              </c:numCache>
              <c:extLst/>
            </c:numRef>
          </c:cat>
          <c:val>
            <c:numRef>
              <c:f>'Alle Daten zusammen'!$G$2:$G$8</c:f>
              <c:numCache>
                <c:formatCode>0.0</c:formatCode>
                <c:ptCount val="5"/>
                <c:pt idx="0">
                  <c:v>5.6999999999999993</c:v>
                </c:pt>
                <c:pt idx="1">
                  <c:v>6.6999999999999993</c:v>
                </c:pt>
                <c:pt idx="2">
                  <c:v>6.0500000000000007</c:v>
                </c:pt>
              </c:numCache>
              <c:extLst/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4-A752-424D-826D-A9436FB06A7B}"/>
            </c:ext>
          </c:extLst>
        </c:ser>
        <c:ser>
          <c:idx val="7"/>
          <c:order val="7"/>
          <c:tx>
            <c:strRef>
              <c:f>'Alle Daten zusammen'!$I$1</c:f>
              <c:strCache>
                <c:ptCount val="1"/>
                <c:pt idx="0">
                  <c:v>Gehe nie alleine aus</c:v>
                </c:pt>
              </c:strCache>
              <c:extLst xmlns:c15="http://schemas.microsoft.com/office/drawing/2012/chart"/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'Alle Daten zusammen'!$A$2:$A$8</c:f>
              <c:numCache>
                <c:formatCode>General</c:formatCode>
                <c:ptCount val="5"/>
                <c:pt idx="0">
                  <c:v>1998</c:v>
                </c:pt>
                <c:pt idx="1">
                  <c:v>2000</c:v>
                </c:pt>
                <c:pt idx="2">
                  <c:v>2005</c:v>
                </c:pt>
                <c:pt idx="3">
                  <c:v>2011</c:v>
                </c:pt>
                <c:pt idx="4">
                  <c:v>2015</c:v>
                </c:pt>
              </c:numCache>
              <c:extLst/>
            </c:numRef>
          </c:cat>
          <c:val>
            <c:numRef>
              <c:f>'Alle Daten zusammen'!$I$2:$I$8</c:f>
              <c:numCache>
                <c:formatCode>General</c:formatCode>
                <c:ptCount val="5"/>
                <c:pt idx="3" formatCode="0.0">
                  <c:v>7.8</c:v>
                </c:pt>
                <c:pt idx="4" formatCode="0.0">
                  <c:v>6.4</c:v>
                </c:pt>
              </c:numCache>
              <c:extLst/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5-A752-424D-826D-A9436FB06A7B}"/>
            </c:ext>
          </c:extLst>
        </c:ser>
        <c:ser>
          <c:idx val="8"/>
          <c:order val="8"/>
          <c:tx>
            <c:strRef>
              <c:f>'Alle Daten zusammen'!$J$1</c:f>
              <c:strCache>
                <c:ptCount val="1"/>
                <c:pt idx="0">
                  <c:v>Bin immer vor 20 Uhr zuhause</c:v>
                </c:pt>
              </c:strCache>
              <c:extLst xmlns:c15="http://schemas.microsoft.com/office/drawing/2012/chart"/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'Alle Daten zusammen'!$A$2:$A$8</c:f>
              <c:numCache>
                <c:formatCode>General</c:formatCode>
                <c:ptCount val="5"/>
                <c:pt idx="0">
                  <c:v>1998</c:v>
                </c:pt>
                <c:pt idx="1">
                  <c:v>2000</c:v>
                </c:pt>
                <c:pt idx="2">
                  <c:v>2005</c:v>
                </c:pt>
                <c:pt idx="3">
                  <c:v>2011</c:v>
                </c:pt>
                <c:pt idx="4">
                  <c:v>2015</c:v>
                </c:pt>
              </c:numCache>
              <c:extLst/>
            </c:numRef>
          </c:cat>
          <c:val>
            <c:numRef>
              <c:f>'Alle Daten zusammen'!$J$2:$J$8</c:f>
              <c:numCache>
                <c:formatCode>General</c:formatCode>
                <c:ptCount val="5"/>
                <c:pt idx="3" formatCode="0.0">
                  <c:v>5.7</c:v>
                </c:pt>
                <c:pt idx="4" formatCode="0.0">
                  <c:v>4.0999999999999996</c:v>
                </c:pt>
              </c:numCache>
              <c:extLst/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6-A752-424D-826D-A9436FB06A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5043968"/>
        <c:axId val="185058048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'Alle Daten zusammen'!$C$1</c15:sqref>
                        </c15:formulaRef>
                      </c:ext>
                    </c:extLst>
                    <c:strCache>
                      <c:ptCount val="1"/>
                      <c:pt idx="0">
                        <c:v>Vermeidungsverhalten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dPt>
                  <c:idx val="3"/>
                  <c:marker>
                    <c:symbol val="circle"/>
                    <c:size val="5"/>
                    <c:spPr>
                      <a:solidFill>
                        <a:schemeClr val="accent2"/>
                      </a:solidFill>
                      <a:ln w="9525">
                        <a:solidFill>
                          <a:schemeClr val="accent2"/>
                        </a:solidFill>
                      </a:ln>
                      <a:effectLst/>
                    </c:spPr>
                  </c:marker>
                  <c:bubble3D val="0"/>
                  <c:spPr>
                    <a:ln w="28575" cap="rnd">
                      <a:solidFill>
                        <a:schemeClr val="accent2"/>
                      </a:solidFill>
                      <a:prstDash val="sysDot"/>
                      <a:round/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8-A752-424D-826D-A9436FB06A7B}"/>
                    </c:ext>
                  </c:extLst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de-DE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'Alle Daten zusammen'!$A$2:$A$8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1998</c:v>
                      </c:pt>
                      <c:pt idx="1">
                        <c:v>2000</c:v>
                      </c:pt>
                      <c:pt idx="2">
                        <c:v>2005</c:v>
                      </c:pt>
                      <c:pt idx="3">
                        <c:v>2011</c:v>
                      </c:pt>
                      <c:pt idx="4">
                        <c:v>2015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'Alle Daten zusammen'!$C$2:$C$8</c15:sqref>
                        </c15:formulaRef>
                      </c:ext>
                    </c:extLst>
                    <c:numCache>
                      <c:formatCode>0.0</c:formatCode>
                      <c:ptCount val="5"/>
                      <c:pt idx="0">
                        <c:v>47.8</c:v>
                      </c:pt>
                      <c:pt idx="1">
                        <c:v>48.5</c:v>
                      </c:pt>
                      <c:pt idx="2">
                        <c:v>37</c:v>
                      </c:pt>
                      <c:pt idx="3">
                        <c:v>64.8</c:v>
                      </c:pt>
                      <c:pt idx="4">
                        <c:v>56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9-A752-424D-826D-A9436FB06A7B}"/>
                  </c:ext>
                </c:extLst>
              </c15:ser>
            </c15:filteredLineSeries>
            <c15:filteredLine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'Alle Daten zusammen'!$E$1</c15:sqref>
                        </c15:formulaRef>
                      </c:ext>
                    </c:extLst>
                    <c:strCache>
                      <c:ptCount val="1"/>
                      <c:pt idx="0">
                        <c:v>Gehe aus Sicherheitsgründen nicht nach 22 Uhr aus (Sicherheitsgefühl)</c:v>
                      </c:pt>
                    </c:strCache>
                  </c:strRef>
                </c:tx>
                <c:spPr>
                  <a:ln w="28575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4"/>
                    </a:solidFill>
                    <a:ln w="9525">
                      <a:solidFill>
                        <a:schemeClr val="accent4"/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de-DE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'Alle Daten zusammen'!$A$2:$A$8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1998</c:v>
                      </c:pt>
                      <c:pt idx="1">
                        <c:v>2000</c:v>
                      </c:pt>
                      <c:pt idx="2">
                        <c:v>2005</c:v>
                      </c:pt>
                      <c:pt idx="3">
                        <c:v>2011</c:v>
                      </c:pt>
                      <c:pt idx="4">
                        <c:v>2015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'Alle Daten zusammen'!$E$2:$E$8</c15:sqref>
                        </c15:formulaRef>
                      </c:ext>
                    </c:extLst>
                    <c:numCache>
                      <c:formatCode>0.0</c:formatCode>
                      <c:ptCount val="5"/>
                      <c:pt idx="0">
                        <c:v>6.3</c:v>
                      </c:pt>
                      <c:pt idx="1">
                        <c:v>6.8</c:v>
                      </c:pt>
                      <c:pt idx="2">
                        <c:v>6.4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A752-424D-826D-A9436FB06A7B}"/>
                  </c:ext>
                </c:extLst>
              </c15:ser>
            </c15:filteredLineSeries>
            <c15:filteredLine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'Alle Daten zusammen'!$F$1</c15:sqref>
                        </c15:formulaRef>
                      </c:ext>
                    </c:extLst>
                    <c:strCache>
                      <c:ptCount val="1"/>
                      <c:pt idx="0">
                        <c:v>Gehe aus Sicherheitsgründen nicht nach 22 Uhr aus (Vermeidungsverhalten)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/>
                    </a:solidFill>
                    <a:ln w="9525">
                      <a:solidFill>
                        <a:schemeClr val="accent5"/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de-DE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'Alle Daten zusammen'!$A$2:$A$8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1998</c:v>
                      </c:pt>
                      <c:pt idx="1">
                        <c:v>2000</c:v>
                      </c:pt>
                      <c:pt idx="2">
                        <c:v>2005</c:v>
                      </c:pt>
                      <c:pt idx="3">
                        <c:v>2011</c:v>
                      </c:pt>
                      <c:pt idx="4">
                        <c:v>2015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'Alle Daten zusammen'!$F$2:$F$8</c15:sqref>
                        </c15:formulaRef>
                      </c:ext>
                    </c:extLst>
                    <c:numCache>
                      <c:formatCode>0.0</c:formatCode>
                      <c:ptCount val="5"/>
                      <c:pt idx="0">
                        <c:v>5.0999999999999996</c:v>
                      </c:pt>
                      <c:pt idx="1">
                        <c:v>6.6</c:v>
                      </c:pt>
                      <c:pt idx="2">
                        <c:v>5.7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A752-424D-826D-A9436FB06A7B}"/>
                  </c:ext>
                </c:extLst>
              </c15:ser>
            </c15:filteredLineSeries>
            <c15:filteredLine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'Alle Daten zusammen'!$H$1</c15:sqref>
                        </c15:formulaRef>
                      </c:ext>
                    </c:extLst>
                    <c:strCache>
                      <c:ptCount val="1"/>
                      <c:pt idx="0">
                        <c:v>Abend nie alleine drausse (Kombination)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60000"/>
                      </a:schemeClr>
                    </a:solidFill>
                    <a:ln w="9525">
                      <a:solidFill>
                        <a:schemeClr val="accent1">
                          <a:lumMod val="60000"/>
                        </a:schemeClr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de-DE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'Alle Daten zusammen'!$A$2:$A$8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1998</c:v>
                      </c:pt>
                      <c:pt idx="1">
                        <c:v>2000</c:v>
                      </c:pt>
                      <c:pt idx="2">
                        <c:v>2005</c:v>
                      </c:pt>
                      <c:pt idx="3">
                        <c:v>2011</c:v>
                      </c:pt>
                      <c:pt idx="4">
                        <c:v>2015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'Alle Daten zusammen'!$H$2:$H$8</c15:sqref>
                        </c15:formulaRef>
                      </c:ext>
                    </c:extLst>
                    <c:numCache>
                      <c:formatCode>0.0</c:formatCode>
                      <c:ptCount val="5"/>
                      <c:pt idx="0">
                        <c:v>5.3999999999999995</c:v>
                      </c:pt>
                      <c:pt idx="1">
                        <c:v>6.6499999999999995</c:v>
                      </c:pt>
                      <c:pt idx="2">
                        <c:v>5.875</c:v>
                      </c:pt>
                      <c:pt idx="3">
                        <c:v>6.75</c:v>
                      </c:pt>
                      <c:pt idx="4">
                        <c:v>5.25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A752-424D-826D-A9436FB06A7B}"/>
                  </c:ext>
                </c:extLst>
              </c15:ser>
            </c15:filteredLineSeries>
          </c:ext>
        </c:extLst>
      </c:lineChart>
      <c:catAx>
        <c:axId val="185043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85058048"/>
        <c:crosses val="autoZero"/>
        <c:auto val="1"/>
        <c:lblAlgn val="ctr"/>
        <c:lblOffset val="100"/>
        <c:noMultiLvlLbl val="0"/>
      </c:catAx>
      <c:valAx>
        <c:axId val="18505804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85043968"/>
        <c:crosses val="autoZero"/>
        <c:crossBetween val="between"/>
        <c:majorUnit val="5"/>
      </c:valAx>
      <c:valAx>
        <c:axId val="18505996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Opfer Gewalt / Drohung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85066240"/>
        <c:crosses val="max"/>
        <c:crossBetween val="between"/>
      </c:valAx>
      <c:catAx>
        <c:axId val="1850662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505996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0.09798</cdr:x>
      <cdr:y>0.037</cdr:y>
    </cdr:from>
    <cdr:to>
      <cdr:x>0.47058</cdr:x>
      <cdr:y>0.15431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719559" y="143842"/>
          <a:ext cx="2736291" cy="4560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CH" sz="1000" dirty="0"/>
            <a:t>Pearsons r: 0.520 (** </a:t>
          </a:r>
          <a:r>
            <a:rPr lang="de-CH" sz="1000" dirty="0" err="1"/>
            <a:t>Sig</a:t>
          </a:r>
          <a:r>
            <a:rPr lang="de-CH" sz="1000" dirty="0"/>
            <a:t>.)</a:t>
          </a:r>
        </a:p>
        <a:p xmlns:a="http://schemas.openxmlformats.org/drawingml/2006/main">
          <a:r>
            <a:rPr lang="de-CH" sz="1000" dirty="0"/>
            <a:t>Spearmans </a:t>
          </a:r>
          <a:r>
            <a:rPr lang="de-CH" sz="1000" dirty="0" err="1"/>
            <a:t>rho</a:t>
          </a:r>
          <a:r>
            <a:rPr lang="de-CH" sz="1000" dirty="0"/>
            <a:t>: 0.471 (* </a:t>
          </a:r>
          <a:r>
            <a:rPr lang="de-CH" sz="1000" dirty="0" err="1"/>
            <a:t>Sig</a:t>
          </a:r>
          <a:r>
            <a:rPr lang="de-CH" sz="1000" dirty="0"/>
            <a:t>.)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D8B8C-A07F-4F86-91C0-8300805952DE}" type="datetimeFigureOut">
              <a:rPr lang="de-DE" smtClean="0"/>
              <a:pPr/>
              <a:t>26.11.2019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1C78C-DF60-43AA-9025-896AF7F51202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43669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de-DE">
              <a:latin typeface="Calibri" charset="0"/>
            </a:endParaRPr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3EA4C51-2053-0B4E-869D-3009BC44BB4A}" type="slidenum">
              <a:rPr lang="de-CH"/>
              <a:pPr/>
              <a:t>10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2807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izenplatzhalter 2"/>
          <p:cNvSpPr>
            <a:spLocks noGrp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491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1C38781-29C9-9548-8791-A4ADC3CEFC67}" type="slidenum">
              <a:rPr lang="de-CH"/>
              <a:pPr eaLnBrk="1" hangingPunct="1"/>
              <a:t>11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96176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40000" y="3024000"/>
            <a:ext cx="7344000" cy="1008000"/>
          </a:xfr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defTabSz="762000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de-CH" altLang="de-DE" sz="4000" dirty="0">
                <a:solidFill>
                  <a:srgbClr val="1A5D1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40000" y="4248000"/>
            <a:ext cx="7344000" cy="966950"/>
          </a:xfr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762000" rtl="0" eaLnBrk="1" fontAlgn="base" hangingPunct="1">
              <a:spcBef>
                <a:spcPct val="0"/>
              </a:spcBef>
              <a:spcAft>
                <a:spcPct val="0"/>
              </a:spcAft>
              <a:buSzPct val="100000"/>
              <a:buNone/>
              <a:defRPr lang="de-CH" altLang="de-DE" sz="30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 dirty="0"/>
          </a:p>
        </p:txBody>
      </p:sp>
      <p:sp>
        <p:nvSpPr>
          <p:cNvPr id="23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440000" y="5400000"/>
            <a:ext cx="7346842" cy="365125"/>
          </a:xfrm>
        </p:spPr>
        <p:txBody>
          <a:bodyPr lIns="0" tIns="0" rIns="0" bIns="0"/>
          <a:lstStyle>
            <a:lvl1pPr algn="l">
              <a:defRPr sz="2000">
                <a:solidFill>
                  <a:schemeClr val="tx1"/>
                </a:solidFill>
              </a:defRPr>
            </a:lvl1pPr>
          </a:lstStyle>
          <a:p>
            <a:r>
              <a:rPr lang="de-CH" dirty="0"/>
              <a:t>Autor</a:t>
            </a:r>
          </a:p>
        </p:txBody>
      </p:sp>
      <p:sp>
        <p:nvSpPr>
          <p:cNvPr id="24" name="Datumsplatzhalter 10"/>
          <p:cNvSpPr>
            <a:spLocks noGrp="1"/>
          </p:cNvSpPr>
          <p:nvPr>
            <p:ph type="dt" sz="half" idx="2"/>
          </p:nvPr>
        </p:nvSpPr>
        <p:spPr>
          <a:xfrm>
            <a:off x="1440000" y="5904000"/>
            <a:ext cx="7346842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20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Datum</a:t>
            </a:r>
            <a:endParaRPr lang="de-CH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2250" y="1588"/>
            <a:ext cx="5422900" cy="1525587"/>
          </a:xfrm>
          <a:prstGeom prst="rect">
            <a:avLst/>
          </a:prstGeom>
          <a:noFill/>
        </p:spPr>
      </p:pic>
      <p:pic>
        <p:nvPicPr>
          <p:cNvPr id="7" name="Picture 8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22250" y="1588"/>
            <a:ext cx="5422900" cy="152558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lIns="0" tIns="0" rIns="0" bIns="0">
            <a:noAutofit/>
          </a:bodyPr>
          <a:lstStyle>
            <a:lvl1pPr algn="l">
              <a:defRPr sz="3000"/>
            </a:lvl1pPr>
          </a:lstStyle>
          <a:p>
            <a:r>
              <a:rPr lang="de-DE" dirty="0"/>
              <a:t>Titelmasterformat durch Klicken bearbeiten</a:t>
            </a:r>
            <a:br>
              <a:rPr lang="de-DE" dirty="0"/>
            </a:b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1080000" y="1368000"/>
            <a:ext cx="7920000" cy="4847082"/>
          </a:xfrm>
        </p:spPr>
        <p:txBody>
          <a:bodyPr lIns="0" tIns="0" rIns="0" bIns="0">
            <a:noAutofit/>
          </a:bodyPr>
          <a:lstStyle>
            <a:lvl1pPr marL="457200" indent="-457200">
              <a:buFont typeface="+mj-lt"/>
              <a:buAutoNum type="arabicPeriod"/>
              <a:defRPr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0"/>
            <a:endParaRPr lang="de-DE" dirty="0"/>
          </a:p>
        </p:txBody>
      </p:sp>
      <p:pic>
        <p:nvPicPr>
          <p:cNvPr id="8" name="Picture 5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000" y="6336000"/>
            <a:ext cx="1676400" cy="357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pic>
        <p:nvPicPr>
          <p:cNvPr id="7" name="Picture 5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000" y="6336000"/>
            <a:ext cx="1676400" cy="357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5481D-800C-4F34-B3D6-C18BC0A4FD2D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Rectangle 2"/>
          <p:cNvSpPr/>
          <p:nvPr userDrawn="1"/>
        </p:nvSpPr>
        <p:spPr>
          <a:xfrm>
            <a:off x="-3071866" y="2143116"/>
            <a:ext cx="2071702" cy="121444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40000" y="3024000"/>
            <a:ext cx="7344000" cy="1008000"/>
          </a:xfr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defTabSz="762000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de-CH" altLang="de-DE" sz="4000" dirty="0">
                <a:solidFill>
                  <a:srgbClr val="1A5D1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40000" y="4248000"/>
            <a:ext cx="7344000" cy="966950"/>
          </a:xfr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762000" rtl="0" eaLnBrk="1" fontAlgn="base" hangingPunct="1">
              <a:spcBef>
                <a:spcPct val="0"/>
              </a:spcBef>
              <a:spcAft>
                <a:spcPct val="0"/>
              </a:spcAft>
              <a:buSzPct val="100000"/>
              <a:buNone/>
              <a:defRPr lang="de-CH" altLang="de-DE" sz="3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 dirty="0"/>
          </a:p>
        </p:txBody>
      </p:sp>
      <p:sp>
        <p:nvSpPr>
          <p:cNvPr id="23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440000" y="5400000"/>
            <a:ext cx="7346842" cy="365125"/>
          </a:xfrm>
        </p:spPr>
        <p:txBody>
          <a:bodyPr lIns="0" tIns="0" rIns="0" bIns="0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r>
              <a:rPr lang="de-CH"/>
              <a:t>Autor</a:t>
            </a:r>
            <a:endParaRPr lang="de-CH" dirty="0"/>
          </a:p>
        </p:txBody>
      </p:sp>
      <p:sp>
        <p:nvSpPr>
          <p:cNvPr id="24" name="Datumsplatzhalter 10"/>
          <p:cNvSpPr>
            <a:spLocks noGrp="1"/>
          </p:cNvSpPr>
          <p:nvPr>
            <p:ph type="dt" sz="half" idx="2"/>
          </p:nvPr>
        </p:nvSpPr>
        <p:spPr>
          <a:xfrm>
            <a:off x="1440000" y="5904000"/>
            <a:ext cx="7346842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r>
              <a:rPr lang="de-DE"/>
              <a:t>Datum</a:t>
            </a:r>
            <a:endParaRPr lang="de-CH" dirty="0"/>
          </a:p>
        </p:txBody>
      </p:sp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22250" y="1588"/>
            <a:ext cx="5422900" cy="152558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080000" y="288000"/>
            <a:ext cx="7920000" cy="100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80000" y="1368000"/>
            <a:ext cx="7920000" cy="4525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CH"/>
              <a:t>Autor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5481D-800C-4F34-B3D6-C18BC0A4FD2D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8" name="Textfeld 7"/>
          <p:cNvSpPr txBox="1"/>
          <p:nvPr/>
        </p:nvSpPr>
        <p:spPr>
          <a:xfrm>
            <a:off x="642910" y="635795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CH" dirty="0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Datum</a:t>
            </a:r>
            <a:endParaRPr lang="de-CH"/>
          </a:p>
        </p:txBody>
      </p:sp>
      <p:sp>
        <p:nvSpPr>
          <p:cNvPr id="9" name="Textfeld 7"/>
          <p:cNvSpPr txBox="1"/>
          <p:nvPr/>
        </p:nvSpPr>
        <p:spPr>
          <a:xfrm>
            <a:off x="642910" y="635795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61" r:id="rId4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ct val="20000"/>
        </a:spcBef>
        <a:buFont typeface="+mj-lt"/>
        <a:buAutoNum type="arabi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6"/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hangingPunct="0">
              <a:buFont typeface="Arial" charset="0"/>
              <a:defRPr sz="17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hangingPunct="0">
              <a:buFont typeface="Arial" charset="0"/>
              <a:defRPr sz="17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hangingPunct="0">
              <a:buFont typeface="Arial" charset="0"/>
              <a:defRPr sz="17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hangingPunct="0">
              <a:buFont typeface="Arial" charset="0"/>
              <a:defRPr sz="17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de-CH" sz="1000" dirty="0"/>
              <a:t>Seite </a:t>
            </a:r>
            <a:fld id="{26A96853-767C-7F4B-BD45-04D5522850CB}" type="slidenum">
              <a:rPr lang="de-CH" sz="1000"/>
              <a:pPr/>
              <a:t>1</a:t>
            </a:fld>
            <a:endParaRPr lang="de-CH" sz="1000" dirty="0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0000" y="2465960"/>
            <a:ext cx="7344000" cy="139508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e-CH" sz="3300" b="1" dirty="0">
                <a:latin typeface="Arial" charset="0"/>
              </a:rPr>
              <a:t>Sicherheit vs. Sicherheitswahn</a:t>
            </a:r>
            <a:endParaRPr lang="de-CH" sz="3300" b="1" dirty="0">
              <a:latin typeface="Arial" charset="0"/>
              <a:cs typeface="Arial" charset="0"/>
            </a:endParaRP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 eaLnBrk="1" hangingPunct="1">
              <a:lnSpc>
                <a:spcPct val="90000"/>
              </a:lnSpc>
            </a:pPr>
            <a:r>
              <a:rPr lang="de-CH" sz="1800" dirty="0">
                <a:latin typeface="Arial" charset="0"/>
                <a:cs typeface="Arial" charset="0"/>
              </a:rPr>
              <a:t>St. Gallischer Juristenverein</a:t>
            </a:r>
          </a:p>
          <a:p>
            <a:pPr marL="0" indent="0" algn="ctr" eaLnBrk="1" hangingPunct="1">
              <a:lnSpc>
                <a:spcPct val="90000"/>
              </a:lnSpc>
            </a:pPr>
            <a:endParaRPr lang="de-CH" sz="1800" dirty="0">
              <a:latin typeface="Arial" charset="0"/>
              <a:cs typeface="Arial" charset="0"/>
            </a:endParaRPr>
          </a:p>
          <a:p>
            <a:pPr marL="0" indent="0" algn="ctr" eaLnBrk="1" hangingPunct="1">
              <a:lnSpc>
                <a:spcPct val="90000"/>
              </a:lnSpc>
            </a:pPr>
            <a:endParaRPr lang="de-CH" sz="1800" dirty="0">
              <a:latin typeface="Arial" charset="0"/>
              <a:cs typeface="Arial" charset="0"/>
            </a:endParaRPr>
          </a:p>
          <a:p>
            <a:pPr marL="0" indent="0" algn="ctr" eaLnBrk="1" hangingPunct="1">
              <a:lnSpc>
                <a:spcPct val="90000"/>
              </a:lnSpc>
            </a:pPr>
            <a:r>
              <a:rPr lang="de-CH" sz="1800" dirty="0">
                <a:latin typeface="Arial" charset="0"/>
                <a:cs typeface="Arial" charset="0"/>
              </a:rPr>
              <a:t>16. Februar 2017				Prof. Martin </a:t>
            </a:r>
            <a:r>
              <a:rPr lang="de-CH" sz="1800" dirty="0" err="1">
                <a:latin typeface="Arial" charset="0"/>
                <a:cs typeface="Arial" charset="0"/>
              </a:rPr>
              <a:t>Killias</a:t>
            </a:r>
            <a:endParaRPr lang="de-CH" sz="1500" dirty="0">
              <a:latin typeface="Arial" charset="0"/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</a:pPr>
            <a:endParaRPr lang="de-CH" sz="1500" dirty="0">
              <a:latin typeface="Arial" charset="0"/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</a:pPr>
            <a:endParaRPr lang="de-CH" sz="1500" dirty="0">
              <a:latin typeface="Arial" charset="0"/>
              <a:ea typeface="PMingLiU" charset="0"/>
              <a:cs typeface="PMingLiU" charset="0"/>
            </a:endParaRPr>
          </a:p>
          <a:p>
            <a:pPr marL="0" indent="0" eaLnBrk="1" hangingPunct="1">
              <a:lnSpc>
                <a:spcPct val="90000"/>
              </a:lnSpc>
            </a:pPr>
            <a:endParaRPr lang="de-CH" sz="15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760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el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343775" cy="720725"/>
          </a:xfrm>
        </p:spPr>
        <p:txBody>
          <a:bodyPr/>
          <a:lstStyle/>
          <a:p>
            <a:r>
              <a:rPr lang="de-CH" sz="2200" b="1" dirty="0">
                <a:latin typeface="Arial" charset="0"/>
              </a:rPr>
              <a:t>Zusammenhang zwischen Opferraten Sexualdelikt und Unsicherheitsgefühl (Frauen, in %), in befragten Kantonen und Gemeinden, 2015</a:t>
            </a:r>
          </a:p>
        </p:txBody>
      </p:sp>
      <p:sp>
        <p:nvSpPr>
          <p:cNvPr id="26627" name="Datumsplatzhalter 3"/>
          <p:cNvSpPr>
            <a:spLocks noGrp="1"/>
          </p:cNvSpPr>
          <p:nvPr>
            <p:ph type="dt" sz="quarter" idx="4294967295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2E8581B-167C-A64F-B3C8-A7A8F5D59EC0}" type="datetime1">
              <a:rPr lang="de-CH"/>
              <a:pPr/>
              <a:t>26.11.2019</a:t>
            </a:fld>
            <a:endParaRPr lang="de-CH"/>
          </a:p>
        </p:txBody>
      </p:sp>
      <p:sp>
        <p:nvSpPr>
          <p:cNvPr id="26628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4132312" y="6140152"/>
            <a:ext cx="4904184" cy="457200"/>
          </a:xfrm>
          <a:prstGeom prst="rect">
            <a:avLst/>
          </a:prstGeom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CH" sz="1600" i="1" dirty="0"/>
              <a:t>Crime Survey 2015, </a:t>
            </a:r>
          </a:p>
          <a:p>
            <a:r>
              <a:rPr lang="de-CH" sz="1600" i="1" dirty="0"/>
              <a:t>Prof. Dr. </a:t>
            </a:r>
            <a:r>
              <a:rPr lang="de-CH" sz="1600" i="1" dirty="0" err="1"/>
              <a:t>iur</a:t>
            </a:r>
            <a:r>
              <a:rPr lang="de-CH" sz="1600" i="1" dirty="0"/>
              <a:t>. Martin </a:t>
            </a:r>
            <a:r>
              <a:rPr lang="de-CH" sz="1600" i="1" dirty="0" err="1"/>
              <a:t>Killias</a:t>
            </a:r>
            <a:r>
              <a:rPr lang="de-CH" sz="1600" i="1" dirty="0"/>
              <a:t>, Lorenz Biberstein, MA</a:t>
            </a:r>
          </a:p>
        </p:txBody>
      </p:sp>
      <p:graphicFrame>
        <p:nvGraphicFramePr>
          <p:cNvPr id="9" name="Inhaltsplatzhalter 8"/>
          <p:cNvGraphicFramePr>
            <a:graphicFrameLocks noGrp="1"/>
          </p:cNvGraphicFramePr>
          <p:nvPr>
            <p:ph idx="1"/>
          </p:nvPr>
        </p:nvGraphicFramePr>
        <p:xfrm>
          <a:off x="611560" y="1484784"/>
          <a:ext cx="7776864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20593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Arial" charset="0"/>
              </a:rPr>
              <a:t>Veränderung Opferraten über die letzten 5 Jahre in der Schweiz gem. Crime Survey, 1984/86 - 2015; 1984/86 = 100%</a:t>
            </a:r>
          </a:p>
        </p:txBody>
      </p:sp>
      <p:sp>
        <p:nvSpPr>
          <p:cNvPr id="38915" name="Datumsplatzhalter 3"/>
          <p:cNvSpPr>
            <a:spLocks noGrp="1"/>
          </p:cNvSpPr>
          <p:nvPr>
            <p:ph type="dt" sz="quarter" idx="4294967295"/>
          </p:nvPr>
        </p:nvSpPr>
        <p:spPr bwMode="auto">
          <a:xfrm>
            <a:off x="900113" y="6524625"/>
            <a:ext cx="935037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endParaRPr lang="de-CH"/>
          </a:p>
        </p:txBody>
      </p:sp>
      <p:sp>
        <p:nvSpPr>
          <p:cNvPr id="38916" name="Foliennummernplatzhalt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451725" y="6524625"/>
            <a:ext cx="792163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endParaRPr lang="de-CH"/>
          </a:p>
        </p:txBody>
      </p:sp>
      <p:graphicFrame>
        <p:nvGraphicFramePr>
          <p:cNvPr id="8" name="Inhaltsplatzhalter 7"/>
          <p:cNvGraphicFramePr>
            <a:graphicFrameLocks noGrp="1"/>
          </p:cNvGraphicFramePr>
          <p:nvPr>
            <p:ph idx="1"/>
          </p:nvPr>
        </p:nvGraphicFramePr>
        <p:xfrm>
          <a:off x="900113" y="2205038"/>
          <a:ext cx="7343775" cy="3887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6644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Vorsätzliche Körperverletzungen gemäss PKS / SUVA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7448" y="1600200"/>
            <a:ext cx="466910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4958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z="2400" dirty="0"/>
              <a:t>Gewaltdelikte (rechte Skala) und </a:t>
            </a:r>
            <a:br>
              <a:rPr lang="de-CH" sz="2400" dirty="0"/>
            </a:br>
            <a:r>
              <a:rPr lang="de-CH" sz="2400" dirty="0"/>
              <a:t>Unsicherheit («unsicher» in %, linke Skala)</a:t>
            </a:r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D6BEBE0C-66BA-44F0-BE44-FCB13C67D91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2226469"/>
          <a:ext cx="7886700" cy="3263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32067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Folgerungen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Bei deutlichen Unterschieden zwischen Gemeinden bzw. Quartieren schätzen die Leute die Lage realistisch ein</a:t>
            </a:r>
          </a:p>
          <a:p>
            <a:r>
              <a:rPr lang="de-CH" dirty="0"/>
              <a:t>Veränderungen im Zeitablauf wirken sich auf das Sicherheitsgefühl aus (in beiden Richtungen)</a:t>
            </a:r>
          </a:p>
          <a:p>
            <a:endParaRPr lang="de-CH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CH" i="1" dirty="0"/>
              <a:t>Die Menschen nehmen Veränderungen durchaus wahr</a:t>
            </a:r>
          </a:p>
        </p:txBody>
      </p:sp>
    </p:spTree>
    <p:extLst>
      <p:ext uri="{BB962C8B-B14F-4D97-AF65-F5344CB8AC3E}">
        <p14:creationId xmlns:p14="http://schemas.microsoft.com/office/powerpoint/2010/main" val="7151857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Arial" charset="0"/>
              </a:rPr>
              <a:t>Öffentliche Meinung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/>
              <a:buChar char="•"/>
            </a:pPr>
            <a:r>
              <a:rPr lang="de-CH" sz="2600" dirty="0">
                <a:latin typeface="Arial" charset="0"/>
              </a:rPr>
              <a:t>Hypothese: </a:t>
            </a:r>
          </a:p>
          <a:p>
            <a:pPr marL="0" indent="0" eaLnBrk="1" hangingPunct="1">
              <a:buNone/>
            </a:pPr>
            <a:r>
              <a:rPr lang="de-CH" dirty="0">
                <a:latin typeface="Arial" charset="0"/>
              </a:rPr>
              <a:t>Medien </a:t>
            </a:r>
            <a:r>
              <a:rPr lang="de-CH" dirty="0">
                <a:latin typeface="Arial" charset="0"/>
                <a:sym typeface="Wingdings" charset="0"/>
              </a:rPr>
              <a:t> Angst bei Lesenden  punitive Einstellungen  Politik greift ein</a:t>
            </a:r>
          </a:p>
          <a:p>
            <a:pPr eaLnBrk="1" hangingPunct="1">
              <a:buFont typeface="Arial"/>
              <a:buChar char="•"/>
            </a:pPr>
            <a:endParaRPr lang="de-CH" sz="2600" dirty="0">
              <a:latin typeface="Arial" charset="0"/>
              <a:sym typeface="Wingdings" charset="0"/>
            </a:endParaRPr>
          </a:p>
          <a:p>
            <a:pPr marL="342900" indent="-342900" eaLnBrk="1" hangingPunct="1">
              <a:buFont typeface="Wingdings" panose="05000000000000000000" pitchFamily="2" charset="2"/>
              <a:buChar char="à"/>
            </a:pPr>
            <a:r>
              <a:rPr lang="de-CH" i="1" dirty="0">
                <a:latin typeface="Arial" charset="0"/>
                <a:sym typeface="Wingdings" charset="0"/>
              </a:rPr>
              <a:t>Punitive Politik ist Folge von Medien-Berichterstattung über Kriminalität. </a:t>
            </a:r>
            <a:r>
              <a:rPr lang="de-CH" b="1" dirty="0">
                <a:latin typeface="Arial" charset="0"/>
                <a:sym typeface="Wingdings" charset="0"/>
              </a:rPr>
              <a:t>Stimmt das auch??</a:t>
            </a:r>
            <a:endParaRPr lang="de-CH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996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CH" dirty="0">
                <a:latin typeface="Arial" charset="0"/>
              </a:rPr>
              <a:t>Öffentliche Meinung: </a:t>
            </a:r>
            <a:r>
              <a:rPr lang="de-CH" dirty="0" err="1">
                <a:latin typeface="Arial" charset="0"/>
              </a:rPr>
              <a:t>Punitivität</a:t>
            </a:r>
            <a:endParaRPr lang="de-CH" dirty="0">
              <a:latin typeface="Arial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80000" y="1124744"/>
            <a:ext cx="7596456" cy="5090338"/>
          </a:xfrm>
        </p:spPr>
        <p:txBody>
          <a:bodyPr/>
          <a:lstStyle/>
          <a:p>
            <a:pPr eaLnBrk="1" hangingPunct="1">
              <a:buFont typeface="Arial"/>
              <a:buChar char="•"/>
            </a:pPr>
            <a:r>
              <a:rPr lang="de-CH" sz="2600" dirty="0">
                <a:latin typeface="Arial" charset="0"/>
              </a:rPr>
              <a:t>Hängt empirisch mit Angst auf der Strasse wenig zusammen (keine Korrelation)</a:t>
            </a:r>
          </a:p>
          <a:p>
            <a:pPr eaLnBrk="1" hangingPunct="1">
              <a:buFont typeface="Wingdings" charset="0"/>
              <a:buChar char="à"/>
            </a:pPr>
            <a:r>
              <a:rPr lang="de-CH" sz="2000" dirty="0">
                <a:latin typeface="Arial" charset="0"/>
              </a:rPr>
              <a:t>Man kann auch ohne Angst zu haben punitiv sein </a:t>
            </a:r>
          </a:p>
          <a:p>
            <a:pPr eaLnBrk="1" hangingPunct="1">
              <a:buFont typeface="Wingdings" charset="0"/>
              <a:buChar char="à"/>
            </a:pPr>
            <a:r>
              <a:rPr lang="de-CH" sz="2000" dirty="0">
                <a:latin typeface="Arial" charset="0"/>
              </a:rPr>
              <a:t>Einfluss der Medien via politische Einstellungen, nicht Angst</a:t>
            </a:r>
          </a:p>
          <a:p>
            <a:pPr eaLnBrk="1" hangingPunct="1">
              <a:buFont typeface="Wingdings" charset="0"/>
              <a:buChar char="à"/>
            </a:pPr>
            <a:r>
              <a:rPr lang="de-CH" sz="2000" dirty="0">
                <a:latin typeface="Arial" charset="0"/>
              </a:rPr>
              <a:t>Moral-Kampagnen eher wirksam</a:t>
            </a:r>
          </a:p>
          <a:p>
            <a:pPr marL="0" indent="0" eaLnBrk="1" hangingPunct="1">
              <a:buNone/>
            </a:pPr>
            <a:endParaRPr lang="de-CH" dirty="0">
              <a:latin typeface="Arial" charset="0"/>
            </a:endParaRPr>
          </a:p>
          <a:p>
            <a:pPr eaLnBrk="1" hangingPunct="1">
              <a:buFont typeface="Arial"/>
              <a:buChar char="•"/>
            </a:pPr>
            <a:r>
              <a:rPr lang="de-CH" sz="2600" dirty="0">
                <a:latin typeface="Arial" charset="0"/>
              </a:rPr>
              <a:t>Grosser Einfluss der Gerichtspraxis </a:t>
            </a:r>
          </a:p>
          <a:p>
            <a:pPr eaLnBrk="1" hangingPunct="1">
              <a:buFont typeface="Wingdings" charset="0"/>
              <a:buChar char="à"/>
            </a:pPr>
            <a:r>
              <a:rPr lang="de-CH" sz="2000" dirty="0">
                <a:latin typeface="Arial" charset="0"/>
              </a:rPr>
              <a:t>analog: Genugtuungssummen in den USA vs. Europa</a:t>
            </a:r>
          </a:p>
          <a:p>
            <a:pPr eaLnBrk="1" hangingPunct="1">
              <a:buFont typeface="Wingdings" charset="0"/>
              <a:buChar char="à"/>
            </a:pPr>
            <a:r>
              <a:rPr lang="de-CH" sz="2000" dirty="0">
                <a:latin typeface="Arial" charset="0"/>
              </a:rPr>
              <a:t>Öffentliche Meinung orientiert sich an der realen Justiz</a:t>
            </a:r>
          </a:p>
          <a:p>
            <a:pPr eaLnBrk="1" hangingPunct="1">
              <a:buFont typeface="Wingdings" charset="0"/>
              <a:buChar char="à"/>
            </a:pPr>
            <a:r>
              <a:rPr lang="de-CH" sz="2000" dirty="0">
                <a:latin typeface="Arial" charset="0"/>
              </a:rPr>
              <a:t>Gilt für Strafmasse (was ist «gerechte» Strafe, Todesstrafe u.a.)</a:t>
            </a:r>
          </a:p>
          <a:p>
            <a:pPr marL="0" indent="0" eaLnBrk="1" hangingPunct="1">
              <a:buNone/>
            </a:pPr>
            <a:endParaRPr lang="de-CH" sz="2600" dirty="0">
              <a:latin typeface="Arial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CH" sz="2600" dirty="0">
                <a:latin typeface="Arial" charset="0"/>
              </a:rPr>
              <a:t>Staat (Justiz) als moralische Instanz?</a:t>
            </a:r>
          </a:p>
        </p:txBody>
      </p:sp>
    </p:spTree>
    <p:extLst>
      <p:ext uri="{BB962C8B-B14F-4D97-AF65-F5344CB8AC3E}">
        <p14:creationId xmlns:p14="http://schemas.microsoft.com/office/powerpoint/2010/main" val="41892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 descr="Grafik 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231775"/>
            <a:ext cx="6381750" cy="651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79165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CH">
                <a:latin typeface="Arial" charset="0"/>
              </a:rPr>
              <a:t>Angst: ein Produkt der Medien?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052736"/>
            <a:ext cx="8244424" cy="5162346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/>
              <a:buChar char="•"/>
            </a:pPr>
            <a:r>
              <a:rPr lang="de-CH" dirty="0">
                <a:latin typeface="Arial" charset="0"/>
              </a:rPr>
              <a:t>Medien-Einfluss sehr gering 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à"/>
            </a:pPr>
            <a:r>
              <a:rPr lang="de-CH" sz="2000" dirty="0">
                <a:latin typeface="Arial" charset="0"/>
              </a:rPr>
              <a:t>Einfluss konkreter Erfahrungen (betroffen v.a. junge Männer!)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à"/>
            </a:pPr>
            <a:r>
              <a:rPr lang="de-CH" sz="2000" dirty="0">
                <a:latin typeface="Arial" charset="0"/>
              </a:rPr>
              <a:t>Eigene Opfererfahrungen (berichtet von 12%; Angst 30% vs. 22%) </a:t>
            </a:r>
          </a:p>
          <a:p>
            <a:pPr eaLnBrk="1" hangingPunct="1">
              <a:lnSpc>
                <a:spcPct val="90000"/>
              </a:lnSpc>
              <a:buFont typeface="Wingdings" charset="0"/>
              <a:buChar char="à"/>
            </a:pPr>
            <a:r>
              <a:rPr lang="de-CH" sz="2000" dirty="0">
                <a:latin typeface="Arial" charset="0"/>
              </a:rPr>
              <a:t>„Beinahe-“</a:t>
            </a:r>
            <a:r>
              <a:rPr lang="de-CH" sz="2000" dirty="0" err="1">
                <a:latin typeface="Arial" charset="0"/>
              </a:rPr>
              <a:t>Viktimisierung</a:t>
            </a:r>
            <a:r>
              <a:rPr lang="de-CH" sz="2000" dirty="0">
                <a:latin typeface="Arial" charset="0"/>
              </a:rPr>
              <a:t> (berichtet von 11%, Angst 48% vs. 21%)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de-CH" sz="200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 typeface="Arial"/>
              <a:buChar char="•"/>
            </a:pPr>
            <a:r>
              <a:rPr lang="de-CH" dirty="0">
                <a:latin typeface="Arial" charset="0"/>
              </a:rPr>
              <a:t>Angst ändert sich nur bei starken Veränderungen der Kriminalitätsraten</a:t>
            </a:r>
          </a:p>
          <a:p>
            <a:pPr marL="342900" indent="-342900" eaLnBrk="1" hangingPunct="1">
              <a:lnSpc>
                <a:spcPct val="90000"/>
              </a:lnSpc>
              <a:buFontTx/>
              <a:buChar char="-"/>
            </a:pPr>
            <a:r>
              <a:rPr lang="de-CH" sz="2000" dirty="0">
                <a:latin typeface="Arial" charset="0"/>
              </a:rPr>
              <a:t>Extreme Zu-/Abnahmen werden wahrgenommen (analog Strafrisiken…) </a:t>
            </a:r>
            <a:r>
              <a:rPr lang="de-CH" sz="2000" dirty="0">
                <a:latin typeface="Arial" charset="0"/>
                <a:sym typeface="Wingdings" charset="0"/>
              </a:rPr>
              <a:t> Parallele zu Forschungen über Generalprävention</a:t>
            </a:r>
          </a:p>
          <a:p>
            <a:pPr marL="342900" indent="-342900" eaLnBrk="1" hangingPunct="1">
              <a:lnSpc>
                <a:spcPct val="90000"/>
              </a:lnSpc>
              <a:buFontTx/>
              <a:buChar char="-"/>
            </a:pPr>
            <a:r>
              <a:rPr lang="de-CH" sz="2000" dirty="0">
                <a:latin typeface="Arial" charset="0"/>
              </a:rPr>
              <a:t>extreme Unterschieden zwischen Quartieren</a:t>
            </a:r>
          </a:p>
          <a:p>
            <a:pPr marL="342900" indent="-342900" eaLnBrk="1" hangingPunct="1">
              <a:lnSpc>
                <a:spcPct val="90000"/>
              </a:lnSpc>
              <a:buFontTx/>
              <a:buChar char="-"/>
            </a:pPr>
            <a:r>
              <a:rPr lang="de-CH" sz="2000" dirty="0">
                <a:latin typeface="Arial" charset="0"/>
              </a:rPr>
              <a:t>Unterschiede zwischen Gemeinden/Kantonen weniger extrem</a:t>
            </a:r>
          </a:p>
          <a:p>
            <a:pPr eaLnBrk="1" hangingPunct="1">
              <a:lnSpc>
                <a:spcPct val="90000"/>
              </a:lnSpc>
              <a:buFont typeface="Arial"/>
              <a:buChar char="•"/>
            </a:pPr>
            <a:endParaRPr lang="de-CH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527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Sicherheitswahn: der Glaube an Prognosen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sz="2000" dirty="0"/>
              <a:t>Die Frage nach der Sicherheit wird verkürzt auf die Frage, was mit «Gefährlichen» zu tun sei</a:t>
            </a:r>
          </a:p>
          <a:p>
            <a:r>
              <a:rPr lang="de-CH" sz="2000" dirty="0"/>
              <a:t>Die Umwelt wird ausgeklammert, es geht nur noch um den Menschen…</a:t>
            </a:r>
          </a:p>
          <a:p>
            <a:r>
              <a:rPr lang="de-CH" sz="2000" dirty="0"/>
              <a:t>Glaube an Behandelbarkeit ist ungebrochen</a:t>
            </a:r>
          </a:p>
          <a:p>
            <a:r>
              <a:rPr lang="de-CH" sz="2000" dirty="0"/>
              <a:t>Heute Glaube an Prognose-Instrumente verbreitet</a:t>
            </a:r>
          </a:p>
          <a:p>
            <a:r>
              <a:rPr lang="de-CH" sz="2000" dirty="0"/>
              <a:t>Ziel: langfristige Inhaftierung als Mittel zu mehr Sicherheit</a:t>
            </a:r>
          </a:p>
          <a:p>
            <a:r>
              <a:rPr lang="de-CH" sz="2000" dirty="0"/>
              <a:t>Extrembeispiel: Internierung Jugendlicher </a:t>
            </a:r>
          </a:p>
          <a:p>
            <a:r>
              <a:rPr lang="de-CH" sz="2000" dirty="0"/>
              <a:t>ROS als Allerheilmittel</a:t>
            </a:r>
          </a:p>
        </p:txBody>
      </p:sp>
    </p:spTree>
    <p:extLst>
      <p:ext uri="{BB962C8B-B14F-4D97-AF65-F5344CB8AC3E}">
        <p14:creationId xmlns:p14="http://schemas.microsoft.com/office/powerpoint/2010/main" val="3192267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Unsicherheit – wer? wann? warum?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Verwundbarkeit ist der Schlüssel</a:t>
            </a:r>
          </a:p>
          <a:p>
            <a:endParaRPr lang="de-CH" dirty="0"/>
          </a:p>
          <a:p>
            <a:r>
              <a:rPr lang="de-CH" dirty="0"/>
              <a:t>Drei Komponenten:</a:t>
            </a:r>
          </a:p>
          <a:p>
            <a:pPr>
              <a:buAutoNum type="alphaLcParenBoth"/>
            </a:pPr>
            <a:r>
              <a:rPr lang="de-CH" sz="2000" dirty="0"/>
              <a:t>Kann etwas passieren?</a:t>
            </a:r>
          </a:p>
          <a:p>
            <a:pPr>
              <a:buAutoNum type="alphaLcParenBoth"/>
            </a:pPr>
            <a:r>
              <a:rPr lang="de-CH" sz="2000" dirty="0"/>
              <a:t>Wie schlimm wird es sein?</a:t>
            </a:r>
          </a:p>
          <a:p>
            <a:pPr>
              <a:buAutoNum type="alphaLcParenBoth"/>
            </a:pPr>
            <a:r>
              <a:rPr lang="de-CH" sz="2000" dirty="0"/>
              <a:t>Kann man sich schützen?</a:t>
            </a:r>
          </a:p>
          <a:p>
            <a:pPr>
              <a:buAutoNum type="alphaLcParenBoth"/>
            </a:pPr>
            <a:endParaRPr lang="de-CH" dirty="0"/>
          </a:p>
          <a:p>
            <a:pPr marL="0" indent="0">
              <a:buNone/>
            </a:pPr>
            <a:r>
              <a:rPr lang="de-CH" dirty="0"/>
              <a:t>3. Kriminalitätsangst:</a:t>
            </a:r>
          </a:p>
          <a:p>
            <a:pPr>
              <a:buAutoNum type="alphaLcParenBoth"/>
            </a:pPr>
            <a:r>
              <a:rPr lang="de-CH" sz="2000" dirty="0"/>
              <a:t>Wie gefährlich ist es – hier, jetzt? Wie weiss man das?</a:t>
            </a:r>
          </a:p>
          <a:p>
            <a:pPr>
              <a:buAutoNum type="alphaLcParenBoth"/>
            </a:pPr>
            <a:r>
              <a:rPr lang="de-CH" sz="2000" dirty="0"/>
              <a:t>Wie schlimm könnte es sein? Wird jemand helfen?</a:t>
            </a:r>
          </a:p>
          <a:p>
            <a:pPr>
              <a:buAutoNum type="alphaLcParenBoth"/>
            </a:pPr>
            <a:r>
              <a:rPr lang="de-CH" sz="2000" dirty="0"/>
              <a:t>Wie kann man Folgen lindern? Ereignis vorbeugen?</a:t>
            </a:r>
          </a:p>
          <a:p>
            <a:pPr>
              <a:buAutoNum type="alphaLcParenBoth"/>
            </a:pPr>
            <a:endParaRPr lang="de-CH" dirty="0"/>
          </a:p>
          <a:p>
            <a:pPr>
              <a:buAutoNum type="alphaLcParenBoth"/>
            </a:pPr>
            <a:endParaRPr lang="de-CH" dirty="0"/>
          </a:p>
          <a:p>
            <a:pPr marL="0" indent="0">
              <a:buNone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099861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Gefährliche Illusionen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80000" y="980728"/>
            <a:ext cx="7920000" cy="5472608"/>
          </a:xfrm>
        </p:spPr>
        <p:txBody>
          <a:bodyPr/>
          <a:lstStyle/>
          <a:p>
            <a:r>
              <a:rPr lang="de-CH" dirty="0"/>
              <a:t>ROS (und anderen Prognose-Instrumenten) als Wundermittel</a:t>
            </a:r>
          </a:p>
          <a:p>
            <a:pPr marL="342900" indent="-342900">
              <a:buFontTx/>
              <a:buChar char="-"/>
            </a:pPr>
            <a:r>
              <a:rPr lang="de-CH" sz="2000" dirty="0"/>
              <a:t>dabei werden &lt; 20% der wirklich gefährlichen Täter (wie sich dann später zeigte) als «abklärungsbedürftig» erkannt</a:t>
            </a:r>
          </a:p>
          <a:p>
            <a:pPr marL="342900" indent="-342900">
              <a:buFontTx/>
              <a:buChar char="-"/>
            </a:pPr>
            <a:r>
              <a:rPr lang="de-CH" sz="2000" dirty="0"/>
              <a:t>grosse Fehlerquote bei Prognosen generell</a:t>
            </a:r>
          </a:p>
          <a:p>
            <a:endParaRPr lang="de-CH" dirty="0"/>
          </a:p>
          <a:p>
            <a:pPr marL="0" indent="0">
              <a:buNone/>
            </a:pPr>
            <a:r>
              <a:rPr lang="de-CH" dirty="0"/>
              <a:t>2. Grund dieser mageren Bilanz:</a:t>
            </a:r>
          </a:p>
          <a:p>
            <a:pPr marL="342900" indent="-342900">
              <a:buFontTx/>
              <a:buChar char="-"/>
            </a:pPr>
            <a:r>
              <a:rPr lang="de-CH" sz="2000" dirty="0"/>
              <a:t>Menschliches Verhalten ist schwer prognostizierbar</a:t>
            </a:r>
          </a:p>
          <a:p>
            <a:pPr marL="342900" indent="-342900">
              <a:buFontTx/>
              <a:buChar char="-"/>
            </a:pPr>
            <a:r>
              <a:rPr lang="de-CH" sz="2000" dirty="0"/>
              <a:t>Viele Variablen beeinflussen Verläufe</a:t>
            </a:r>
          </a:p>
          <a:p>
            <a:pPr marL="0" indent="0">
              <a:buNone/>
            </a:pPr>
            <a:endParaRPr lang="de-CH" sz="2000" dirty="0"/>
          </a:p>
          <a:p>
            <a:pPr marL="0" indent="0">
              <a:buNone/>
            </a:pPr>
            <a:r>
              <a:rPr lang="de-CH" sz="2000" dirty="0"/>
              <a:t>3. </a:t>
            </a:r>
            <a:r>
              <a:rPr lang="de-CH" dirty="0"/>
              <a:t>Fehlprognosen nach beiden Richtungen: </a:t>
            </a:r>
          </a:p>
          <a:p>
            <a:pPr marL="342900" indent="-342900">
              <a:buFontTx/>
              <a:buChar char="-"/>
            </a:pPr>
            <a:r>
              <a:rPr lang="de-CH" sz="2000" dirty="0"/>
              <a:t>viele Gefährliche werden nicht erkannt, Ungefährliche werden weggesperrt</a:t>
            </a:r>
          </a:p>
          <a:p>
            <a:pPr marL="342900" indent="-342900">
              <a:buFontTx/>
              <a:buChar char="-"/>
            </a:pPr>
            <a:r>
              <a:rPr lang="de-CH" sz="2000" dirty="0"/>
              <a:t>Legitimationsproblem für ein Präventionsstrafrecht</a:t>
            </a:r>
          </a:p>
        </p:txBody>
      </p:sp>
    </p:spTree>
    <p:extLst>
      <p:ext uri="{BB962C8B-B14F-4D97-AF65-F5344CB8AC3E}">
        <p14:creationId xmlns:p14="http://schemas.microsoft.com/office/powerpoint/2010/main" val="33311586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Was soll man tun?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Rückbesinnung auf den eigentlichen Sinn des Rechts: </a:t>
            </a:r>
            <a:r>
              <a:rPr lang="de-CH" b="1" i="1" dirty="0"/>
              <a:t>Die Herstellung von Gerechtigkeit</a:t>
            </a:r>
            <a:r>
              <a:rPr lang="de-CH" dirty="0"/>
              <a:t>.</a:t>
            </a:r>
          </a:p>
          <a:p>
            <a:endParaRPr lang="de-CH" dirty="0"/>
          </a:p>
          <a:p>
            <a:r>
              <a:rPr lang="de-CH" dirty="0"/>
              <a:t>Das schliesst präventive Orientierung nicht aus, aber sie darf nicht zur alleinigen Richtschnur werden.</a:t>
            </a:r>
          </a:p>
          <a:p>
            <a:endParaRPr lang="de-CH" dirty="0"/>
          </a:p>
          <a:p>
            <a:r>
              <a:rPr lang="de-CH" dirty="0"/>
              <a:t>Moderates Strafen, aber auch moderates Behandeln wäre angezeigt.</a:t>
            </a:r>
          </a:p>
          <a:p>
            <a:endParaRPr lang="de-CH" dirty="0"/>
          </a:p>
          <a:p>
            <a:r>
              <a:rPr lang="de-CH" dirty="0"/>
              <a:t>Heute wird die «kleine» Gewalt auf der Strasse bagatellisiert, da sich hier Behandlung nicht «lohnt». </a:t>
            </a:r>
          </a:p>
          <a:p>
            <a:endParaRPr lang="de-CH" dirty="0"/>
          </a:p>
          <a:p>
            <a:pPr marL="0" indent="0">
              <a:buNone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74989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Persönliche, soziale, situative Faktoren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Wie verwundbar man ist, hängt ab</a:t>
            </a:r>
          </a:p>
          <a:p>
            <a:pPr>
              <a:buAutoNum type="alphaLcParenBoth"/>
            </a:pPr>
            <a:r>
              <a:rPr lang="de-CH" sz="1800" dirty="0"/>
              <a:t>von persönlichen Faktoren (Geschlecht, Alter, Gesundheit)</a:t>
            </a:r>
          </a:p>
          <a:p>
            <a:pPr>
              <a:buAutoNum type="alphaLcParenBoth"/>
            </a:pPr>
            <a:r>
              <a:rPr lang="de-CH" sz="1800" dirty="0"/>
              <a:t>sozialer Unterstützung (würde jemand helfen?)</a:t>
            </a:r>
          </a:p>
          <a:p>
            <a:pPr>
              <a:buAutoNum type="alphaLcParenBoth"/>
            </a:pPr>
            <a:r>
              <a:rPr lang="de-CH" sz="1800" dirty="0"/>
              <a:t>situativem Umfeld (Dunkelheit vs. Tag, Stadtteil)</a:t>
            </a:r>
          </a:p>
          <a:p>
            <a:pPr>
              <a:buAutoNum type="alphaLcParenBoth"/>
            </a:pPr>
            <a:endParaRPr lang="de-CH" dirty="0"/>
          </a:p>
          <a:p>
            <a:pPr marL="0" indent="0">
              <a:buNone/>
            </a:pPr>
            <a:r>
              <a:rPr lang="de-CH" dirty="0"/>
              <a:t>2. Empirisch gut belegt: </a:t>
            </a:r>
          </a:p>
          <a:p>
            <a:pPr marL="342900" indent="-342900">
              <a:buFontTx/>
              <a:buChar char="-"/>
            </a:pPr>
            <a:r>
              <a:rPr lang="de-CH" sz="1800" dirty="0"/>
              <a:t>Frauen und ältere haben mehr Angst als jüngere Männer</a:t>
            </a:r>
          </a:p>
          <a:p>
            <a:pPr marL="342900" indent="-342900">
              <a:buFontTx/>
              <a:buChar char="-"/>
            </a:pPr>
            <a:r>
              <a:rPr lang="de-CH" sz="1800" dirty="0"/>
              <a:t>Behinderte mehr als Gesunde</a:t>
            </a:r>
          </a:p>
          <a:p>
            <a:pPr marL="342900" indent="-342900">
              <a:buFontTx/>
              <a:buChar char="-"/>
            </a:pPr>
            <a:r>
              <a:rPr lang="de-CH" sz="1800" dirty="0"/>
              <a:t>Nachts fürchtet man sich mehr als tagsüber</a:t>
            </a:r>
          </a:p>
          <a:p>
            <a:pPr marL="342900" indent="-342900">
              <a:buFontTx/>
              <a:buChar char="-"/>
            </a:pPr>
            <a:r>
              <a:rPr lang="de-CH" sz="1800" dirty="0"/>
              <a:t>in Zonen mit sichtbaren Problemen mehr, im Zug mehr als im Bus</a:t>
            </a:r>
          </a:p>
          <a:p>
            <a:pPr marL="342900" indent="-342900">
              <a:buFontTx/>
              <a:buChar char="-"/>
            </a:pPr>
            <a:r>
              <a:rPr lang="de-CH" sz="1800" dirty="0"/>
              <a:t>Mehrfach-Opfer besonders ängstlich (Erfahrung von Kontrollverlust)</a:t>
            </a:r>
          </a:p>
          <a:p>
            <a:pPr marL="342900" indent="-342900">
              <a:buFontTx/>
              <a:buChar char="-"/>
            </a:pPr>
            <a:r>
              <a:rPr lang="de-CH" sz="1800" dirty="0">
                <a:latin typeface="Arial" charset="0"/>
              </a:rPr>
              <a:t>Eigene Opfererfahrungen (berichtet von 12%; Angst 30% vs. 22%)</a:t>
            </a:r>
          </a:p>
          <a:p>
            <a:pPr marL="342900" indent="-342900">
              <a:buFontTx/>
              <a:buChar char="-"/>
            </a:pPr>
            <a:r>
              <a:rPr lang="de-CH" sz="1800" dirty="0">
                <a:latin typeface="Arial" charset="0"/>
              </a:rPr>
              <a:t>Beinahe-</a:t>
            </a:r>
            <a:r>
              <a:rPr lang="de-CH" sz="1800" dirty="0" err="1">
                <a:latin typeface="Arial" charset="0"/>
              </a:rPr>
              <a:t>Viktimisierung</a:t>
            </a:r>
            <a:r>
              <a:rPr lang="de-CH" sz="1800" dirty="0">
                <a:latin typeface="Arial" charset="0"/>
              </a:rPr>
              <a:t> (berichtet von 11%, Angst 48% vs. 21%)</a:t>
            </a:r>
          </a:p>
          <a:p>
            <a:pPr marL="342900" indent="-342900">
              <a:buFontTx/>
              <a:buChar char="-"/>
            </a:pPr>
            <a:endParaRPr lang="de-CH" sz="1800" dirty="0"/>
          </a:p>
        </p:txBody>
      </p:sp>
    </p:spTree>
    <p:extLst>
      <p:ext uri="{BB962C8B-B14F-4D97-AF65-F5344CB8AC3E}">
        <p14:creationId xmlns:p14="http://schemas.microsoft.com/office/powerpoint/2010/main" val="2447994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el 1"/>
          <p:cNvSpPr>
            <a:spLocks noGrp="1"/>
          </p:cNvSpPr>
          <p:nvPr>
            <p:ph type="title"/>
          </p:nvPr>
        </p:nvSpPr>
        <p:spPr>
          <a:xfrm>
            <a:off x="898525" y="1341438"/>
            <a:ext cx="7543800" cy="719137"/>
          </a:xfrm>
        </p:spPr>
        <p:txBody>
          <a:bodyPr/>
          <a:lstStyle/>
          <a:p>
            <a:pPr eaLnBrk="1" hangingPunct="1"/>
            <a:r>
              <a:rPr lang="de-CH" altLang="de-DE" sz="2000"/>
              <a:t>Unsicherheitsgefühl (ICVS 2011)</a:t>
            </a:r>
            <a:br>
              <a:rPr lang="de-CH" altLang="de-DE" sz="1000"/>
            </a:br>
            <a:r>
              <a:rPr lang="de-CH" altLang="de-DE" sz="1000"/>
              <a:t>«Wie sicher fühlen Sie sich, wenn Sie nach Einbruch der Dunkelheit allein in Ihrer Wohngegend zu Fuss unterwegs sind?»</a:t>
            </a:r>
            <a:br>
              <a:rPr lang="de-CH" altLang="de-DE" sz="1000"/>
            </a:br>
            <a:br>
              <a:rPr lang="de-CH" altLang="de-DE" sz="1200"/>
            </a:br>
            <a:r>
              <a:rPr lang="de-CH" altLang="de-DE" sz="1200"/>
              <a:t>			</a:t>
            </a:r>
            <a:r>
              <a:rPr lang="de-CH" altLang="de-DE" sz="1200" b="0"/>
              <a:t>Antwort: (etwas) unsicher 	</a:t>
            </a:r>
            <a:br>
              <a:rPr lang="de-CH" altLang="de-DE" sz="1200" b="0"/>
            </a:br>
            <a:endParaRPr lang="de-CH" altLang="de-DE" sz="1000"/>
          </a:p>
        </p:txBody>
      </p:sp>
      <p:sp>
        <p:nvSpPr>
          <p:cNvPr id="26627" name="Datumsplatzhalter 3"/>
          <p:cNvSpPr>
            <a:spLocks noGrp="1"/>
          </p:cNvSpPr>
          <p:nvPr>
            <p:ph type="dt" sz="quarter" idx="4294967295"/>
          </p:nvPr>
        </p:nvSpPr>
        <p:spPr>
          <a:xfrm>
            <a:off x="900113" y="6524625"/>
            <a:ext cx="532765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000"/>
              <a:t>Kriminologie I, FS 2013, Prof. Dr. iur Killias, 19.04.2013</a:t>
            </a:r>
            <a:endParaRPr lang="de-CH" altLang="de-DE" sz="1000"/>
          </a:p>
        </p:txBody>
      </p:sp>
      <p:sp>
        <p:nvSpPr>
          <p:cNvPr id="26628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7451725" y="6524625"/>
            <a:ext cx="792163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CH" altLang="de-DE" sz="1000"/>
              <a:t>Page </a:t>
            </a:r>
            <a:fld id="{C4DE056B-225F-4BFE-91A5-62A824747BC6}" type="slidenum">
              <a:rPr lang="de-CH" altLang="de-DE" sz="1000"/>
              <a:pPr eaLnBrk="1" hangingPunct="1"/>
              <a:t>4</a:t>
            </a:fld>
            <a:endParaRPr lang="de-CH" altLang="de-DE" sz="1000"/>
          </a:p>
        </p:txBody>
      </p:sp>
      <p:pic>
        <p:nvPicPr>
          <p:cNvPr id="26629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3250" y="2352675"/>
            <a:ext cx="4113213" cy="3740150"/>
          </a:xfrm>
        </p:spPr>
      </p:pic>
      <p:pic>
        <p:nvPicPr>
          <p:cNvPr id="26630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2352675"/>
            <a:ext cx="4113212" cy="374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1537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Wie misst man Unsicherheit?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sz="2000" dirty="0"/>
              <a:t>Angst im Umfeld des Wohnortes (1 km, zu Fuss, nachts)</a:t>
            </a:r>
          </a:p>
          <a:p>
            <a:r>
              <a:rPr lang="de-CH" sz="2000" dirty="0"/>
              <a:t>Vorsichtsmassnahmen im Alltag (nicht allein ausgehen, </a:t>
            </a:r>
            <a:r>
              <a:rPr lang="de-CH" sz="2000" dirty="0" err="1"/>
              <a:t>öV</a:t>
            </a:r>
            <a:r>
              <a:rPr lang="de-CH" sz="2000" dirty="0"/>
              <a:t>/bestimmte Orte/Leute meiden)</a:t>
            </a:r>
          </a:p>
          <a:p>
            <a:r>
              <a:rPr lang="de-CH" sz="2000" dirty="0"/>
              <a:t>«Wie wichtig finden Sie Kriminalität als Problem?»</a:t>
            </a:r>
          </a:p>
          <a:p>
            <a:r>
              <a:rPr lang="de-CH" sz="2000" dirty="0"/>
              <a:t>«Finden Sie, die Kriminalität habe zu-/abgenommen?» </a:t>
            </a:r>
          </a:p>
          <a:p>
            <a:endParaRPr lang="de-CH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CH" sz="2000" dirty="0"/>
              <a:t>Jeder dieser Indikatoren hat Schwächen und Stärken</a:t>
            </a:r>
          </a:p>
          <a:p>
            <a:pPr marL="0" indent="0">
              <a:buNone/>
            </a:pPr>
            <a:endParaRPr lang="de-CH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CH" sz="2000" dirty="0"/>
              <a:t>am hilfreichsten: konkrete Vorsichtsmassnahmen im Alltag</a:t>
            </a:r>
          </a:p>
        </p:txBody>
      </p:sp>
    </p:spTree>
    <p:extLst>
      <p:ext uri="{BB962C8B-B14F-4D97-AF65-F5344CB8AC3E}">
        <p14:creationId xmlns:p14="http://schemas.microsoft.com/office/powerpoint/2010/main" val="448432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Hat Unsicherheit mit der realen Lage zu tun?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Problem: Höhe der Risiken ist schwer einzuschätzen, das geht nur bei starker Variation</a:t>
            </a:r>
          </a:p>
          <a:p>
            <a:r>
              <a:rPr lang="de-CH" dirty="0"/>
              <a:t>Generell: Vermeidungsverhalten korreliert besser mit Kriminalitätsentwicklung</a:t>
            </a:r>
          </a:p>
          <a:p>
            <a:r>
              <a:rPr lang="de-CH" dirty="0"/>
              <a:t>Dies gilt im räumlichen und zeitlichen Vergleich</a:t>
            </a:r>
          </a:p>
        </p:txBody>
      </p:sp>
    </p:spTree>
    <p:extLst>
      <p:ext uri="{BB962C8B-B14F-4D97-AF65-F5344CB8AC3E}">
        <p14:creationId xmlns:p14="http://schemas.microsoft.com/office/powerpoint/2010/main" val="3266992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542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de-DE"/>
          </a:p>
        </p:txBody>
      </p:sp>
      <p:pic>
        <p:nvPicPr>
          <p:cNvPr id="28675" name="Picture 3" descr="Grafik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15888"/>
            <a:ext cx="7632700" cy="653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3155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Grafik 0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1262063"/>
            <a:ext cx="5111750" cy="540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Datumsplatzhalter 1"/>
          <p:cNvSpPr>
            <a:spLocks noGrp="1"/>
          </p:cNvSpPr>
          <p:nvPr>
            <p:ph type="dt" sz="quarter" idx="4294967295"/>
          </p:nvPr>
        </p:nvSpPr>
        <p:spPr>
          <a:xfrm>
            <a:off x="900113" y="6524625"/>
            <a:ext cx="5040312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000"/>
              <a:t>Kriminologie I, FS 2013, Prof. Dr. iur Killias, 19.04.2013</a:t>
            </a:r>
            <a:endParaRPr lang="de-CH" altLang="de-DE" sz="1000"/>
          </a:p>
        </p:txBody>
      </p:sp>
      <p:sp>
        <p:nvSpPr>
          <p:cNvPr id="29700" name="Foliennummernplatzhalt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CH" altLang="de-DE" sz="1000"/>
              <a:t>Seite </a:t>
            </a:r>
            <a:fld id="{C7200C6C-8769-4BE7-9AA1-778203A80F32}" type="slidenum">
              <a:rPr lang="de-CH" altLang="de-DE" sz="1000"/>
              <a:pPr eaLnBrk="1" hangingPunct="1"/>
              <a:t>8</a:t>
            </a:fld>
            <a:endParaRPr lang="de-CH" altLang="de-DE" sz="1000"/>
          </a:p>
        </p:txBody>
      </p:sp>
    </p:spTree>
    <p:extLst>
      <p:ext uri="{BB962C8B-B14F-4D97-AF65-F5344CB8AC3E}">
        <p14:creationId xmlns:p14="http://schemas.microsoft.com/office/powerpoint/2010/main" val="4222883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Inhaltsplatzhalter 2"/>
          <p:cNvSpPr txBox="1">
            <a:spLocks/>
          </p:cNvSpPr>
          <p:nvPr/>
        </p:nvSpPr>
        <p:spPr bwMode="auto">
          <a:xfrm>
            <a:off x="900113" y="2205038"/>
            <a:ext cx="2916237" cy="388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85750" indent="-28575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40000"/>
              </a:spcBef>
              <a:buFont typeface="Arial" panose="020B0604020202020204" pitchFamily="34" charset="0"/>
              <a:buChar char="•"/>
            </a:pPr>
            <a:endParaRPr lang="de-CH" altLang="de-DE" dirty="0"/>
          </a:p>
          <a:p>
            <a:pPr eaLnBrk="1" hangingPunct="1">
              <a:spcBef>
                <a:spcPct val="40000"/>
              </a:spcBef>
              <a:buFont typeface="Arial" panose="020B0604020202020204" pitchFamily="34" charset="0"/>
              <a:buChar char="•"/>
            </a:pPr>
            <a:r>
              <a:rPr lang="de-CH" altLang="de-DE" dirty="0"/>
              <a:t>Die Korrelation zw. objektiver Sicherheit und Vermeidungsverhalten ist noch höher</a:t>
            </a:r>
          </a:p>
          <a:p>
            <a:pPr eaLnBrk="1" hangingPunct="1">
              <a:spcBef>
                <a:spcPct val="40000"/>
              </a:spcBef>
              <a:buFont typeface="Arial" panose="020B0604020202020204" pitchFamily="34" charset="0"/>
              <a:buChar char="•"/>
            </a:pPr>
            <a:r>
              <a:rPr lang="de-CH" altLang="de-DE" dirty="0"/>
              <a:t>Sicherheitsbefragung 2011</a:t>
            </a:r>
          </a:p>
        </p:txBody>
      </p:sp>
      <p:sp>
        <p:nvSpPr>
          <p:cNvPr id="28675" name="Titel 1"/>
          <p:cNvSpPr>
            <a:spLocks noGrp="1"/>
          </p:cNvSpPr>
          <p:nvPr>
            <p:ph type="title"/>
          </p:nvPr>
        </p:nvSpPr>
        <p:spPr>
          <a:xfrm>
            <a:off x="900113" y="1263650"/>
            <a:ext cx="7543800" cy="796925"/>
          </a:xfrm>
        </p:spPr>
        <p:txBody>
          <a:bodyPr/>
          <a:lstStyle/>
          <a:p>
            <a:pPr eaLnBrk="1" hangingPunct="1"/>
            <a:r>
              <a:rPr lang="de-CH" altLang="de-DE" sz="2000"/>
              <a:t>Objektive Kriminalität und Vermeidungsverhalten (alle Kte./Gde.)</a:t>
            </a:r>
          </a:p>
        </p:txBody>
      </p:sp>
      <p:sp>
        <p:nvSpPr>
          <p:cNvPr id="28676" name="Datumsplatzhalter 3"/>
          <p:cNvSpPr>
            <a:spLocks noGrp="1"/>
          </p:cNvSpPr>
          <p:nvPr>
            <p:ph type="dt" sz="quarter" idx="4294967295"/>
          </p:nvPr>
        </p:nvSpPr>
        <p:spPr>
          <a:xfrm>
            <a:off x="900113" y="6524625"/>
            <a:ext cx="532765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000"/>
              <a:t>Kriminologie I, FS 2013, Prof. Dr. iur Killias, 19.04.2013</a:t>
            </a:r>
            <a:endParaRPr lang="de-CH" altLang="de-DE" sz="1000"/>
          </a:p>
        </p:txBody>
      </p:sp>
      <p:sp>
        <p:nvSpPr>
          <p:cNvPr id="28677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7451725" y="6524625"/>
            <a:ext cx="792163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CH" altLang="de-DE" sz="1000"/>
              <a:t>Seite </a:t>
            </a:r>
            <a:fld id="{74ABA9EE-8EF9-4696-850B-ECC51A479F06}" type="slidenum">
              <a:rPr lang="de-CH" altLang="de-DE" sz="1000"/>
              <a:pPr eaLnBrk="1" hangingPunct="1"/>
              <a:t>9</a:t>
            </a:fld>
            <a:endParaRPr lang="de-CH" altLang="de-DE" sz="1000"/>
          </a:p>
        </p:txBody>
      </p:sp>
      <p:pic>
        <p:nvPicPr>
          <p:cNvPr id="286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6350" y="2205038"/>
            <a:ext cx="4852988" cy="388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feld 9"/>
          <p:cNvSpPr txBox="1"/>
          <p:nvPr/>
        </p:nvSpPr>
        <p:spPr>
          <a:xfrm>
            <a:off x="4392613" y="2362200"/>
            <a:ext cx="16033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CH" sz="1050" dirty="0">
                <a:latin typeface="Palatino Linotype" pitchFamily="18" charset="0"/>
              </a:rPr>
              <a:t>Pearsons r: 0.476 (* </a:t>
            </a:r>
            <a:r>
              <a:rPr lang="de-CH" sz="1050" dirty="0" err="1">
                <a:latin typeface="Palatino Linotype" pitchFamily="18" charset="0"/>
              </a:rPr>
              <a:t>Sig</a:t>
            </a:r>
            <a:r>
              <a:rPr lang="de-CH" sz="1050" dirty="0">
                <a:latin typeface="Palatino Linotype" pitchFamily="18" charset="0"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398878039"/>
      </p:ext>
    </p:extLst>
  </p:cSld>
  <p:clrMapOvr>
    <a:masterClrMapping/>
  </p:clrMapOvr>
</p:sld>
</file>

<file path=ppt/theme/theme1.xml><?xml version="1.0" encoding="utf-8"?>
<a:theme xmlns:a="http://schemas.openxmlformats.org/drawingml/2006/main" name="UNISG CD Basis">
  <a:themeElements>
    <a:clrScheme name="UNISG Grün">
      <a:dk1>
        <a:sysClr val="windowText" lastClr="000000"/>
      </a:dk1>
      <a:lt1>
        <a:sysClr val="window" lastClr="FFFFFF"/>
      </a:lt1>
      <a:dk2>
        <a:srgbClr val="115C2E"/>
      </a:dk2>
      <a:lt2>
        <a:srgbClr val="CCCCCC"/>
      </a:lt2>
      <a:accent1>
        <a:srgbClr val="115C2E"/>
      </a:accent1>
      <a:accent2>
        <a:srgbClr val="249662"/>
      </a:accent2>
      <a:accent3>
        <a:srgbClr val="54A47C"/>
      </a:accent3>
      <a:accent4>
        <a:srgbClr val="8FBFA9"/>
      </a:accent4>
      <a:accent5>
        <a:srgbClr val="ED904B"/>
      </a:accent5>
      <a:accent6>
        <a:srgbClr val="FAB73E"/>
      </a:accent6>
      <a:hlink>
        <a:srgbClr val="115C2E"/>
      </a:hlink>
      <a:folHlink>
        <a:srgbClr val="54A47C"/>
      </a:folHlink>
    </a:clrScheme>
    <a:fontScheme name="UNISG CD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>
          <a:solidFill>
            <a:schemeClr val="tx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Réseau 10">
    <a:dk1>
      <a:srgbClr val="000000"/>
    </a:dk1>
    <a:lt1>
      <a:srgbClr val="FFFFFF"/>
    </a:lt1>
    <a:dk2>
      <a:srgbClr val="330066"/>
    </a:dk2>
    <a:lt2>
      <a:srgbClr val="808080"/>
    </a:lt2>
    <a:accent1>
      <a:srgbClr val="CCCC00"/>
    </a:accent1>
    <a:accent2>
      <a:srgbClr val="669999"/>
    </a:accent2>
    <a:accent3>
      <a:srgbClr val="FFFFFF"/>
    </a:accent3>
    <a:accent4>
      <a:srgbClr val="000000"/>
    </a:accent4>
    <a:accent5>
      <a:srgbClr val="E2E2AA"/>
    </a:accent5>
    <a:accent6>
      <a:srgbClr val="5C8A8A"/>
    </a:accent6>
    <a:hlink>
      <a:srgbClr val="7E9CE8"/>
    </a:hlink>
    <a:folHlink>
      <a:srgbClr val="D8D8EC"/>
    </a:folHlink>
  </a:clrScheme>
  <a:fontScheme name="Réseau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Réseau 10">
    <a:dk1>
      <a:srgbClr val="000000"/>
    </a:dk1>
    <a:lt1>
      <a:srgbClr val="FFFFFF"/>
    </a:lt1>
    <a:dk2>
      <a:srgbClr val="330066"/>
    </a:dk2>
    <a:lt2>
      <a:srgbClr val="808080"/>
    </a:lt2>
    <a:accent1>
      <a:srgbClr val="CCCC00"/>
    </a:accent1>
    <a:accent2>
      <a:srgbClr val="669999"/>
    </a:accent2>
    <a:accent3>
      <a:srgbClr val="FFFFFF"/>
    </a:accent3>
    <a:accent4>
      <a:srgbClr val="000000"/>
    </a:accent4>
    <a:accent5>
      <a:srgbClr val="E2E2AA"/>
    </a:accent5>
    <a:accent6>
      <a:srgbClr val="5C8A8A"/>
    </a:accent6>
    <a:hlink>
      <a:srgbClr val="7E9CE8"/>
    </a:hlink>
    <a:folHlink>
      <a:srgbClr val="D8D8EC"/>
    </a:folHlink>
  </a:clrScheme>
  <a:fontScheme name="Réseau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UNISG CD Basis</Template>
  <TotalTime>0</TotalTime>
  <Words>982</Words>
  <Application>Microsoft Office PowerPoint</Application>
  <PresentationFormat>Bildschirmpräsentation (4:3)</PresentationFormat>
  <Paragraphs>135</Paragraphs>
  <Slides>21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6" baseType="lpstr">
      <vt:lpstr>Arial</vt:lpstr>
      <vt:lpstr>Calibri</vt:lpstr>
      <vt:lpstr>Palatino Linotype</vt:lpstr>
      <vt:lpstr>Wingdings</vt:lpstr>
      <vt:lpstr>UNISG CD Basis</vt:lpstr>
      <vt:lpstr>Sicherheit vs. Sicherheitswahn</vt:lpstr>
      <vt:lpstr>Unsicherheit – wer? wann? warum?</vt:lpstr>
      <vt:lpstr>Persönliche, soziale, situative Faktoren</vt:lpstr>
      <vt:lpstr>Unsicherheitsgefühl (ICVS 2011) «Wie sicher fühlen Sie sich, wenn Sie nach Einbruch der Dunkelheit allein in Ihrer Wohngegend zu Fuss unterwegs sind?»     Antwort: (etwas) unsicher   </vt:lpstr>
      <vt:lpstr>Wie misst man Unsicherheit?</vt:lpstr>
      <vt:lpstr>Hat Unsicherheit mit der realen Lage zu tun?</vt:lpstr>
      <vt:lpstr>PowerPoint-Präsentation</vt:lpstr>
      <vt:lpstr>PowerPoint-Präsentation</vt:lpstr>
      <vt:lpstr>Objektive Kriminalität und Vermeidungsverhalten (alle Kte./Gde.)</vt:lpstr>
      <vt:lpstr>Zusammenhang zwischen Opferraten Sexualdelikt und Unsicherheitsgefühl (Frauen, in %), in befragten Kantonen und Gemeinden, 2015</vt:lpstr>
      <vt:lpstr>Veränderung Opferraten über die letzten 5 Jahre in der Schweiz gem. Crime Survey, 1984/86 - 2015; 1984/86 = 100%</vt:lpstr>
      <vt:lpstr>Vorsätzliche Körperverletzungen gemäss PKS / SUVA</vt:lpstr>
      <vt:lpstr>Gewaltdelikte (rechte Skala) und  Unsicherheit («unsicher» in %, linke Skala)</vt:lpstr>
      <vt:lpstr>Folgerungen</vt:lpstr>
      <vt:lpstr>Öffentliche Meinung</vt:lpstr>
      <vt:lpstr>Öffentliche Meinung: Punitivität</vt:lpstr>
      <vt:lpstr>PowerPoint-Präsentation</vt:lpstr>
      <vt:lpstr>Angst: ein Produkt der Medien?</vt:lpstr>
      <vt:lpstr>Sicherheitswahn: der Glaube an Prognosen</vt:lpstr>
      <vt:lpstr>Gefährliche Illusionen</vt:lpstr>
      <vt:lpstr>Was soll man tun?</vt:lpstr>
    </vt:vector>
  </TitlesOfParts>
  <Company>Universität St. Gallen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steht der Titel in 40 Pkt.</dc:title>
  <dc:creator>MBaenziger</dc:creator>
  <cp:lastModifiedBy>Marco Lenggenhager</cp:lastModifiedBy>
  <cp:revision>43</cp:revision>
  <dcterms:created xsi:type="dcterms:W3CDTF">2013-09-16T10:07:13Z</dcterms:created>
  <dcterms:modified xsi:type="dcterms:W3CDTF">2019-11-26T10:14:01Z</dcterms:modified>
</cp:coreProperties>
</file>