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94" r:id="rId4"/>
  </p:sldMasterIdLst>
  <p:notesMasterIdLst>
    <p:notesMasterId r:id="rId58"/>
  </p:notesMasterIdLst>
  <p:handoutMasterIdLst>
    <p:handoutMasterId r:id="rId59"/>
  </p:handoutMasterIdLst>
  <p:sldIdLst>
    <p:sldId id="273" r:id="rId5"/>
    <p:sldId id="699" r:id="rId6"/>
    <p:sldId id="634" r:id="rId7"/>
    <p:sldId id="709" r:id="rId8"/>
    <p:sldId id="836" r:id="rId9"/>
    <p:sldId id="831" r:id="rId10"/>
    <p:sldId id="832" r:id="rId11"/>
    <p:sldId id="833" r:id="rId12"/>
    <p:sldId id="837" r:id="rId13"/>
    <p:sldId id="702" r:id="rId14"/>
    <p:sldId id="710" r:id="rId15"/>
    <p:sldId id="703" r:id="rId16"/>
    <p:sldId id="807" r:id="rId17"/>
    <p:sldId id="838" r:id="rId18"/>
    <p:sldId id="704" r:id="rId19"/>
    <p:sldId id="808" r:id="rId20"/>
    <p:sldId id="809" r:id="rId21"/>
    <p:sldId id="810" r:id="rId22"/>
    <p:sldId id="811" r:id="rId23"/>
    <p:sldId id="839" r:id="rId24"/>
    <p:sldId id="705" r:id="rId25"/>
    <p:sldId id="812" r:id="rId26"/>
    <p:sldId id="813" r:id="rId27"/>
    <p:sldId id="840" r:id="rId28"/>
    <p:sldId id="707" r:id="rId29"/>
    <p:sldId id="817" r:id="rId30"/>
    <p:sldId id="818" r:id="rId31"/>
    <p:sldId id="819" r:id="rId32"/>
    <p:sldId id="841" r:id="rId33"/>
    <p:sldId id="708" r:id="rId34"/>
    <p:sldId id="823" r:id="rId35"/>
    <p:sldId id="824" r:id="rId36"/>
    <p:sldId id="825" r:id="rId37"/>
    <p:sldId id="826" r:id="rId38"/>
    <p:sldId id="842" r:id="rId39"/>
    <p:sldId id="706" r:id="rId40"/>
    <p:sldId id="815" r:id="rId41"/>
    <p:sldId id="816" r:id="rId42"/>
    <p:sldId id="843" r:id="rId43"/>
    <p:sldId id="820" r:id="rId44"/>
    <p:sldId id="821" r:id="rId45"/>
    <p:sldId id="822" r:id="rId46"/>
    <p:sldId id="844" r:id="rId47"/>
    <p:sldId id="711" r:id="rId48"/>
    <p:sldId id="827" r:id="rId49"/>
    <p:sldId id="828" r:id="rId50"/>
    <p:sldId id="829" r:id="rId51"/>
    <p:sldId id="830" r:id="rId52"/>
    <p:sldId id="845" r:id="rId53"/>
    <p:sldId id="712" r:id="rId54"/>
    <p:sldId id="834" r:id="rId55"/>
    <p:sldId id="835" r:id="rId56"/>
    <p:sldId id="713" r:id="rId57"/>
  </p:sldIdLst>
  <p:sldSz cx="9144000" cy="6858000" type="screen4x3"/>
  <p:notesSz cx="6797675" cy="9926638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4D910"/>
    <a:srgbClr val="ECCC0A"/>
    <a:srgbClr val="F4E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4759" autoAdjust="0"/>
    <p:restoredTop sz="43383" autoAdjust="0"/>
  </p:normalViewPr>
  <p:slideViewPr>
    <p:cSldViewPr>
      <p:cViewPr varScale="1">
        <p:scale>
          <a:sx n="87" d="100"/>
          <a:sy n="87" d="100"/>
        </p:scale>
        <p:origin x="179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8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22"/>
    </p:cViewPr>
  </p:sorterViewPr>
  <p:notesViewPr>
    <p:cSldViewPr>
      <p:cViewPr>
        <p:scale>
          <a:sx n="150" d="100"/>
          <a:sy n="150" d="100"/>
        </p:scale>
        <p:origin x="550" y="-113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r">
              <a:defRPr sz="1300"/>
            </a:lvl1pPr>
          </a:lstStyle>
          <a:p>
            <a:fld id="{F704DA71-67DA-42B5-BC07-3C98F5B7F5CE}" type="datetimeFigureOut">
              <a:rPr lang="de-CH" smtClean="0"/>
              <a:t>25.06.2020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r">
              <a:defRPr sz="1300"/>
            </a:lvl1pPr>
          </a:lstStyle>
          <a:p>
            <a:fld id="{746F03AD-C2DC-4336-B092-52A3D50FC8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00556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r">
              <a:defRPr sz="1300"/>
            </a:lvl1pPr>
          </a:lstStyle>
          <a:p>
            <a:fld id="{2447E72A-D913-4DC2-9E0A-E520CE8FCC86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8" tIns="46069" rIns="92138" bIns="460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38" tIns="46069" rIns="92138" bIns="4606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r">
              <a:defRPr sz="1300"/>
            </a:lvl1pPr>
          </a:lstStyle>
          <a:p>
            <a:fld id="{A5D78FC6-CE17-4259-A63C-DDFC12E048F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4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baseline="0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05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88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69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0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0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51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28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52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143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43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2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10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348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573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302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052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064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013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223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137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002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78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444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261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438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634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855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042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517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090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310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139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11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943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1187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082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9570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359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313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550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669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8139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4855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03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5084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593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1848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3359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0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23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9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2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138" tIns="46069" rIns="92138" bIns="4606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87125-2767-47DD-AFE1-227550BFC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9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 marL="320040" indent="-320040">
              <a:buFont typeface="Wingdings" pitchFamily="2" charset="2"/>
              <a:buChar char="§"/>
              <a:defRPr/>
            </a:lvl1pPr>
            <a:lvl2pPr marL="640080" indent="-274320">
              <a:buFont typeface="Wingdings" pitchFamily="2" charset="2"/>
              <a:buChar char="§"/>
              <a:defRPr/>
            </a:lvl2pPr>
            <a:lvl3pPr marL="914400" indent="-228600">
              <a:buFont typeface="Wingdings" pitchFamily="2" charset="2"/>
              <a:buChar char="§"/>
              <a:defRPr/>
            </a:lvl3pPr>
            <a:lvl4pPr marL="1371600" indent="-228600">
              <a:buFont typeface="Wingdings" pitchFamily="2" charset="2"/>
              <a:buChar char="§"/>
              <a:defRPr/>
            </a:lvl4pPr>
            <a:lvl5pPr marL="18288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498" y="6319837"/>
            <a:ext cx="2114550" cy="31432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1222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‹Nr.›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Institut pour le droit suisse et international de la construction / UniFR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‹Nr.›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Institut pour le droit suisse et international de la construction / UniFR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1222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‹Nr.›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>
                <a:solidFill>
                  <a:schemeClr val="accent1">
                    <a:lumMod val="25000"/>
                  </a:schemeClr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 marL="320040" indent="-320040">
              <a:buFont typeface="Wingdings" pitchFamily="2" charset="2"/>
              <a:buChar char="§"/>
              <a:defRPr/>
            </a:lvl1pPr>
            <a:lvl2pPr marL="640080" indent="-274320">
              <a:buFont typeface="Wingdings" pitchFamily="2" charset="2"/>
              <a:buChar char="§"/>
              <a:defRPr/>
            </a:lvl2pPr>
            <a:lvl3pPr marL="914400" indent="-228600">
              <a:buFont typeface="Wingdings" pitchFamily="2" charset="2"/>
              <a:buChar char="§"/>
              <a:defRPr/>
            </a:lvl3pPr>
            <a:lvl4pPr marL="1371600" indent="-228600">
              <a:buFont typeface="Wingdings" pitchFamily="2" charset="2"/>
              <a:buChar char="§"/>
              <a:defRPr/>
            </a:lvl4pPr>
            <a:lvl5pPr marL="18288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‹Nr.›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fr-FR"/>
              <a:t>Institut pour le droit suisse et international de la construction / UniFR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 marL="685800" indent="0">
              <a:buNone/>
              <a:defRPr/>
            </a:lvl3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Institut pour le droit suisse et international de la construction / UniFR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122238"/>
          </a:xfrm>
          <a:prstGeom prst="rect">
            <a:avLst/>
          </a:prstGeo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 marL="320040" indent="-32004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fr-FR"/>
              <a:t>Institut pour le droit suisse et international de la construction / UniFR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57587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r>
              <a:rPr lang="fr-FR" sz="1400">
                <a:solidFill>
                  <a:schemeClr val="tx2"/>
                </a:solidFill>
              </a:rPr>
              <a:t>Institut pour le droit suisse et international de la construction / UniFR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1143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193770"/>
            <a:ext cx="381049" cy="412023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590550" y="6309320"/>
            <a:ext cx="5592533" cy="548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 spd="slow">
    <p:wipe/>
  </p:transition>
  <p:hf sldNum="0" hdr="0" dt="0"/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itchFamily="2" charset="2"/>
        <a:buChar char="§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331640" y="2233749"/>
            <a:ext cx="71287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Öffentliches Vergaberecht:</a:t>
            </a:r>
          </a:p>
          <a:p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Revision und neue Rechtsprechung</a:t>
            </a:r>
          </a:p>
          <a:p>
            <a:endParaRPr lang="de-CH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1200"/>
              </a:spcAft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Martin Beyeler, 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Prof. Dr. iur., Universität Freiburg</a:t>
            </a:r>
          </a:p>
          <a:p>
            <a:pPr algn="r">
              <a:spcAft>
                <a:spcPts val="1200"/>
              </a:spcAft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St. Galler Juristenverein, St. Gallen, 28. August 2019</a:t>
            </a:r>
          </a:p>
        </p:txBody>
      </p:sp>
    </p:spTree>
    <p:extLst>
      <p:ext uri="{BB962C8B-B14F-4D97-AF65-F5344CB8AC3E}">
        <p14:creationId xmlns:p14="http://schemas.microsoft.com/office/powerpoint/2010/main" val="376633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Bund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21.6.2019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Ratifikation GPA 2012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Beschluss totalrevidiertes BöB (BBl 2019 4505)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Seit Sommer 2019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Ausarbeitung VöB (Ämterkonsultation)</a:t>
            </a:r>
          </a:p>
        </p:txBody>
      </p:sp>
    </p:spTree>
    <p:extLst>
      <p:ext uri="{BB962C8B-B14F-4D97-AF65-F5344CB8AC3E}">
        <p14:creationId xmlns:p14="http://schemas.microsoft.com/office/powerpoint/2010/main" val="275710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Kantone / Gemeinden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23.6.2019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angepasster Entwurf totalrevidierte IVöB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grds. = BöB vom 21.6.2019 (vgl. aber 13 IV !)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Kurz-Vernehmlassung</a:t>
            </a:r>
          </a:p>
        </p:txBody>
      </p:sp>
    </p:spTree>
    <p:extLst>
      <p:ext uri="{BB962C8B-B14F-4D97-AF65-F5344CB8AC3E}">
        <p14:creationId xmlns:p14="http://schemas.microsoft.com/office/powerpoint/2010/main" val="31539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Inhaltliche Neuerungen (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ggü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. E-BöB 2017)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«volkswirtschaftliche» Nachhaltigkeit (2 a)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«Organisationen der Arbeitsintegration» (10 I e)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«öffentlich-rechtliche Vorsorgeeinrichtungen» (10 I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; vgl. aber Ziff. 6.1 Annex 1 GPA 2012)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«weitere wesentliche internationale Arbeitsstandards» (12 II)</a:t>
            </a:r>
          </a:p>
        </p:txBody>
      </p:sp>
    </p:spTree>
    <p:extLst>
      <p:ext uri="{BB962C8B-B14F-4D97-AF65-F5344CB8AC3E}">
        <p14:creationId xmlns:p14="http://schemas.microsoft.com/office/powerpoint/2010/main" val="20762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Inhaltliche Neuerungen (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ggü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. E-BöB 2017)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Einhaltung des Umweltrechts (12 III / 44 II f)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«vorteilhaftestes» Angebot (41 I; vgl. aber 29)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unlauterer Wettbewerb als Ausschlussgrund (44 II h)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Verzicht auf spezielle Geheimhaltung (49)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14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</p:spTree>
    <p:extLst>
      <p:ext uri="{BB962C8B-B14F-4D97-AF65-F5344CB8AC3E}">
        <p14:creationId xmlns:p14="http://schemas.microsoft.com/office/powerpoint/2010/main" val="219601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GZO AG (ehem. Gemeindeverband)</a:t>
            </a:r>
          </a:p>
          <a:p>
            <a:pPr marL="639128" lvl="1" indent="-319088">
              <a:lnSpc>
                <a:spcPts val="40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Aktionariat: ehem. Verbandsgemeinden</a:t>
            </a:r>
          </a:p>
          <a:p>
            <a:pPr marL="639128" lvl="1" indent="-319088">
              <a:lnSpc>
                <a:spcPts val="40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Zweck: Sicherstellung des akutstationären Leistungsauftrags</a:t>
            </a:r>
          </a:p>
          <a:p>
            <a:pPr marL="639128" lvl="1" indent="-319088">
              <a:lnSpc>
                <a:spcPts val="40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Tätigkeit: insb. versch. Bereiche Akutsomatik gemäss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kant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. Spitalliste (39 I e KVG)</a:t>
            </a:r>
          </a:p>
          <a:p>
            <a:pPr marL="639128" lvl="1" indent="-319088">
              <a:lnSpc>
                <a:spcPts val="40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Private Vergabe aller Leistungen</a:t>
            </a:r>
          </a:p>
        </p:txBody>
      </p:sp>
    </p:spTree>
    <p:extLst>
      <p:ext uri="{BB962C8B-B14F-4D97-AF65-F5344CB8AC3E}">
        <p14:creationId xmlns:p14="http://schemas.microsoft.com/office/powerpoint/2010/main" val="325321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Verfügung RR ZH: Einhaltung des Vergaberechts (292 StGB)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VGer ZH: Aufhebung der Strafandrohung; Bestätigung der Vergaberechtsverpflichtung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GZO AG vor BGer</a:t>
            </a:r>
          </a:p>
        </p:txBody>
      </p:sp>
    </p:spTree>
    <p:extLst>
      <p:ext uri="{BB962C8B-B14F-4D97-AF65-F5344CB8AC3E}">
        <p14:creationId xmlns:p14="http://schemas.microsoft.com/office/powerpoint/2010/main" val="376739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«Einrichtung des öffentlichen Rechts»?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Rechtspersönlichkeit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Staatsgebundenheit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Gründung zum besonderen Zweck, Aufgaben im Allgemeininteresse auf nicht gewerbliche Art zu erfüllen</a:t>
            </a:r>
          </a:p>
        </p:txBody>
      </p:sp>
    </p:spTree>
    <p:extLst>
      <p:ext uri="{BB962C8B-B14F-4D97-AF65-F5344CB8AC3E}">
        <p14:creationId xmlns:p14="http://schemas.microsoft.com/office/powerpoint/2010/main" val="207343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gewerblich oder nicht gewerblich?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Marktzugangsbeschränkung Spitalliste: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kein hinreichend unpolitisches Verfahren, privilegierte Stellung aufgrund des KVG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kein Preiswettbewerb möglich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kaum Qualitätswettbewerb möglich</a:t>
            </a:r>
          </a:p>
        </p:txBody>
      </p:sp>
    </p:spTree>
    <p:extLst>
      <p:ext uri="{BB962C8B-B14F-4D97-AF65-F5344CB8AC3E}">
        <p14:creationId xmlns:p14="http://schemas.microsoft.com/office/powerpoint/2010/main" val="344610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Listenspitäler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4928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Listentätigkeiten erfolgen nicht gewerblich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GZO AG = «Einrichtung des öffentlichen Rechts»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Abweisung der Beschwerde</a:t>
            </a:r>
          </a:p>
          <a:p>
            <a:pPr marL="0" indent="0" algn="r">
              <a:lnSpc>
                <a:spcPts val="4000"/>
              </a:lnSpc>
              <a:spcBef>
                <a:spcPts val="12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BGE 145 II 49</a:t>
            </a:r>
          </a:p>
          <a:p>
            <a:pPr marL="0" indent="0">
              <a:lnSpc>
                <a:spcPts val="4000"/>
              </a:lnSpc>
              <a:spcBef>
                <a:spcPts val="1800"/>
              </a:spcBef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Vgl. für SG Art. 13 SPFG (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sGS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320.1)</a:t>
            </a:r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Und die privaten Listenspitäler (8 II a IVöB)?</a:t>
            </a:r>
          </a:p>
          <a:p>
            <a:pPr marL="320040" lvl="1" indent="0">
              <a:lnSpc>
                <a:spcPts val="3200"/>
              </a:lnSpc>
              <a:spcBef>
                <a:spcPts val="1200"/>
              </a:spcBef>
              <a:buNone/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9128" lvl="1" indent="-319088">
              <a:lnSpc>
                <a:spcPts val="4000"/>
              </a:lnSpc>
              <a:spcBef>
                <a:spcPts val="6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16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18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Altkleidersammlung</a:t>
            </a:r>
          </a:p>
        </p:txBody>
      </p:sp>
    </p:spTree>
    <p:extLst>
      <p:ext uri="{BB962C8B-B14F-4D97-AF65-F5344CB8AC3E}">
        <p14:creationId xmlns:p14="http://schemas.microsoft.com/office/powerpoint/2010/main" val="166780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Altkleidersammlung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Stadt Schlieren / C. AG: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«Zusammenarbeits-Vereinbarung»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Einräumung «Exklusivrecht» zur Aufstellung von Alttextilcontainern an bestimmten Standorten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Bezahlung von CHF 0,20/kg durch C. AG an Stadt</a:t>
            </a:r>
          </a:p>
        </p:txBody>
      </p:sp>
    </p:spTree>
    <p:extLst>
      <p:ext uri="{BB962C8B-B14F-4D97-AF65-F5344CB8AC3E}">
        <p14:creationId xmlns:p14="http://schemas.microsoft.com/office/powerpoint/2010/main" val="383057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Altkleidersammlung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der A. GmbH vor VGer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Aufhebung / Abbruch Freihandverfahren mit C. AG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Anordnung der Pflicht zur Ausschreibung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Anordnung der Vertragsauflösung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Anordnung der aufschiebenden Wirkung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(unter Zulassung interimistischer Erfüllung)</a:t>
            </a:r>
          </a:p>
        </p:txBody>
      </p:sp>
    </p:spTree>
    <p:extLst>
      <p:ext uri="{BB962C8B-B14F-4D97-AF65-F5344CB8AC3E}">
        <p14:creationId xmlns:p14="http://schemas.microsoft.com/office/powerpoint/2010/main" val="4299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Altkleidersammlung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Erfüllung öffentlicher Aufgaben?</a:t>
            </a:r>
          </a:p>
          <a:p>
            <a:pPr marL="639128" lvl="1" indent="-319088">
              <a:lnSpc>
                <a:spcPts val="34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Ja; vgl. Art. 6 TVA (Alttextilien = Siedlungsabfälle)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Vergütung durch die Stadt?</a:t>
            </a:r>
          </a:p>
          <a:p>
            <a:pPr marL="639128" lvl="1" indent="-319088">
              <a:lnSpc>
                <a:spcPts val="3400"/>
              </a:lnSpc>
              <a:spcBef>
                <a:spcPts val="6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Ja; CHF 0,60/kg (Marktwert CHF 0,80/kg; Rückerstattung CHF 0,20/kg)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Vergaberecht anwendbar</a:t>
            </a:r>
          </a:p>
          <a:p>
            <a:pPr marL="0" indent="0" algn="r">
              <a:lnSpc>
                <a:spcPts val="3400"/>
              </a:lnSpc>
              <a:spcBef>
                <a:spcPts val="18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VGer ZH VB.2018.00469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73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</a:t>
            </a:r>
          </a:p>
        </p:txBody>
      </p:sp>
    </p:spTree>
    <p:extLst>
      <p:ext uri="{BB962C8B-B14F-4D97-AF65-F5344CB8AC3E}">
        <p14:creationId xmlns:p14="http://schemas.microsoft.com/office/powerpoint/2010/main" val="116926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Bahnhof Zürich-Stadelhofen (SBB)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Architekt (1984–90): Santiago Calatrava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Vorhaben 2018 ff.: Erweiterung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 Projektwettbewerb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03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Anfechtung Ausschreibung (S.C. / Büro S.C.)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Jedes «fremde» Projekt führt notgedrungen zu einer urheberrechtsverletzenden Entstellung!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Nur der ursprüngliche Architekt kann und darf die Erweiterung planen!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Und: Rechtsübertragung widerspricht VöB 54!</a:t>
            </a:r>
          </a:p>
        </p:txBody>
      </p:sp>
    </p:spTree>
    <p:extLst>
      <p:ext uri="{BB962C8B-B14F-4D97-AF65-F5344CB8AC3E}">
        <p14:creationId xmlns:p14="http://schemas.microsoft.com/office/powerpoint/2010/main" val="182024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62 I a URG / 5 I a ZPO: Der in seinem Urheberrecht Verletzte kann die Verletzung durch das Zivilgericht verbieten lassen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Die vergaberechtliche Beschwerdeinstanz (BVGer) ist für urheberrechtliche Rügen nicht zuständig </a:t>
            </a:r>
          </a:p>
        </p:txBody>
      </p:sp>
    </p:spTree>
    <p:extLst>
      <p:ext uri="{BB962C8B-B14F-4D97-AF65-F5344CB8AC3E}">
        <p14:creationId xmlns:p14="http://schemas.microsoft.com/office/powerpoint/2010/main" val="199962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54 VöB (das Urheberrecht verbleibt bei den Wettbewerbsteilnehmern) steht einer Klausel nicht entgegen, nach der die Wettbewerbs-gewinnerin Urheberrechte abzutreten hat.</a:t>
            </a:r>
          </a:p>
          <a:p>
            <a:pPr marL="0" indent="0" algn="r">
              <a:lnSpc>
                <a:spcPts val="4000"/>
              </a:lnSpc>
              <a:spcBef>
                <a:spcPts val="18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BVGer B-6588/2018 (ZE 4.2.2019)</a:t>
            </a:r>
          </a:p>
        </p:txBody>
      </p:sp>
    </p:spTree>
    <p:extLst>
      <p:ext uri="{BB962C8B-B14F-4D97-AF65-F5344CB8AC3E}">
        <p14:creationId xmlns:p14="http://schemas.microsoft.com/office/powerpoint/2010/main" val="209580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</p:spTree>
    <p:extLst>
      <p:ext uri="{BB962C8B-B14F-4D97-AF65-F5344CB8AC3E}">
        <p14:creationId xmlns:p14="http://schemas.microsoft.com/office/powerpoint/2010/main" val="217347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Übersicht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Einstieg: Bewertungsfragen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  <a:buClr>
                <a:srgbClr val="E3DED1"/>
              </a:buClr>
            </a:pPr>
            <a:r>
              <a:rPr lang="de-CH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BöB / VöB / BGBM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  <a:buClr>
                <a:srgbClr val="E3DED1"/>
              </a:buClr>
            </a:pPr>
            <a:r>
              <a:rPr lang="de-CH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IVöB / kantonales Recht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8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4928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 Swissgrid AG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Instandhaltung Unterwerke und Trassen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enger Anbietermarkt (geringe Zahl von Nachfragern); Gefahr des Austrocknens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Limitierung der möglichen Zuschläge auf 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maximal 2+2 Lose (UW+T)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5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4928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gegen Zuschlag Los «UW02»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(Erstplatziert, aber Zuschlag verweigert)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 unzulässig!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Sicherheitsbedürfnis ist über Eignungskriterien zu befriedigen!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7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4928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21 I</a:t>
            </a:r>
            <a:r>
              <a:rPr lang="de-CH" baseline="30000" dirty="0">
                <a:latin typeface="Arial" panose="020B0604020202020204" pitchFamily="34" charset="0"/>
                <a:cs typeface="Arial" panose="020B0604020202020204" pitchFamily="34" charset="0"/>
              </a:rPr>
              <a:t>bis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BöB: Vergabestelle «kann […] festlegen», dass ein Anbieter nur eine beschränkte Zahl an Losen erhalten kann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Wortlaut: freies Ermessen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historisch/teleologisch/rechtsvergleichend: 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zulässig dann, wenn damit die Vergaberechtszwecke gefördert werden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02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4928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In casu: Loslimitierung zwecks: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Gewährleistung der Versorgungssicherheit (kurzfristig)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Wahrung der Wettbewerbssituation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(mittel-/langfristig)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49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81736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Loslimitierung zulässig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Abweisung der Beschwerde</a:t>
            </a:r>
          </a:p>
          <a:p>
            <a:pPr marL="0" indent="0" algn="r">
              <a:lnSpc>
                <a:spcPts val="4000"/>
              </a:lnSpc>
              <a:spcBef>
                <a:spcPts val="18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BVGE 2018 IV/6</a:t>
            </a:r>
            <a:b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Sollte man in solchen Situationen über eine Internalisierung nachdenken?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0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Ausschreibungskonformität</a:t>
            </a:r>
          </a:p>
        </p:txBody>
      </p:sp>
    </p:spTree>
    <p:extLst>
      <p:ext uri="{BB962C8B-B14F-4D97-AF65-F5344CB8AC3E}">
        <p14:creationId xmlns:p14="http://schemas.microsoft.com/office/powerpoint/2010/main" val="19507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Ausschreibungskonformität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Auftrag Sanierung Kugelfang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fachgerechte und gesetzeskonforme Entsorgung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Anbieter X.: Entsorgung im Ausland (rechtskräftige Ausfuhrbewilligung)</a:t>
            </a:r>
          </a:p>
        </p:txBody>
      </p:sp>
    </p:spTree>
    <p:extLst>
      <p:ext uri="{BB962C8B-B14F-4D97-AF65-F5344CB8AC3E}">
        <p14:creationId xmlns:p14="http://schemas.microsoft.com/office/powerpoint/2010/main" val="41453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Ausschreibungskonformität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257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Zuschlag an Anbieter X.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von Anbieter Y.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Ausfuhrbewilligung ist materiell rechtswidrig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RSTHA: Aufhebung Vergabe / Beschwerde (X.)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VGer: Bestätigung Vergabe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vor BGer (Y.)</a:t>
            </a:r>
          </a:p>
        </p:txBody>
      </p:sp>
    </p:spTree>
    <p:extLst>
      <p:ext uri="{BB962C8B-B14F-4D97-AF65-F5344CB8AC3E}">
        <p14:creationId xmlns:p14="http://schemas.microsoft.com/office/powerpoint/2010/main" val="13922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Ausschreibungskonformität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36976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Vergabebehörde hat materielle Rechtmässigkeit der Ausfuhrbewilligung nicht zu überprüfen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Beschwerdeführer ist nicht legitimiert, die Rechtmässigkeit infrage zu stellen</a:t>
            </a:r>
          </a:p>
          <a:p>
            <a:pPr marL="319088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Abweisung der Beschwerde (Bestätigung der Vergabe)</a:t>
            </a:r>
          </a:p>
          <a:p>
            <a:pPr marL="0" indent="0" algn="r">
              <a:lnSpc>
                <a:spcPts val="4000"/>
              </a:lnSpc>
              <a:spcBef>
                <a:spcPts val="6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BGer 2C_916/2018 (vgl. jedoch 2C_498/2017)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410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</a:t>
            </a:r>
          </a:p>
        </p:txBody>
      </p:sp>
    </p:spTree>
    <p:extLst>
      <p:ext uri="{BB962C8B-B14F-4D97-AF65-F5344CB8AC3E}">
        <p14:creationId xmlns:p14="http://schemas.microsoft.com/office/powerpoint/2010/main" val="335881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Übersicht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Neue Rechtsprechung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(öffentliche) Listenspitäler / Altkleidersammlung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Urheberrechte / Loslimitierung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Ausschreibungskonformität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 / Zeitpunkt der Erfüllung von EK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Rahmenverträge</a:t>
            </a: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9128" lvl="1" indent="-319088">
              <a:lnSpc>
                <a:spcPts val="4000"/>
              </a:lnSpc>
              <a:spcBef>
                <a:spcPts val="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8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 Dienstleistungsauftrag (IT)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Eignungskriterium «Referenzen»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Anbieterin X. gibt Referenzen ohne Identität des Referenz-Auftraggebers an (Geheimhaltung!)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Ausschluss Anbieterin X.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EK «Referenzen» nicht erfüllt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Anbieterin X.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Identität kann aufgrund von Geheimhaltungs-vereinbarungen nicht bekanntgegeben werden!</a:t>
            </a:r>
          </a:p>
          <a:p>
            <a:pPr marL="639128" lvl="1" indent="-319088">
              <a:lnSpc>
                <a:spcPts val="40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Identität ist unnötig; Angaben genügen!</a:t>
            </a:r>
          </a:p>
        </p:txBody>
      </p:sp>
    </p:spTree>
    <p:extLst>
      <p:ext uri="{BB962C8B-B14F-4D97-AF65-F5344CB8AC3E}">
        <p14:creationId xmlns:p14="http://schemas.microsoft.com/office/powerpoint/2010/main" val="41075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063808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Referenzen ohne Überprüfbarkeit sind nutzlos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EK nicht erfüllt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Ausschluss (prima facie) rechtmässig</a:t>
            </a:r>
          </a:p>
          <a:p>
            <a:pPr marL="0" indent="0" algn="r">
              <a:lnSpc>
                <a:spcPts val="4000"/>
              </a:lnSpc>
              <a:spcBef>
                <a:spcPts val="18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BVGer B-6988/2018 (Zwischenentscheid 17.4.2019)</a:t>
            </a:r>
          </a:p>
          <a:p>
            <a:pPr marL="0" indent="0">
              <a:lnSpc>
                <a:spcPts val="4000"/>
              </a:lnSpc>
              <a:spcBef>
                <a:spcPts val="3000"/>
              </a:spcBef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Wie hätte die Anbieterin vorgehen sollen?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ts val="4000"/>
              </a:lnSpc>
              <a:spcBef>
                <a:spcPts val="1800"/>
              </a:spcBef>
              <a:buNone/>
            </a:pP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4000"/>
              </a:lnSpc>
              <a:spcBef>
                <a:spcPts val="1800"/>
              </a:spcBef>
              <a:buNone/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92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</p:spTree>
    <p:extLst>
      <p:ext uri="{BB962C8B-B14F-4D97-AF65-F5344CB8AC3E}">
        <p14:creationId xmlns:p14="http://schemas.microsoft.com/office/powerpoint/2010/main" val="208903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36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Ausschreibung Nachführung amtl. Vermessung</a:t>
            </a:r>
          </a:p>
          <a:p>
            <a:pPr marL="639128" lvl="1" indent="-319088">
              <a:lnSpc>
                <a:spcPts val="36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EK «Bürostandort im Vermessungskreis»</a:t>
            </a:r>
          </a:p>
          <a:p>
            <a:pPr marL="319088" indent="-319088">
              <a:lnSpc>
                <a:spcPts val="36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Anbieter A. </a:t>
            </a:r>
            <a:r>
              <a:rPr lang="de-CH" i="1" dirty="0">
                <a:latin typeface="Arial" panose="020B0604020202020204" pitchFamily="34" charset="0"/>
                <a:cs typeface="Arial" panose="020B0604020202020204" pitchFamily="34" charset="0"/>
              </a:rPr>
              <a:t>hat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bereits Bürostandort im Kreis</a:t>
            </a:r>
          </a:p>
          <a:p>
            <a:pPr marL="319088" indent="-319088">
              <a:lnSpc>
                <a:spcPts val="36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Anbieter C. </a:t>
            </a:r>
            <a:r>
              <a:rPr lang="de-CH" i="1" dirty="0">
                <a:latin typeface="Arial" panose="020B0604020202020204" pitchFamily="34" charset="0"/>
                <a:cs typeface="Arial" panose="020B0604020202020204" pitchFamily="34" charset="0"/>
              </a:rPr>
              <a:t>verspricht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Einrichtung eines Bürostandorts im Kreis</a:t>
            </a:r>
          </a:p>
          <a:p>
            <a:pPr marL="319088" indent="-319088">
              <a:lnSpc>
                <a:spcPts val="36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Zuschlag an C.</a:t>
            </a:r>
          </a:p>
        </p:txBody>
      </p:sp>
    </p:spTree>
    <p:extLst>
      <p:ext uri="{BB962C8B-B14F-4D97-AF65-F5344CB8AC3E}">
        <p14:creationId xmlns:p14="http://schemas.microsoft.com/office/powerpoint/2010/main" val="44781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von A.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C. hatte zum Zeitpunkt der Offerteingabe keinen Bürostandort im Vermessungskreis!</a:t>
            </a:r>
          </a:p>
          <a:p>
            <a:pPr marL="639128" lvl="1" indent="-319088">
              <a:lnSpc>
                <a:spcPts val="3400"/>
              </a:lnSpc>
              <a:spcBef>
                <a:spcPts val="12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C. erfüllte das EK zum massgeblichen Zeitpunkt nicht; C. ist auszuschliessen!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VGer LU: Abweisung der Beschwerde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von A. vor BGer</a:t>
            </a:r>
          </a:p>
        </p:txBody>
      </p:sp>
    </p:spTree>
    <p:extLst>
      <p:ext uri="{BB962C8B-B14F-4D97-AF65-F5344CB8AC3E}">
        <p14:creationId xmlns:p14="http://schemas.microsoft.com/office/powerpoint/2010/main" val="355495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Rechtsfrage von grds. Bedeutung: Zu welchem Zeitpunkt müssen EK erfüllt sein?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(bislang: «Einzelfallproblem»)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Antwort: zum Zeitpunkt der Offerteingabe, falls nicht anders ausgeschrieben</a:t>
            </a:r>
          </a:p>
        </p:txBody>
      </p:sp>
    </p:spTree>
    <p:extLst>
      <p:ext uri="{BB962C8B-B14F-4D97-AF65-F5344CB8AC3E}">
        <p14:creationId xmlns:p14="http://schemas.microsoft.com/office/powerpoint/2010/main" val="183790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In casu: Ausschreibung äussert sich nicht explizit zur Frage des Zeitpunkts der Erfüllung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Auslegung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zG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Zeitpunkt Offerteingabe würde sich diskriminierend auswirken</a:t>
            </a:r>
          </a:p>
          <a:p>
            <a:pPr marL="319088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Auslegung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zG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Marktöffnung: Zeitpunkt der Vertragserfüllung ist massgeblich</a:t>
            </a:r>
          </a:p>
          <a:p>
            <a:pPr marL="0" indent="0">
              <a:lnSpc>
                <a:spcPts val="3400"/>
              </a:lnSpc>
              <a:spcBef>
                <a:spcPts val="1800"/>
              </a:spcBef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(Achtung: Erfüllung ≠ Nachweis!)</a:t>
            </a:r>
          </a:p>
        </p:txBody>
      </p:sp>
    </p:spTree>
    <p:extLst>
      <p:ext uri="{BB962C8B-B14F-4D97-AF65-F5344CB8AC3E}">
        <p14:creationId xmlns:p14="http://schemas.microsoft.com/office/powerpoint/2010/main" val="294270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Zeitpunkt der Erfüllung von EK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9776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BGer 2C_111/2018 (2.7.2019)</a:t>
            </a:r>
          </a:p>
          <a:p>
            <a:pPr marL="0" indent="0">
              <a:spcBef>
                <a:spcPts val="1800"/>
              </a:spcBef>
              <a:buNone/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Vgl. auch: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BGer 2D_25/2018 (2.7.2019; zur Publ.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vorg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639128" lvl="1" indent="-319088">
              <a:lnSpc>
                <a:spcPts val="34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BGer 2C_678/2018 (5.6.2019) bzw. </a:t>
            </a:r>
            <a:b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2C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583/2017 (18.12.2017)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93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Rahmenverträge</a:t>
            </a:r>
          </a:p>
        </p:txBody>
      </p:sp>
    </p:spTree>
    <p:extLst>
      <p:ext uri="{BB962C8B-B14F-4D97-AF65-F5344CB8AC3E}">
        <p14:creationId xmlns:p14="http://schemas.microsoft.com/office/powerpoint/2010/main" val="254009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Einstieg: Bewertungsfragen</a:t>
            </a:r>
          </a:p>
        </p:txBody>
      </p:sp>
    </p:spTree>
    <p:extLst>
      <p:ext uri="{BB962C8B-B14F-4D97-AF65-F5344CB8AC3E}">
        <p14:creationId xmlns:p14="http://schemas.microsoft.com/office/powerpoint/2010/main" val="345894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Rahmenverträge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2257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Ausgangslage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Einheit der Regionalverwaltung (Lombardei)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Verpflichtung zur zentralen Beschaffung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Beschluss: Beitritt zu einem bestehenden Rahmenvertrag einer anderen Regionalverwaltung (ohne Ausschreibung)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Rahmenvertrag sieht Beitritt vor (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sep.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Vertrag)</a:t>
            </a:r>
          </a:p>
        </p:txBody>
      </p:sp>
    </p:spTree>
    <p:extLst>
      <p:ext uri="{BB962C8B-B14F-4D97-AF65-F5344CB8AC3E}">
        <p14:creationId xmlns:p14="http://schemas.microsoft.com/office/powerpoint/2010/main" val="21080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Rahmenverträge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786571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Prozessgeschichte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Beschwerde von Konkurrentinnen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Vorlage an den EuGH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Beitritt als solcher zulässig?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Beitritt auch zulässig, wenn die Maximalmenge an beziehbaren Leistungen nicht bestimmt ist?</a:t>
            </a:r>
          </a:p>
        </p:txBody>
      </p:sp>
    </p:spTree>
    <p:extLst>
      <p:ext uri="{BB962C8B-B14F-4D97-AF65-F5344CB8AC3E}">
        <p14:creationId xmlns:p14="http://schemas.microsoft.com/office/powerpoint/2010/main" val="60355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Rahmenverträge</a:t>
            </a:r>
          </a:p>
        </p:txBody>
      </p:sp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786571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Entscheid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Beitritt als solcher zulässig</a:t>
            </a:r>
          </a:p>
          <a:p>
            <a:pPr marL="639128" lvl="1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von Anfang an ausgeschrieben und vereinbart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Beitritt nicht zulässig, wenn Maximalmenge nicht ausgeschrieben und vereinbart</a:t>
            </a:r>
          </a:p>
          <a:p>
            <a:pPr marL="319088" indent="-319088">
              <a:lnSpc>
                <a:spcPts val="4000"/>
              </a:lnSpc>
              <a:spcBef>
                <a:spcPts val="180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Beitritt in casu wohl unzulässig (bestimmbare Menge genügt nicht)</a:t>
            </a:r>
          </a:p>
        </p:txBody>
      </p:sp>
    </p:spTree>
    <p:extLst>
      <p:ext uri="{BB962C8B-B14F-4D97-AF65-F5344CB8AC3E}">
        <p14:creationId xmlns:p14="http://schemas.microsoft.com/office/powerpoint/2010/main" val="322065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Schluss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005908E-50B5-4CCB-AA72-A54E1418F1B7}"/>
              </a:ext>
            </a:extLst>
          </p:cNvPr>
          <p:cNvSpPr txBox="1"/>
          <p:nvPr/>
        </p:nvSpPr>
        <p:spPr>
          <a:xfrm>
            <a:off x="1475656" y="3429000"/>
            <a:ext cx="44644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6600" dirty="0">
                <a:latin typeface="Arial" panose="020B0604020202020204" pitchFamily="34" charset="0"/>
                <a:cs typeface="Arial" panose="020B0604020202020204" pitchFamily="34" charset="0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155204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13784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sz="2400" b="1" dirty="0">
                <a:latin typeface="Arial" panose="020B0604020202020204" pitchFamily="34" charset="0"/>
                <a:cs typeface="Arial" panose="020B0604020202020204" pitchFamily="34" charset="0"/>
              </a:rPr>
              <a:t>Ex: BVGer B-4086/2018 (12.8.2019), E. 6.3.2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ZK 2 (Qualität von 29 Reinigungsprodukten; 83 Subkriterien)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647888F-01BA-494E-93EB-501D1A3C71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391" y="2924944"/>
            <a:ext cx="6827217" cy="3301165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920706E0-501F-4DCD-919B-5EF1371BE1F2}"/>
              </a:ext>
            </a:extLst>
          </p:cNvPr>
          <p:cNvSpPr txBox="1">
            <a:spLocks/>
          </p:cNvSpPr>
          <p:nvPr/>
        </p:nvSpPr>
        <p:spPr>
          <a:xfrm>
            <a:off x="612648" y="228600"/>
            <a:ext cx="8531352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Zum Einstieg: Bewertungsfragen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63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13784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sz="2400" b="1" dirty="0">
                <a:latin typeface="Arial" panose="020B0604020202020204" pitchFamily="34" charset="0"/>
                <a:cs typeface="Arial" panose="020B0604020202020204" pitchFamily="34" charset="0"/>
              </a:rPr>
              <a:t>Ex: BVGer B-4086/2018 (12.8.2019), E. 6.7.2</a:t>
            </a:r>
          </a:p>
          <a:p>
            <a:pPr marL="0" indent="0">
              <a:spcBef>
                <a:spcPts val="1800"/>
              </a:spcBef>
              <a:buNone/>
            </a:pPr>
            <a:endParaRPr lang="de-CH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de-CH" sz="2400" dirty="0">
                <a:solidFill>
                  <a:srgbClr val="000000"/>
                </a:solidFill>
                <a:latin typeface="Arial" panose="020B0604020202020204" pitchFamily="34" charset="0"/>
              </a:rPr>
              <a:t>Mit der vorliegenden Bewertung der Qualität durch Noten von 1–5 für insgesamt 83 Prüfkriterien ist dieser Ermessenspielraum […] nicht überschritten […].»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16F6879-B6D2-4863-8A2D-1CE4E55F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Einstieg: Bewertungsfragen</a:t>
            </a:r>
          </a:p>
        </p:txBody>
      </p:sp>
    </p:spTree>
    <p:extLst>
      <p:ext uri="{BB962C8B-B14F-4D97-AF65-F5344CB8AC3E}">
        <p14:creationId xmlns:p14="http://schemas.microsoft.com/office/powerpoint/2010/main" val="313595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sz="quarter" idx="1"/>
          </p:nvPr>
        </p:nvSpPr>
        <p:spPr>
          <a:xfrm>
            <a:off x="594720" y="1600200"/>
            <a:ext cx="8513784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de-CH" sz="2400" b="1" dirty="0">
                <a:latin typeface="Arial" panose="020B0604020202020204" pitchFamily="34" charset="0"/>
                <a:cs typeface="Arial" panose="020B0604020202020204" pitchFamily="34" charset="0"/>
              </a:rPr>
              <a:t>Ex: BVGer B-587/2019 (ZE 3.4.2019), E. 4.5.2</a:t>
            </a:r>
          </a:p>
          <a:p>
            <a:pPr marL="0" indent="0">
              <a:spcBef>
                <a:spcPts val="1800"/>
              </a:spcBef>
              <a:buNone/>
            </a:pPr>
            <a:endParaRPr lang="de-CH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812C186B-9DB4-4D37-B558-34C760D5C2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2564904"/>
            <a:ext cx="8964488" cy="3040887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20C623A-322B-4E8C-B1BA-61E085FB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Einstieg: Bewertungsfragen</a:t>
            </a:r>
          </a:p>
        </p:txBody>
      </p:sp>
    </p:spTree>
    <p:extLst>
      <p:ext uri="{BB962C8B-B14F-4D97-AF65-F5344CB8AC3E}">
        <p14:creationId xmlns:p14="http://schemas.microsoft.com/office/powerpoint/2010/main" val="298037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Zum Stand der Revision</a:t>
            </a:r>
          </a:p>
        </p:txBody>
      </p:sp>
    </p:spTree>
    <p:extLst>
      <p:ext uri="{BB962C8B-B14F-4D97-AF65-F5344CB8AC3E}">
        <p14:creationId xmlns:p14="http://schemas.microsoft.com/office/powerpoint/2010/main" val="373401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StudPres">
  <a:themeElements>
    <a:clrScheme name="Benutzerdefiniert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E3DED1"/>
      </a:accent1>
      <a:accent2>
        <a:srgbClr val="F6DB16"/>
      </a:accent2>
      <a:accent3>
        <a:srgbClr val="989898"/>
      </a:accent3>
      <a:accent4>
        <a:srgbClr val="D2CAB5"/>
      </a:accent4>
      <a:accent5>
        <a:srgbClr val="FFE599"/>
      </a:accent5>
      <a:accent6>
        <a:srgbClr val="D8D8D8"/>
      </a:accent6>
      <a:hlink>
        <a:srgbClr val="FFFFFF"/>
      </a:hlink>
      <a:folHlink>
        <a:srgbClr val="D2CAB5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3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37696D9D1D95EC45A9440548E782419D04008C4669C20C93454ABB50E332FADBDDBE" ma:contentTypeVersion="28" ma:contentTypeDescription="Create a new document." ma:contentTypeScope="" ma:versionID="b667386d13c965381594d80a1f3f965c"/>
</file>

<file path=customXml/itemProps1.xml><?xml version="1.0" encoding="utf-8"?>
<ds:datastoreItem xmlns:ds="http://schemas.openxmlformats.org/officeDocument/2006/customXml" ds:itemID="{55062539-B36D-4A22-B9C3-F2925FC51E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B98CF86-DBD8-4D6C-AE07-06CB5D565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A2B453-DA69-46BE-8299-CED6BF14D437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1452</Words>
  <Application>Microsoft Office PowerPoint</Application>
  <PresentationFormat>Bildschirmpräsentation (4:3)</PresentationFormat>
  <Paragraphs>306</Paragraphs>
  <Slides>53</Slides>
  <Notes>53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53</vt:i4>
      </vt:variant>
    </vt:vector>
  </HeadingPairs>
  <TitlesOfParts>
    <vt:vector size="58" baseType="lpstr">
      <vt:lpstr>Arial</vt:lpstr>
      <vt:lpstr>Calibri</vt:lpstr>
      <vt:lpstr>Tw Cen MT</vt:lpstr>
      <vt:lpstr>Wingdings</vt:lpstr>
      <vt:lpstr>EdStudPres</vt:lpstr>
      <vt:lpstr>PowerPoint-Präsentation</vt:lpstr>
      <vt:lpstr>PowerPoint-Präsentation</vt:lpstr>
      <vt:lpstr>Übersicht</vt:lpstr>
      <vt:lpstr>Übersicht</vt:lpstr>
      <vt:lpstr>Zum Einstieg: Bewertungsfragen</vt:lpstr>
      <vt:lpstr>PowerPoint-Präsentation</vt:lpstr>
      <vt:lpstr>Zum Einstieg: Bewertungsfragen</vt:lpstr>
      <vt:lpstr>Zum Einstieg: Bewertungsfragen</vt:lpstr>
      <vt:lpstr>Zum Stand der Revision</vt:lpstr>
      <vt:lpstr>Zum Stand der Revision</vt:lpstr>
      <vt:lpstr>Zum Stand der Revision</vt:lpstr>
      <vt:lpstr>Zum Stand der Revision</vt:lpstr>
      <vt:lpstr>Zum Stand der Revision</vt:lpstr>
      <vt:lpstr>Listenspitäler</vt:lpstr>
      <vt:lpstr>Listenspitäler</vt:lpstr>
      <vt:lpstr>Listenspitäler</vt:lpstr>
      <vt:lpstr>Listenspitäler</vt:lpstr>
      <vt:lpstr>Listenspitäler</vt:lpstr>
      <vt:lpstr>Listenspitäler</vt:lpstr>
      <vt:lpstr>Altkleidersammlung</vt:lpstr>
      <vt:lpstr>Altkleidersammlung</vt:lpstr>
      <vt:lpstr>Altkleidersammlung</vt:lpstr>
      <vt:lpstr>Altkleidersammlung</vt:lpstr>
      <vt:lpstr>Urheberrechte</vt:lpstr>
      <vt:lpstr>Urheberrechte</vt:lpstr>
      <vt:lpstr>Urheberrechte</vt:lpstr>
      <vt:lpstr>Urheberrechte</vt:lpstr>
      <vt:lpstr>Urheberrechte</vt:lpstr>
      <vt:lpstr>Loslimitierung</vt:lpstr>
      <vt:lpstr>Loslimitierung</vt:lpstr>
      <vt:lpstr>Loslimitierung</vt:lpstr>
      <vt:lpstr>Loslimitierung</vt:lpstr>
      <vt:lpstr>Loslimitierung</vt:lpstr>
      <vt:lpstr>Loslimitierung</vt:lpstr>
      <vt:lpstr>Ausschreibungskonformität</vt:lpstr>
      <vt:lpstr>Ausschreibungskonformität</vt:lpstr>
      <vt:lpstr>Ausschreibungskonformität</vt:lpstr>
      <vt:lpstr>Ausschreibungskonformität</vt:lpstr>
      <vt:lpstr>Referenzen</vt:lpstr>
      <vt:lpstr>Referenzen</vt:lpstr>
      <vt:lpstr>Referenzen</vt:lpstr>
      <vt:lpstr>Referenzen</vt:lpstr>
      <vt:lpstr>Zeitpunkt der Erfüllung von EK</vt:lpstr>
      <vt:lpstr>Zeitpunkt der Erfüllung von EK</vt:lpstr>
      <vt:lpstr>Zeitpunkt der Erfüllung von EK</vt:lpstr>
      <vt:lpstr>Zeitpunkt der Erfüllung von EK</vt:lpstr>
      <vt:lpstr>Zeitpunkt der Erfüllung von EK</vt:lpstr>
      <vt:lpstr>Zeitpunkt der Erfüllung von EK</vt:lpstr>
      <vt:lpstr>Rahmenverträge</vt:lpstr>
      <vt:lpstr>Rahmenverträge</vt:lpstr>
      <vt:lpstr>Rahmenverträge</vt:lpstr>
      <vt:lpstr>Rahmenverträge</vt:lpstr>
      <vt:lpstr>Schluss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2011-10-05T09:03:30Z</dcterms:created>
  <dcterms:modified xsi:type="dcterms:W3CDTF">2020-06-25T01:44:12Z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TC101671259990</vt:lpwstr>
  </property>
</Properties>
</file>