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18"/>
  </p:handoutMasterIdLst>
  <p:sldIdLst>
    <p:sldId id="317" r:id="rId2"/>
    <p:sldId id="333" r:id="rId3"/>
    <p:sldId id="337" r:id="rId4"/>
    <p:sldId id="341" r:id="rId5"/>
    <p:sldId id="338" r:id="rId6"/>
    <p:sldId id="350" r:id="rId7"/>
    <p:sldId id="351" r:id="rId8"/>
    <p:sldId id="325" r:id="rId9"/>
    <p:sldId id="354" r:id="rId10"/>
    <p:sldId id="353" r:id="rId11"/>
    <p:sldId id="352" r:id="rId12"/>
    <p:sldId id="343" r:id="rId13"/>
    <p:sldId id="346" r:id="rId14"/>
    <p:sldId id="347" r:id="rId15"/>
    <p:sldId id="355" r:id="rId16"/>
    <p:sldId id="332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EBCAC91-6150-4282-A7A4-118538AA5EF4}">
          <p14:sldIdLst>
            <p14:sldId id="317"/>
            <p14:sldId id="333"/>
            <p14:sldId id="337"/>
            <p14:sldId id="341"/>
            <p14:sldId id="338"/>
            <p14:sldId id="350"/>
            <p14:sldId id="351"/>
            <p14:sldId id="325"/>
            <p14:sldId id="354"/>
            <p14:sldId id="353"/>
            <p14:sldId id="352"/>
            <p14:sldId id="343"/>
            <p14:sldId id="346"/>
            <p14:sldId id="347"/>
            <p14:sldId id="355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636"/>
    <a:srgbClr val="E4004B"/>
    <a:srgbClr val="DDE0E3"/>
    <a:srgbClr val="909A9D"/>
    <a:srgbClr val="9DA7AC"/>
    <a:srgbClr val="ED411F"/>
    <a:srgbClr val="5C686D"/>
    <a:srgbClr val="F0F8F9"/>
    <a:srgbClr val="D5DADE"/>
    <a:srgbClr val="C6C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7" autoAdjust="0"/>
    <p:restoredTop sz="96355"/>
  </p:normalViewPr>
  <p:slideViewPr>
    <p:cSldViewPr showGuides="1">
      <p:cViewPr varScale="1">
        <p:scale>
          <a:sx n="101" d="100"/>
          <a:sy n="101" d="100"/>
        </p:scale>
        <p:origin x="64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4000" cy="54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F32D0-FBF6-45BB-8899-C35621BE2C58}" type="datetimeFigureOut">
              <a:rPr lang="fr-CH" smtClean="0"/>
              <a:t>23.03.2023</a:t>
            </a:fld>
            <a:endParaRPr lang="fr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0FF12-FB21-4BAB-A5D5-40CF2D4EE4A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635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81C725F4-3054-6541-9F98-C1C2ABDFD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0" y="-1016052"/>
            <a:ext cx="12508089" cy="943010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A7C9960-0FC8-FB44-81A7-A2F7CF39BD94}"/>
              </a:ext>
            </a:extLst>
          </p:cNvPr>
          <p:cNvSpPr/>
          <p:nvPr userDrawn="1"/>
        </p:nvSpPr>
        <p:spPr>
          <a:xfrm>
            <a:off x="0" y="0"/>
            <a:ext cx="848172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A6C9B41-E483-4D4F-AE55-DAC201F4F6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000" y="375037"/>
            <a:ext cx="8238000" cy="137996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500"/>
              </a:lnSpc>
              <a:defRPr lang="de-CH" sz="4000" b="0" i="0" spc="150" baseline="0" smtClean="0">
                <a:solidFill>
                  <a:srgbClr val="E4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Titelvorlage </a:t>
            </a:r>
            <a:br>
              <a:rPr lang="de-DE" dirty="0"/>
            </a:br>
            <a:r>
              <a:rPr lang="de-DE" dirty="0"/>
              <a:t>deutsch</a:t>
            </a:r>
            <a:endParaRPr lang="de-DE" dirty="0">
              <a:solidFill>
                <a:srgbClr val="3C3C3B"/>
              </a:solidFill>
              <a:latin typeface="Noto Sans" panose="020B050204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1F664FD-4BE0-2E43-9FD6-516330BCE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1720" y="5751000"/>
            <a:ext cx="3169047" cy="652451"/>
          </a:xfrm>
          <a:prstGeom prst="rect">
            <a:avLst/>
          </a:prstGeom>
        </p:spPr>
      </p:pic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594CF635-EDF5-DD4B-AB12-66F091D80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000" y="1793657"/>
            <a:ext cx="8238000" cy="1246495"/>
          </a:xfrm>
          <a:prstGeom prst="rect">
            <a:avLst/>
          </a:prstGeom>
        </p:spPr>
        <p:txBody>
          <a:bodyPr wrap="square" lIns="0" numCol="1" spcCol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4000" b="0" i="0" u="none" spc="50" baseline="0">
                <a:solidFill>
                  <a:srgbClr val="5C686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Titelvorlage </a:t>
            </a:r>
            <a:br>
              <a:rPr lang="de-DE" dirty="0"/>
            </a:br>
            <a:r>
              <a:rPr lang="de-DE" dirty="0"/>
              <a:t>französisch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AB249B7F-085B-234E-B841-846C67B80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000" y="3699000"/>
            <a:ext cx="8184000" cy="374461"/>
          </a:xfrm>
          <a:prstGeom prst="rect">
            <a:avLst/>
          </a:prstGeom>
        </p:spPr>
        <p:txBody>
          <a:bodyPr wrap="square" lIns="0" numCol="1" spcCol="0">
            <a:spAutoFit/>
          </a:bodyPr>
          <a:lstStyle>
            <a:lvl1pPr marL="0" marR="0" indent="0" algn="just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2000" b="1" i="0" u="none" spc="50" baseline="0">
                <a:solidFill>
                  <a:srgbClr val="4B4B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A015B3-20F4-1C41-A8B6-537328B26F70}"/>
              </a:ext>
            </a:extLst>
          </p:cNvPr>
          <p:cNvSpPr/>
          <p:nvPr userDrawn="1"/>
        </p:nvSpPr>
        <p:spPr>
          <a:xfrm>
            <a:off x="10078767" y="2126421"/>
            <a:ext cx="1080000" cy="1080000"/>
          </a:xfrm>
          <a:prstGeom prst="rect">
            <a:avLst/>
          </a:prstGeom>
          <a:solidFill>
            <a:srgbClr val="5C686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BD73A84-C3D0-164E-899D-8178E0E4DE9D}"/>
              </a:ext>
            </a:extLst>
          </p:cNvPr>
          <p:cNvSpPr/>
          <p:nvPr userDrawn="1"/>
        </p:nvSpPr>
        <p:spPr>
          <a:xfrm>
            <a:off x="11160000" y="1053000"/>
            <a:ext cx="1080000" cy="1080000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FCDB009-323A-904F-8B75-2636E3B595AD}"/>
              </a:ext>
            </a:extLst>
          </p:cNvPr>
          <p:cNvSpPr/>
          <p:nvPr userDrawn="1"/>
        </p:nvSpPr>
        <p:spPr>
          <a:xfrm>
            <a:off x="10070145" y="-27000"/>
            <a:ext cx="1080000" cy="1080000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7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ftext_mit_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8291E1BE-2576-4A48-8915-2D9390B749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755000"/>
            <a:ext cx="9210000" cy="741229"/>
          </a:xfrm>
          <a:prstGeom prst="rect">
            <a:avLst/>
          </a:prstGeom>
        </p:spPr>
        <p:txBody>
          <a:bodyPr wrap="square" lIns="0" rIns="0" numCol="1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35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2000" b="1" i="0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FontTx/>
              <a:buNone/>
              <a:defRPr sz="18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Untertitel</a:t>
            </a:r>
          </a:p>
          <a:p>
            <a:pPr lvl="1"/>
            <a:r>
              <a:rPr lang="de-DE" dirty="0"/>
              <a:t>Lauftext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DE150A38-081F-BD4B-9702-F51337CB3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80699"/>
            <a:ext cx="4180904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0" i="0" spc="0" baseline="0">
                <a:solidFill>
                  <a:srgbClr val="E4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7134AE0-4E69-574F-BDDC-B8EC644123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687410"/>
            <a:ext cx="4566000" cy="423193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300"/>
              </a:lnSpc>
              <a:defRPr lang="de-CH" sz="3000" b="0" i="0" spc="100" baseline="0" smtClean="0">
                <a:solidFill>
                  <a:srgbClr val="E6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Titelvorgabe</a:t>
            </a:r>
            <a:endParaRPr lang="de-CH" dirty="0">
              <a:solidFill>
                <a:srgbClr val="3C3C3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84686931-32F2-0A42-B7FF-5767887081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rgbClr val="5C68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4101437-9BB9-644B-AB1B-750DB09C8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656"/>
            <a:ext cx="756000" cy="15493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27DD01B-35DD-0649-81F3-82769D25AD15}"/>
              </a:ext>
            </a:extLst>
          </p:cNvPr>
          <p:cNvSpPr/>
          <p:nvPr userDrawn="1"/>
        </p:nvSpPr>
        <p:spPr>
          <a:xfrm>
            <a:off x="10545292" y="0"/>
            <a:ext cx="826389" cy="826389"/>
          </a:xfrm>
          <a:prstGeom prst="rect">
            <a:avLst/>
          </a:prstGeom>
          <a:solidFill>
            <a:srgbClr val="5C686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4AA0E09-5484-2940-9BFC-9D608A12B201}"/>
              </a:ext>
            </a:extLst>
          </p:cNvPr>
          <p:cNvSpPr/>
          <p:nvPr userDrawn="1"/>
        </p:nvSpPr>
        <p:spPr>
          <a:xfrm>
            <a:off x="11370982" y="818866"/>
            <a:ext cx="826389" cy="826389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53F5DB7-B792-8C46-AB8E-B4A85F25788B}"/>
              </a:ext>
            </a:extLst>
          </p:cNvPr>
          <p:cNvSpPr/>
          <p:nvPr userDrawn="1"/>
        </p:nvSpPr>
        <p:spPr>
          <a:xfrm>
            <a:off x="10545292" y="1637731"/>
            <a:ext cx="826389" cy="826389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6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ftext_UT_mit_mehreren_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8291E1BE-2576-4A48-8915-2D9390B749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755000"/>
            <a:ext cx="9210000" cy="741229"/>
          </a:xfrm>
          <a:prstGeom prst="rect">
            <a:avLst/>
          </a:prstGeom>
        </p:spPr>
        <p:txBody>
          <a:bodyPr wrap="square" lIns="0" rIns="0" numCol="1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35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2000" b="1" i="0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FontTx/>
              <a:buNone/>
              <a:defRPr sz="18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Untertitel</a:t>
            </a:r>
          </a:p>
          <a:p>
            <a:pPr lvl="1"/>
            <a:r>
              <a:rPr lang="de-DE" dirty="0"/>
              <a:t>Lauftext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DE150A38-081F-BD4B-9702-F51337CB3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80699"/>
            <a:ext cx="4180904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0" i="0" spc="0" baseline="0">
                <a:solidFill>
                  <a:srgbClr val="E4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A5DF9F0B-5342-D746-B094-BA04CDC6B8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3643511"/>
            <a:ext cx="9210000" cy="400110"/>
          </a:xfrm>
          <a:prstGeom prst="rect">
            <a:avLst/>
          </a:prstGeom>
        </p:spPr>
        <p:txBody>
          <a:bodyPr wrap="square" lIns="0" rIns="0" numCol="1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35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2000" b="1" i="0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FontTx/>
              <a:buNone/>
              <a:defRPr sz="2000" spc="1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9BBD9018-5B0D-994A-B183-672897BA08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4000" y="4293000"/>
            <a:ext cx="2730000" cy="22306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55F5AAFD-C633-3644-B6B5-18CC35BBA8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84000" y="4293000"/>
            <a:ext cx="2730000" cy="22306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E4E22D86-BB5A-2943-A423-AF7EEA7F08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0740" y="4293000"/>
            <a:ext cx="2730000" cy="22306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7134AE0-4E69-574F-BDDC-B8EC644123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687410"/>
            <a:ext cx="4566000" cy="423193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300"/>
              </a:lnSpc>
              <a:defRPr lang="de-CH" sz="3000" b="0" i="0" spc="100" baseline="0" smtClean="0">
                <a:solidFill>
                  <a:srgbClr val="E4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Titelvorgabe</a:t>
            </a:r>
            <a:endParaRPr lang="de-CH" dirty="0">
              <a:solidFill>
                <a:srgbClr val="3C3C3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DB9A4A7D-FA2A-7A4F-9FB3-97DEEEED64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rgbClr val="5C68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F049023-708D-C14A-A261-0B01997DB4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656"/>
            <a:ext cx="756000" cy="154939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1505A042-E51B-DC4C-A386-BD3198748F12}"/>
              </a:ext>
            </a:extLst>
          </p:cNvPr>
          <p:cNvSpPr/>
          <p:nvPr userDrawn="1"/>
        </p:nvSpPr>
        <p:spPr>
          <a:xfrm>
            <a:off x="11370982" y="4378623"/>
            <a:ext cx="826389" cy="826389"/>
          </a:xfrm>
          <a:prstGeom prst="rect">
            <a:avLst/>
          </a:prstGeom>
          <a:solidFill>
            <a:srgbClr val="5C686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7E97204-66B9-1640-B8C3-294D9BA4CC97}"/>
              </a:ext>
            </a:extLst>
          </p:cNvPr>
          <p:cNvSpPr/>
          <p:nvPr userDrawn="1"/>
        </p:nvSpPr>
        <p:spPr>
          <a:xfrm>
            <a:off x="11370982" y="2733369"/>
            <a:ext cx="826389" cy="826389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7BFC9D1-CAB2-534A-A26B-5E9953110BFF}"/>
              </a:ext>
            </a:extLst>
          </p:cNvPr>
          <p:cNvSpPr/>
          <p:nvPr userDrawn="1"/>
        </p:nvSpPr>
        <p:spPr>
          <a:xfrm>
            <a:off x="10545292" y="3552234"/>
            <a:ext cx="826389" cy="826389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5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uftext_UT_mit_mehreren_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8291E1BE-2576-4A48-8915-2D9390B749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3456296"/>
            <a:ext cx="2082000" cy="512704"/>
          </a:xfrm>
          <a:prstGeom prst="rect">
            <a:avLst/>
          </a:prstGeom>
        </p:spPr>
        <p:txBody>
          <a:bodyPr wrap="square" lIns="0" rIns="0" numCol="1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1400" b="1" i="0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Standort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DE150A38-081F-BD4B-9702-F51337CB3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80699"/>
            <a:ext cx="4180904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0" i="0" spc="0" baseline="0">
                <a:solidFill>
                  <a:srgbClr val="E4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7134AE0-4E69-574F-BDDC-B8EC644123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687410"/>
            <a:ext cx="4566000" cy="423193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300"/>
              </a:lnSpc>
              <a:defRPr lang="de-CH" sz="3000" b="0" i="0" spc="100" baseline="0" smtClean="0">
                <a:solidFill>
                  <a:srgbClr val="E6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Titelvorgabe</a:t>
            </a:r>
            <a:endParaRPr lang="de-CH" dirty="0">
              <a:solidFill>
                <a:srgbClr val="3C3C3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24" name="Bildplatzhalter 7">
            <a:extLst>
              <a:ext uri="{FF2B5EF4-FFF2-40B4-BE49-F238E27FC236}">
                <a16:creationId xmlns:a16="http://schemas.microsoft.com/office/drawing/2014/main" id="{7B5A7FE8-D5E9-1C4C-A700-7D778DD1101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4000" y="1739499"/>
            <a:ext cx="2082000" cy="16895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25" name="Bildplatzhalter 7">
            <a:extLst>
              <a:ext uri="{FF2B5EF4-FFF2-40B4-BE49-F238E27FC236}">
                <a16:creationId xmlns:a16="http://schemas.microsoft.com/office/drawing/2014/main" id="{8978CE1C-61D9-A248-84FE-752C4C9252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14805" y="1739499"/>
            <a:ext cx="2082000" cy="16895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26" name="Bildplatzhalter 7">
            <a:extLst>
              <a:ext uri="{FF2B5EF4-FFF2-40B4-BE49-F238E27FC236}">
                <a16:creationId xmlns:a16="http://schemas.microsoft.com/office/drawing/2014/main" id="{BF7D37FA-6FA1-5249-99F2-85BDAB104AE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35684" y="1739499"/>
            <a:ext cx="2082000" cy="16895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27" name="Bildplatzhalter 7">
            <a:extLst>
              <a:ext uri="{FF2B5EF4-FFF2-40B4-BE49-F238E27FC236}">
                <a16:creationId xmlns:a16="http://schemas.microsoft.com/office/drawing/2014/main" id="{F4B6BB2C-97DE-EE4F-B5E1-A402987E72D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0333" y="1739499"/>
            <a:ext cx="2082000" cy="16895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32" name="Bildplatzhalter 7">
            <a:extLst>
              <a:ext uri="{FF2B5EF4-FFF2-40B4-BE49-F238E27FC236}">
                <a16:creationId xmlns:a16="http://schemas.microsoft.com/office/drawing/2014/main" id="{5D67C310-10FD-FE40-B0D7-736C626AE65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4000" y="4186137"/>
            <a:ext cx="2082000" cy="16895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33" name="Bildplatzhalter 7">
            <a:extLst>
              <a:ext uri="{FF2B5EF4-FFF2-40B4-BE49-F238E27FC236}">
                <a16:creationId xmlns:a16="http://schemas.microsoft.com/office/drawing/2014/main" id="{CA72DBA1-F57F-CD42-89B5-0AD49F2B2C0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614805" y="4186137"/>
            <a:ext cx="2082000" cy="16895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34" name="Bildplatzhalter 7">
            <a:extLst>
              <a:ext uri="{FF2B5EF4-FFF2-40B4-BE49-F238E27FC236}">
                <a16:creationId xmlns:a16="http://schemas.microsoft.com/office/drawing/2014/main" id="{37DA5ACB-B1D5-844C-8FEA-7384478BAE0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235684" y="4186137"/>
            <a:ext cx="2082000" cy="16895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35" name="Bildplatzhalter 7">
            <a:extLst>
              <a:ext uri="{FF2B5EF4-FFF2-40B4-BE49-F238E27FC236}">
                <a16:creationId xmlns:a16="http://schemas.microsoft.com/office/drawing/2014/main" id="{A9FC375E-347C-E249-89C5-95137A7A98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860333" y="4186137"/>
            <a:ext cx="2082000" cy="16895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44" name="Textplatzhalter 18">
            <a:extLst>
              <a:ext uri="{FF2B5EF4-FFF2-40B4-BE49-F238E27FC236}">
                <a16:creationId xmlns:a16="http://schemas.microsoft.com/office/drawing/2014/main" id="{16F47926-C092-1F4E-920B-10672510128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rgbClr val="5C68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5" name="Textplatzhalter 18">
            <a:extLst>
              <a:ext uri="{FF2B5EF4-FFF2-40B4-BE49-F238E27FC236}">
                <a16:creationId xmlns:a16="http://schemas.microsoft.com/office/drawing/2014/main" id="{B899C342-7387-3142-B22A-2E0FADD5D7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847149" y="3456296"/>
            <a:ext cx="2113411" cy="512704"/>
          </a:xfrm>
          <a:prstGeom prst="rect">
            <a:avLst/>
          </a:prstGeom>
        </p:spPr>
        <p:txBody>
          <a:bodyPr wrap="square" lIns="0" rIns="0" numCol="1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1400" b="1" i="0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Standort</a:t>
            </a:r>
          </a:p>
        </p:txBody>
      </p:sp>
      <p:sp>
        <p:nvSpPr>
          <p:cNvPr id="46" name="Textplatzhalter 18">
            <a:extLst>
              <a:ext uri="{FF2B5EF4-FFF2-40B4-BE49-F238E27FC236}">
                <a16:creationId xmlns:a16="http://schemas.microsoft.com/office/drawing/2014/main" id="{EF556EB2-E041-6C4C-9F3D-6436B2F6E6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24589" y="3456296"/>
            <a:ext cx="2113411" cy="512704"/>
          </a:xfrm>
          <a:prstGeom prst="rect">
            <a:avLst/>
          </a:prstGeom>
        </p:spPr>
        <p:txBody>
          <a:bodyPr wrap="square" lIns="0" rIns="0" numCol="1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1400" b="1" i="0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Standort</a:t>
            </a:r>
          </a:p>
        </p:txBody>
      </p:sp>
      <p:sp>
        <p:nvSpPr>
          <p:cNvPr id="47" name="Textplatzhalter 18">
            <a:extLst>
              <a:ext uri="{FF2B5EF4-FFF2-40B4-BE49-F238E27FC236}">
                <a16:creationId xmlns:a16="http://schemas.microsoft.com/office/drawing/2014/main" id="{0F9E6B9F-7C9E-FC40-9EB9-B3F4FE9C46E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13459" y="3456296"/>
            <a:ext cx="2113411" cy="512704"/>
          </a:xfrm>
          <a:prstGeom prst="rect">
            <a:avLst/>
          </a:prstGeom>
        </p:spPr>
        <p:txBody>
          <a:bodyPr wrap="square" lIns="0" rIns="0" numCol="1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1400" b="1" i="0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Standort</a:t>
            </a:r>
          </a:p>
        </p:txBody>
      </p:sp>
      <p:sp>
        <p:nvSpPr>
          <p:cNvPr id="48" name="Textplatzhalter 18">
            <a:extLst>
              <a:ext uri="{FF2B5EF4-FFF2-40B4-BE49-F238E27FC236}">
                <a16:creationId xmlns:a16="http://schemas.microsoft.com/office/drawing/2014/main" id="{273C300F-C4E2-E140-B65D-2B09A8D230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4000" y="5913000"/>
            <a:ext cx="2082000" cy="512704"/>
          </a:xfrm>
          <a:prstGeom prst="rect">
            <a:avLst/>
          </a:prstGeom>
        </p:spPr>
        <p:txBody>
          <a:bodyPr wrap="square" lIns="0" rIns="0" numCol="1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1400" b="1" i="0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Standort</a:t>
            </a:r>
          </a:p>
        </p:txBody>
      </p:sp>
      <p:sp>
        <p:nvSpPr>
          <p:cNvPr id="49" name="Textplatzhalter 18">
            <a:extLst>
              <a:ext uri="{FF2B5EF4-FFF2-40B4-BE49-F238E27FC236}">
                <a16:creationId xmlns:a16="http://schemas.microsoft.com/office/drawing/2014/main" id="{8710DD1F-81D8-F549-879A-28315FC2427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47149" y="5913000"/>
            <a:ext cx="2113411" cy="512704"/>
          </a:xfrm>
          <a:prstGeom prst="rect">
            <a:avLst/>
          </a:prstGeom>
        </p:spPr>
        <p:txBody>
          <a:bodyPr wrap="square" lIns="0" rIns="0" numCol="1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1400" b="1" i="0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Standort</a:t>
            </a:r>
          </a:p>
        </p:txBody>
      </p:sp>
      <p:sp>
        <p:nvSpPr>
          <p:cNvPr id="50" name="Textplatzhalter 18">
            <a:extLst>
              <a:ext uri="{FF2B5EF4-FFF2-40B4-BE49-F238E27FC236}">
                <a16:creationId xmlns:a16="http://schemas.microsoft.com/office/drawing/2014/main" id="{5E60E6C5-BB0C-2C4F-A604-9EDD2E5EAB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24589" y="5913000"/>
            <a:ext cx="2113411" cy="512704"/>
          </a:xfrm>
          <a:prstGeom prst="rect">
            <a:avLst/>
          </a:prstGeom>
        </p:spPr>
        <p:txBody>
          <a:bodyPr wrap="square" lIns="0" rIns="0" numCol="1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1400" b="1" i="0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Standort</a:t>
            </a:r>
          </a:p>
        </p:txBody>
      </p:sp>
      <p:sp>
        <p:nvSpPr>
          <p:cNvPr id="51" name="Textplatzhalter 18">
            <a:extLst>
              <a:ext uri="{FF2B5EF4-FFF2-40B4-BE49-F238E27FC236}">
                <a16:creationId xmlns:a16="http://schemas.microsoft.com/office/drawing/2014/main" id="{B2091ABA-F706-A54E-91B3-999633C00D5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13459" y="5913000"/>
            <a:ext cx="2113411" cy="512704"/>
          </a:xfrm>
          <a:prstGeom prst="rect">
            <a:avLst/>
          </a:prstGeom>
        </p:spPr>
        <p:txBody>
          <a:bodyPr wrap="square" lIns="0" rIns="0" numCol="1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1400" b="1" i="0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Standort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7D456958-62CD-AA4D-8669-EBE25C8CD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656"/>
            <a:ext cx="756000" cy="154939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5CC3324A-ECBB-364E-B7F1-C04352C116DB}"/>
              </a:ext>
            </a:extLst>
          </p:cNvPr>
          <p:cNvSpPr/>
          <p:nvPr userDrawn="1"/>
        </p:nvSpPr>
        <p:spPr>
          <a:xfrm>
            <a:off x="10545292" y="0"/>
            <a:ext cx="826389" cy="826389"/>
          </a:xfrm>
          <a:prstGeom prst="rect">
            <a:avLst/>
          </a:prstGeom>
          <a:solidFill>
            <a:srgbClr val="5C686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3C2FDB0-E5A6-5D4F-8BA6-3B14F39E982A}"/>
              </a:ext>
            </a:extLst>
          </p:cNvPr>
          <p:cNvSpPr/>
          <p:nvPr userDrawn="1"/>
        </p:nvSpPr>
        <p:spPr>
          <a:xfrm>
            <a:off x="11370982" y="818866"/>
            <a:ext cx="826389" cy="826389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C52F481-09F6-374E-832A-334B14D855B3}"/>
              </a:ext>
            </a:extLst>
          </p:cNvPr>
          <p:cNvSpPr/>
          <p:nvPr userDrawn="1"/>
        </p:nvSpPr>
        <p:spPr>
          <a:xfrm>
            <a:off x="10545292" y="1637731"/>
            <a:ext cx="826389" cy="826389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1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mit_grossem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F37543B-9658-DC4E-AAB2-230BF49250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80699"/>
            <a:ext cx="4180904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0" i="0" spc="0" baseline="0">
                <a:solidFill>
                  <a:srgbClr val="E4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DD584CC4-C8CD-C941-8681-33CADE0F6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1755000"/>
            <a:ext cx="3648000" cy="59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4B"/>
              </a:buClr>
              <a:buSzTx/>
              <a:buFont typeface="Arial" panose="020B0604020202020204" pitchFamily="34" charset="0"/>
              <a:buChar char="•"/>
              <a:tabLst/>
              <a:defRPr sz="2000" b="1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4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6056928-B92B-3B49-BAFF-4810227F37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4000" y="2564999"/>
            <a:ext cx="9210000" cy="42930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2B8CFB8-ED04-A042-B617-9685F5239D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687410"/>
            <a:ext cx="4566000" cy="423193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300"/>
              </a:lnSpc>
              <a:defRPr lang="de-CH" sz="3000" b="0" i="0" spc="100" baseline="0" smtClean="0">
                <a:solidFill>
                  <a:srgbClr val="E4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Titelvorgabe</a:t>
            </a:r>
            <a:endParaRPr lang="de-CH" dirty="0">
              <a:solidFill>
                <a:srgbClr val="3C3C3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3BF0E423-3011-394F-B6C6-3B6A76938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rgbClr val="5C68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C124C59-F1DA-2049-B5CC-2B87D4BB0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656"/>
            <a:ext cx="756000" cy="15493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2CE5B51-C2E9-364D-AF14-AE2F3EFEF57A}"/>
              </a:ext>
            </a:extLst>
          </p:cNvPr>
          <p:cNvSpPr/>
          <p:nvPr userDrawn="1"/>
        </p:nvSpPr>
        <p:spPr>
          <a:xfrm>
            <a:off x="10529794" y="1101524"/>
            <a:ext cx="826389" cy="826389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1C4E4BA-32F1-5A4C-803F-D94263948648}"/>
              </a:ext>
            </a:extLst>
          </p:cNvPr>
          <p:cNvSpPr/>
          <p:nvPr userDrawn="1"/>
        </p:nvSpPr>
        <p:spPr>
          <a:xfrm>
            <a:off x="11334000" y="1935805"/>
            <a:ext cx="826389" cy="826389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7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6056928-B92B-3B49-BAFF-4810227F37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71400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de-DE" dirty="0"/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8EDCD631-04F6-6B41-9585-509D2E67B4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rgbClr val="5C68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86B28E-7D48-DC4E-97E4-6C1902768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656"/>
            <a:ext cx="756000" cy="15493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FECEC93-BEE6-964E-AFE6-0A7E794F834A}"/>
              </a:ext>
            </a:extLst>
          </p:cNvPr>
          <p:cNvSpPr/>
          <p:nvPr userDrawn="1"/>
        </p:nvSpPr>
        <p:spPr>
          <a:xfrm>
            <a:off x="11370982" y="3969000"/>
            <a:ext cx="826389" cy="826389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6156DE-FEF8-7146-9701-BCA7A772B2FD}"/>
              </a:ext>
            </a:extLst>
          </p:cNvPr>
          <p:cNvSpPr/>
          <p:nvPr userDrawn="1"/>
        </p:nvSpPr>
        <p:spPr>
          <a:xfrm>
            <a:off x="10545292" y="4787865"/>
            <a:ext cx="826389" cy="826389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8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7DBBEC72-368C-D448-81B3-C0E5CB56A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t="147" r="27658" b="14327"/>
          <a:stretch/>
        </p:blipFill>
        <p:spPr>
          <a:xfrm>
            <a:off x="0" y="-144000"/>
            <a:ext cx="12204000" cy="702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3D6F2F3-4524-C540-B51E-F710525913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1720" y="5751000"/>
            <a:ext cx="3169047" cy="652451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BC57EAF-A449-C348-9F24-947E075FF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000" y="1793657"/>
            <a:ext cx="8238000" cy="1246495"/>
          </a:xfrm>
          <a:prstGeom prst="rect">
            <a:avLst/>
          </a:prstGeom>
        </p:spPr>
        <p:txBody>
          <a:bodyPr wrap="square" lIns="0" numCol="1" spcCol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4000" b="0" i="0" u="none" spc="50" baseline="0">
                <a:solidFill>
                  <a:srgbClr val="5C686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Merci </a:t>
            </a:r>
            <a:r>
              <a:rPr lang="de-DE" dirty="0" err="1"/>
              <a:t>beaucoup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votre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F8334D5F-0A50-C04B-935D-BFF6E58F61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000" y="375037"/>
            <a:ext cx="8238000" cy="137996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500"/>
              </a:lnSpc>
              <a:defRPr lang="de-CH" sz="4000" b="0" i="0" spc="150" baseline="0" smtClean="0">
                <a:solidFill>
                  <a:srgbClr val="E4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Besten Dank </a:t>
            </a:r>
            <a:br>
              <a:rPr lang="de-DE" dirty="0"/>
            </a:br>
            <a:r>
              <a:rPr lang="de-DE" dirty="0"/>
              <a:t>für Ihre Aufmerksamkeit</a:t>
            </a:r>
            <a:endParaRPr lang="de-DE" dirty="0">
              <a:solidFill>
                <a:srgbClr val="3C3C3B"/>
              </a:solidFill>
              <a:latin typeface="Noto Sans" panose="020B0502040504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0BD5C3B-5C3A-074A-AEC3-AFBC753DD6CB}"/>
              </a:ext>
            </a:extLst>
          </p:cNvPr>
          <p:cNvSpPr/>
          <p:nvPr userDrawn="1"/>
        </p:nvSpPr>
        <p:spPr>
          <a:xfrm>
            <a:off x="10029534" y="2009421"/>
            <a:ext cx="1080000" cy="1080000"/>
          </a:xfrm>
          <a:prstGeom prst="rect">
            <a:avLst/>
          </a:prstGeom>
          <a:solidFill>
            <a:srgbClr val="5C686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3A96EAA-BDDB-B942-BBAD-D92772F2C2B1}"/>
              </a:ext>
            </a:extLst>
          </p:cNvPr>
          <p:cNvSpPr/>
          <p:nvPr userDrawn="1"/>
        </p:nvSpPr>
        <p:spPr>
          <a:xfrm>
            <a:off x="11110767" y="936000"/>
            <a:ext cx="1080000" cy="1080000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49B8E1F-1026-664C-9E4B-54A49C849736}"/>
              </a:ext>
            </a:extLst>
          </p:cNvPr>
          <p:cNvSpPr/>
          <p:nvPr userDrawn="1"/>
        </p:nvSpPr>
        <p:spPr>
          <a:xfrm>
            <a:off x="10020912" y="-144000"/>
            <a:ext cx="1080000" cy="1080000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526038-711E-0341-AA42-9851CA12ED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A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5C686D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9F96266-57E4-7E4D-BF7E-3D322F8BC7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00" y="363498"/>
            <a:ext cx="7290000" cy="1154162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4500"/>
              </a:lnSpc>
              <a:defRPr lang="de-CH" sz="4000" b="0" i="0" spc="150" baseline="0" smtClean="0">
                <a:solidFill>
                  <a:srgbClr val="5C686D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Kapiteltitel </a:t>
            </a:r>
            <a:br>
              <a:rPr lang="de-DE" dirty="0"/>
            </a:br>
            <a:r>
              <a:rPr lang="de-DE" dirty="0"/>
              <a:t>deutsch</a:t>
            </a:r>
            <a:endParaRPr lang="de-DE" dirty="0">
              <a:solidFill>
                <a:srgbClr val="3C3C3B"/>
              </a:solidFill>
              <a:latin typeface="Noto Sans" panose="020B0502040504020204" pitchFamily="34" charset="0"/>
            </a:endParaRP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AC1849C7-70DA-084E-90D2-1D7710F65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000" y="1863000"/>
            <a:ext cx="7290000" cy="1154162"/>
          </a:xfrm>
          <a:prstGeom prst="rect">
            <a:avLst/>
          </a:prstGeom>
        </p:spPr>
        <p:txBody>
          <a:bodyPr wrap="square" lIns="0" tIns="0" rIns="0" bIns="0" numCol="1" spc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4000" b="0" i="0" u="none" spc="150" baseline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Kapiteltitel </a:t>
            </a:r>
            <a:br>
              <a:rPr lang="de-DE" dirty="0"/>
            </a:br>
            <a:r>
              <a:rPr lang="de-DE" dirty="0"/>
              <a:t>französisch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2385464D-22AA-6046-82C5-A272FD44B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2047C4FA-3B75-834D-8354-1FA83BB7F9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70610" y="1161000"/>
            <a:ext cx="1497456" cy="489365"/>
          </a:xfrm>
          <a:prstGeom prst="rect">
            <a:avLst/>
          </a:prstGeom>
        </p:spPr>
        <p:txBody>
          <a:bodyPr wrap="square" lIns="0" tIns="0" rIns="0" bIns="0" numCol="1" spcCol="0" anchor="t" anchorCtr="0">
            <a:spAutoFit/>
          </a:bodyPr>
          <a:lstStyle>
            <a:lvl1pPr marL="0" marR="0" indent="0" algn="r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10000" b="0" i="0" u="none" spc="150" baseline="0">
                <a:solidFill>
                  <a:srgbClr val="E4004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CBAFF4-968A-E947-A1CE-D1195F49AE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302"/>
            <a:ext cx="756000" cy="15564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54173C1-E29B-664A-85B6-8057A973F09C}"/>
              </a:ext>
            </a:extLst>
          </p:cNvPr>
          <p:cNvSpPr/>
          <p:nvPr userDrawn="1"/>
        </p:nvSpPr>
        <p:spPr>
          <a:xfrm>
            <a:off x="1076655" y="5778000"/>
            <a:ext cx="1080000" cy="1080000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04266C6-0784-8A4B-A108-B6771F3EC371}"/>
              </a:ext>
            </a:extLst>
          </p:cNvPr>
          <p:cNvSpPr/>
          <p:nvPr userDrawn="1"/>
        </p:nvSpPr>
        <p:spPr>
          <a:xfrm>
            <a:off x="-13200" y="4698000"/>
            <a:ext cx="1080000" cy="1080000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6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526038-711E-0341-AA42-9851CA12ED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C686D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9F96266-57E4-7E4D-BF7E-3D322F8BC7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00" y="363498"/>
            <a:ext cx="7290000" cy="1154162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4500"/>
              </a:lnSpc>
              <a:defRPr lang="de-CH" sz="4000" b="0" i="0" spc="150" baseline="0" smtClean="0">
                <a:solidFill>
                  <a:srgbClr val="5C686D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Kapiteltitel </a:t>
            </a:r>
            <a:br>
              <a:rPr lang="de-DE" dirty="0"/>
            </a:br>
            <a:r>
              <a:rPr lang="de-DE" dirty="0"/>
              <a:t>deutsch</a:t>
            </a:r>
            <a:endParaRPr lang="de-DE" dirty="0">
              <a:solidFill>
                <a:srgbClr val="3C3C3B"/>
              </a:solidFill>
              <a:latin typeface="Noto Sans" panose="020B0502040504020204" pitchFamily="34" charset="0"/>
            </a:endParaRP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AC1849C7-70DA-084E-90D2-1D7710F65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000" y="1863000"/>
            <a:ext cx="7290000" cy="1154162"/>
          </a:xfrm>
          <a:prstGeom prst="rect">
            <a:avLst/>
          </a:prstGeom>
        </p:spPr>
        <p:txBody>
          <a:bodyPr wrap="square" lIns="0" tIns="0" rIns="0" bIns="0" numCol="1" spc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4000" b="0" i="0" u="none" spc="150" baseline="0">
                <a:solidFill>
                  <a:srgbClr val="9DA7AC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Kapiteltitel </a:t>
            </a:r>
            <a:br>
              <a:rPr lang="de-DE" dirty="0"/>
            </a:br>
            <a:r>
              <a:rPr lang="de-DE" dirty="0"/>
              <a:t>französisch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2385464D-22AA-6046-82C5-A272FD44B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2047C4FA-3B75-834D-8354-1FA83BB7F9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70610" y="1161000"/>
            <a:ext cx="1497456" cy="489365"/>
          </a:xfrm>
          <a:prstGeom prst="rect">
            <a:avLst/>
          </a:prstGeom>
        </p:spPr>
        <p:txBody>
          <a:bodyPr wrap="square" lIns="0" tIns="0" rIns="0" bIns="0" numCol="1" spcCol="0" anchor="t" anchorCtr="0">
            <a:spAutoFit/>
          </a:bodyPr>
          <a:lstStyle>
            <a:lvl1pPr marL="0" marR="0" indent="0" algn="r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10000" b="0" i="0" u="none" spc="150" baseline="0">
                <a:solidFill>
                  <a:srgbClr val="E4004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CBAFF4-968A-E947-A1CE-D1195F49AE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302"/>
            <a:ext cx="756000" cy="15564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54173C1-E29B-664A-85B6-8057A973F09C}"/>
              </a:ext>
            </a:extLst>
          </p:cNvPr>
          <p:cNvSpPr/>
          <p:nvPr userDrawn="1"/>
        </p:nvSpPr>
        <p:spPr>
          <a:xfrm>
            <a:off x="10563456" y="2593981"/>
            <a:ext cx="1629480" cy="1629480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04266C6-0784-8A4B-A108-B6771F3EC371}"/>
              </a:ext>
            </a:extLst>
          </p:cNvPr>
          <p:cNvSpPr/>
          <p:nvPr userDrawn="1"/>
        </p:nvSpPr>
        <p:spPr>
          <a:xfrm>
            <a:off x="8948520" y="4223461"/>
            <a:ext cx="1629480" cy="1629480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4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m_UT_2_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DA7480B8-3A8B-7749-9F64-D8DE14DAD4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687410"/>
            <a:ext cx="9210000" cy="450017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300"/>
              </a:lnSpc>
              <a:defRPr lang="de-CH" sz="3000" b="0" i="0" spc="100" baseline="0" smtClean="0">
                <a:solidFill>
                  <a:srgbClr val="E4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Titelvorgabe deutsch</a:t>
            </a:r>
            <a:endParaRPr lang="de-CH" dirty="0">
              <a:solidFill>
                <a:srgbClr val="3C3C3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8DBA2FF2-E96F-EB44-8E91-5E374BD01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2128672"/>
            <a:ext cx="9210000" cy="374461"/>
          </a:xfrm>
          <a:prstGeom prst="rect">
            <a:avLst/>
          </a:prstGeom>
        </p:spPr>
        <p:txBody>
          <a:bodyPr wrap="square" lIns="0" numCol="1" spcCol="0">
            <a:spAutoFit/>
          </a:bodyPr>
          <a:lstStyle>
            <a:lvl1pPr marL="0" marR="0" indent="0" algn="just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2000" b="1" i="0" u="none" spc="5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31EDE13-3F7C-D644-8063-5FA6093825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2632671"/>
            <a:ext cx="9210000" cy="400110"/>
          </a:xfrm>
          <a:prstGeom prst="rect">
            <a:avLst/>
          </a:prstGeom>
        </p:spPr>
        <p:txBody>
          <a:bodyPr wrap="square" lIns="0" rIns="0" numCol="2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35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18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Lauftext 2 Spalten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8F8B894F-D02D-7F4B-A56F-411440DE1E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80699"/>
            <a:ext cx="4180904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0" i="0" spc="0" baseline="0">
                <a:solidFill>
                  <a:srgbClr val="E4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104EB6EF-6614-0A45-B266-66CB6FC468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215000"/>
            <a:ext cx="9210000" cy="515526"/>
          </a:xfrm>
          <a:prstGeom prst="rect">
            <a:avLst/>
          </a:prstGeom>
        </p:spPr>
        <p:txBody>
          <a:bodyPr wrap="square" lIns="0" numCol="1" spcCol="0">
            <a:spAutoFit/>
          </a:bodyPr>
          <a:lstStyle>
            <a:lvl1pPr marL="0" marR="0" indent="0" algn="just" defTabSz="914400" rtl="0" eaLnBrk="1" fontAlgn="auto" latinLnBrk="0" hangingPunct="1">
              <a:lnSpc>
                <a:spcPts val="330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3000" b="0" i="0" u="none" spc="100" baseline="0">
                <a:solidFill>
                  <a:srgbClr val="5C686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Titelvorgabe französisch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EAC1231A-6F70-ED47-9AA7-360793CAB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rgbClr val="5C68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CCDBB76-E6FA-5144-A4C2-3A93441ED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656"/>
            <a:ext cx="756000" cy="15493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5AFCBBF-92D1-9446-9DCD-9B41515C5D24}"/>
              </a:ext>
            </a:extLst>
          </p:cNvPr>
          <p:cNvSpPr/>
          <p:nvPr userDrawn="1"/>
        </p:nvSpPr>
        <p:spPr>
          <a:xfrm>
            <a:off x="10545292" y="0"/>
            <a:ext cx="826389" cy="826389"/>
          </a:xfrm>
          <a:prstGeom prst="rect">
            <a:avLst/>
          </a:prstGeom>
          <a:solidFill>
            <a:srgbClr val="5C686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D4DBFDB-1BE0-DB4D-B363-8C048E7F66B9}"/>
              </a:ext>
            </a:extLst>
          </p:cNvPr>
          <p:cNvSpPr/>
          <p:nvPr userDrawn="1"/>
        </p:nvSpPr>
        <p:spPr>
          <a:xfrm>
            <a:off x="11370982" y="818866"/>
            <a:ext cx="826389" cy="826389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8FDCC6C-2B7C-BF4D-B9B1-F2B52BA8DAF7}"/>
              </a:ext>
            </a:extLst>
          </p:cNvPr>
          <p:cNvSpPr/>
          <p:nvPr userDrawn="1"/>
        </p:nvSpPr>
        <p:spPr>
          <a:xfrm>
            <a:off x="10545292" y="1637731"/>
            <a:ext cx="826389" cy="826389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8DBA2FF2-E96F-EB44-8E91-5E374BD01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946666"/>
            <a:ext cx="4566000" cy="384336"/>
          </a:xfrm>
          <a:prstGeom prst="rect">
            <a:avLst/>
          </a:prstGeom>
        </p:spPr>
        <p:txBody>
          <a:bodyPr wrap="square" lIns="0" numCol="1" spcCol="0">
            <a:spAutoFit/>
          </a:bodyPr>
          <a:lstStyle>
            <a:lvl1pPr marL="0" marR="0" indent="0" algn="just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2000" b="1" i="0" u="none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83F3B36F-1663-944A-B68F-06F1EA9B3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2450664"/>
            <a:ext cx="4566000" cy="38433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180000" indent="-180000">
              <a:lnSpc>
                <a:spcPts val="2350"/>
              </a:lnSpc>
              <a:buClr>
                <a:srgbClr val="E6004B"/>
              </a:buClr>
              <a:buSzPct val="120000"/>
              <a:buFont typeface="Arial" panose="020B0604020202020204" pitchFamily="34" charset="0"/>
              <a:buChar char="•"/>
              <a:defRPr sz="18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Aufzählung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6C27A4DB-2F90-5D48-9C94-A1ED75E9A3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6311" y="1946666"/>
            <a:ext cx="4566000" cy="384336"/>
          </a:xfrm>
          <a:prstGeom prst="rect">
            <a:avLst/>
          </a:prstGeom>
        </p:spPr>
        <p:txBody>
          <a:bodyPr wrap="square" lIns="0" numCol="1" spcCol="0">
            <a:spAutoFit/>
          </a:bodyPr>
          <a:lstStyle>
            <a:lvl1pPr marL="0" marR="0" indent="0" algn="just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2000" b="1" i="0" u="none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1475827-F0FD-014B-8C02-1B6E439D88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6311" y="2450664"/>
            <a:ext cx="4566000" cy="38433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180000" indent="-180000">
              <a:lnSpc>
                <a:spcPts val="2350"/>
              </a:lnSpc>
              <a:buClr>
                <a:srgbClr val="E6004B"/>
              </a:buClr>
              <a:buSzPct val="120000"/>
              <a:buFont typeface="Arial" panose="020B0604020202020204" pitchFamily="34" charset="0"/>
              <a:buChar char="•"/>
              <a:defRPr sz="18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Aufzählung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5990D447-622B-9C4D-AA7E-F615961DF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80699"/>
            <a:ext cx="4180904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0" i="0" spc="0" baseline="0">
                <a:solidFill>
                  <a:srgbClr val="E4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CD906B07-6029-6A4C-8E11-7D85FA4F1C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6311" y="621000"/>
            <a:ext cx="4566000" cy="938719"/>
          </a:xfrm>
          <a:prstGeom prst="rect">
            <a:avLst/>
          </a:prstGeom>
        </p:spPr>
        <p:txBody>
          <a:bodyPr wrap="square" lIns="0" numCol="1" spcCol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3000" b="0" i="0" u="none" spc="100" baseline="0">
                <a:solidFill>
                  <a:srgbClr val="5C686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Titelvorgabe </a:t>
            </a:r>
            <a:br>
              <a:rPr lang="de-DE" dirty="0"/>
            </a:br>
            <a:r>
              <a:rPr lang="de-DE" dirty="0"/>
              <a:t>französisch</a:t>
            </a: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BE1F2A47-C0CF-0B47-B4BE-8A64752D52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687410"/>
            <a:ext cx="4566000" cy="846386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300"/>
              </a:lnSpc>
              <a:defRPr lang="de-CH" sz="3000" b="0" i="0" spc="100" baseline="0" smtClean="0">
                <a:solidFill>
                  <a:srgbClr val="E4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Titelvorgabe </a:t>
            </a:r>
            <a:br>
              <a:rPr lang="de-DE" dirty="0"/>
            </a:br>
            <a:r>
              <a:rPr lang="de-DE" dirty="0"/>
              <a:t>deutsch</a:t>
            </a:r>
            <a:endParaRPr lang="de-CH" dirty="0">
              <a:solidFill>
                <a:srgbClr val="3C3C3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BF506A85-C6A4-1D40-81B7-2010D0EC69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rgbClr val="5C68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3983DB7-E2BF-344B-A2E6-1F80714CB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656"/>
            <a:ext cx="756000" cy="15493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68CE2A1-FC55-F649-9F8F-035C4C5F3AC4}"/>
              </a:ext>
            </a:extLst>
          </p:cNvPr>
          <p:cNvSpPr/>
          <p:nvPr userDrawn="1"/>
        </p:nvSpPr>
        <p:spPr>
          <a:xfrm>
            <a:off x="11370982" y="4378623"/>
            <a:ext cx="826389" cy="826389"/>
          </a:xfrm>
          <a:prstGeom prst="rect">
            <a:avLst/>
          </a:prstGeom>
          <a:solidFill>
            <a:srgbClr val="5C686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E234A73-4CD3-6148-BC79-78903EAC7598}"/>
              </a:ext>
            </a:extLst>
          </p:cNvPr>
          <p:cNvSpPr/>
          <p:nvPr userDrawn="1"/>
        </p:nvSpPr>
        <p:spPr>
          <a:xfrm>
            <a:off x="11370982" y="2733369"/>
            <a:ext cx="826389" cy="826389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1039F0C-1B83-E04B-8940-6B7285905A71}"/>
              </a:ext>
            </a:extLst>
          </p:cNvPr>
          <p:cNvSpPr/>
          <p:nvPr userDrawn="1"/>
        </p:nvSpPr>
        <p:spPr>
          <a:xfrm>
            <a:off x="10545292" y="3552234"/>
            <a:ext cx="826389" cy="826389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5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UT_und_Aufza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F37543B-9658-DC4E-AAB2-230BF49250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80699"/>
            <a:ext cx="4180904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0" i="0" spc="0" baseline="0">
                <a:solidFill>
                  <a:srgbClr val="E4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DD584CC4-C8CD-C941-8681-33CADE0F6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1755000"/>
            <a:ext cx="9228310" cy="59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spc="10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CCACF71A-F2AF-C549-A53C-0A108CB9FF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3999" y="2349000"/>
            <a:ext cx="9228311" cy="3684588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buClr>
                <a:srgbClr val="E6004B"/>
              </a:buClr>
              <a:defRPr sz="2000" spc="50" baseline="0">
                <a:solidFill>
                  <a:srgbClr val="E4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68000">
              <a:spcAft>
                <a:spcPts val="500"/>
              </a:spcAft>
              <a:defRPr sz="1800" spc="50" baseline="0">
                <a:solidFill>
                  <a:srgbClr val="5C68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720000">
              <a:defRPr sz="1800" spc="50" baseline="0">
                <a:solidFill>
                  <a:srgbClr val="D5C8B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pc="5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pc="5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de-DE" dirty="0"/>
              <a:t>Aufzählung</a:t>
            </a:r>
          </a:p>
          <a:p>
            <a:pPr lvl="1"/>
            <a:r>
              <a:rPr lang="de-DE" dirty="0"/>
              <a:t>Aufzählung zweite Ebene</a:t>
            </a:r>
          </a:p>
          <a:p>
            <a:pPr lvl="2"/>
            <a:r>
              <a:rPr lang="de-DE" dirty="0"/>
              <a:t>Aufzählung dritte Ebene</a:t>
            </a: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17849853-1D37-4B44-938F-6BD27695F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687410"/>
            <a:ext cx="4566000" cy="423193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300"/>
              </a:lnSpc>
              <a:defRPr lang="de-CH" sz="3000" b="0" i="0" spc="100" baseline="0" smtClean="0">
                <a:solidFill>
                  <a:srgbClr val="E4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Titelvorgabe</a:t>
            </a:r>
            <a:endParaRPr lang="de-CH" dirty="0">
              <a:solidFill>
                <a:srgbClr val="3C3C3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8A800A1D-E4CF-F443-8558-FC472939C6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rgbClr val="5C68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D964A10-8011-BA40-B35B-18034D3E6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656"/>
            <a:ext cx="756000" cy="15493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9B2188A-007D-4544-9CAC-B166EE9B5B5A}"/>
              </a:ext>
            </a:extLst>
          </p:cNvPr>
          <p:cNvSpPr/>
          <p:nvPr userDrawn="1"/>
        </p:nvSpPr>
        <p:spPr>
          <a:xfrm>
            <a:off x="10529794" y="1101524"/>
            <a:ext cx="826389" cy="826389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515A587-E4B9-E44B-AB27-54CE8B6F3907}"/>
              </a:ext>
            </a:extLst>
          </p:cNvPr>
          <p:cNvSpPr/>
          <p:nvPr userDrawn="1"/>
        </p:nvSpPr>
        <p:spPr>
          <a:xfrm>
            <a:off x="11334000" y="1935805"/>
            <a:ext cx="826389" cy="826389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Aufza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F37543B-9658-DC4E-AAB2-230BF49250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80699"/>
            <a:ext cx="4180904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0" i="0" spc="0" baseline="0">
                <a:solidFill>
                  <a:srgbClr val="E4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32EA1069-8272-5E40-A513-D131011BC1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3999" y="1755000"/>
            <a:ext cx="9228311" cy="427858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4B"/>
              </a:buClr>
              <a:buSzTx/>
              <a:buFont typeface="Wingdings" pitchFamily="2" charset="2"/>
              <a:buChar char="Ø"/>
              <a:tabLst/>
              <a:defRPr sz="2000" b="1" spc="5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68000">
              <a:defRPr sz="1800" spc="50" baseline="0">
                <a:solidFill>
                  <a:srgbClr val="E6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720000">
              <a:defRPr sz="1800" spc="5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pc="5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pc="5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4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4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6AD0E1E-8A65-FE4D-A3A8-3AEC982189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687410"/>
            <a:ext cx="4566000" cy="423193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300"/>
              </a:lnSpc>
              <a:defRPr lang="de-CH" sz="3000" b="0" i="0" spc="100" baseline="0" smtClean="0">
                <a:solidFill>
                  <a:srgbClr val="E6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Titelvorgabe</a:t>
            </a:r>
            <a:endParaRPr lang="de-CH" dirty="0">
              <a:solidFill>
                <a:srgbClr val="3C3C3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1717FF4C-01E5-3741-985D-7F875918C9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rgbClr val="5C68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ED2395-7755-5B45-B0F4-917062551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656"/>
            <a:ext cx="756000" cy="15493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0EA6C96-92D4-D14E-A787-8264759C9270}"/>
              </a:ext>
            </a:extLst>
          </p:cNvPr>
          <p:cNvSpPr/>
          <p:nvPr userDrawn="1"/>
        </p:nvSpPr>
        <p:spPr>
          <a:xfrm>
            <a:off x="10545292" y="0"/>
            <a:ext cx="826389" cy="826389"/>
          </a:xfrm>
          <a:prstGeom prst="rect">
            <a:avLst/>
          </a:prstGeom>
          <a:solidFill>
            <a:srgbClr val="5C686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6D1E53C-79EC-3A4E-A335-ACFCF5113C33}"/>
              </a:ext>
            </a:extLst>
          </p:cNvPr>
          <p:cNvSpPr/>
          <p:nvPr userDrawn="1"/>
        </p:nvSpPr>
        <p:spPr>
          <a:xfrm>
            <a:off x="11371681" y="814066"/>
            <a:ext cx="826389" cy="826389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2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_Aufzaehlung_2_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F37543B-9658-DC4E-AAB2-230BF49250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80699"/>
            <a:ext cx="4180904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0" i="0" spc="0" baseline="0">
                <a:solidFill>
                  <a:srgbClr val="E4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32EA1069-8272-5E40-A513-D131011BC1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3999" y="1755000"/>
            <a:ext cx="9228311" cy="3888000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636"/>
              </a:buClr>
              <a:buSzTx/>
              <a:buFont typeface="Arial" panose="020B0604020202020204" pitchFamily="34" charset="0"/>
              <a:buChar char="•"/>
              <a:tabLst/>
              <a:defRPr sz="2000" b="1" spc="5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68000">
              <a:defRPr sz="1800" spc="50" baseline="0">
                <a:solidFill>
                  <a:srgbClr val="E6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720000">
              <a:defRPr sz="1800" spc="50" baseline="0">
                <a:solidFill>
                  <a:srgbClr val="34363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pc="5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pc="5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4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4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4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4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E75E139-2A4B-5647-9ADE-58A77704B9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687410"/>
            <a:ext cx="4566000" cy="423193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300"/>
              </a:lnSpc>
              <a:defRPr lang="de-CH" sz="3000" b="0" i="0" spc="100" baseline="0" smtClean="0">
                <a:solidFill>
                  <a:srgbClr val="E6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Titelvorgabe</a:t>
            </a:r>
            <a:endParaRPr lang="de-CH" dirty="0">
              <a:solidFill>
                <a:srgbClr val="3C3C3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98D7B8A5-2F9F-4642-A561-5533244F35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rgbClr val="5C68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0BAC868-2650-E746-B517-542206639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656"/>
            <a:ext cx="756000" cy="15493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D6AD35A-1908-3643-8982-FD8FFA6143B5}"/>
              </a:ext>
            </a:extLst>
          </p:cNvPr>
          <p:cNvSpPr/>
          <p:nvPr userDrawn="1"/>
        </p:nvSpPr>
        <p:spPr>
          <a:xfrm>
            <a:off x="10545292" y="0"/>
            <a:ext cx="826389" cy="826389"/>
          </a:xfrm>
          <a:prstGeom prst="rect">
            <a:avLst/>
          </a:prstGeom>
          <a:solidFill>
            <a:srgbClr val="5C686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D275D1-701F-3946-BBB8-04647F67CB9C}"/>
              </a:ext>
            </a:extLst>
          </p:cNvPr>
          <p:cNvSpPr/>
          <p:nvPr userDrawn="1"/>
        </p:nvSpPr>
        <p:spPr>
          <a:xfrm>
            <a:off x="11370982" y="818866"/>
            <a:ext cx="826389" cy="826389"/>
          </a:xfrm>
          <a:prstGeom prst="rect">
            <a:avLst/>
          </a:prstGeom>
          <a:solidFill>
            <a:srgbClr val="5C68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A0B900A-DA1A-5C4F-8EC8-D2EFFA61C57F}"/>
              </a:ext>
            </a:extLst>
          </p:cNvPr>
          <p:cNvSpPr/>
          <p:nvPr userDrawn="1"/>
        </p:nvSpPr>
        <p:spPr>
          <a:xfrm>
            <a:off x="10545292" y="1637731"/>
            <a:ext cx="826389" cy="826389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5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Lauftext_2_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8291E1BE-2576-4A48-8915-2D9390B749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755000"/>
            <a:ext cx="9210000" cy="373115"/>
          </a:xfrm>
          <a:prstGeom prst="rect">
            <a:avLst/>
          </a:prstGeom>
        </p:spPr>
        <p:txBody>
          <a:bodyPr wrap="square" lIns="0" rIns="0" numCol="1" spcCol="36000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350"/>
              </a:lnSpc>
              <a:spcBef>
                <a:spcPts val="1000"/>
              </a:spcBef>
              <a:spcAft>
                <a:spcPts val="0"/>
              </a:spcAft>
              <a:buClr>
                <a:srgbClr val="F50059"/>
              </a:buClr>
              <a:buSzTx/>
              <a:buFontTx/>
              <a:buNone/>
              <a:tabLst/>
              <a:defRPr sz="1800" b="0" i="0" spc="100" baseline="0">
                <a:solidFill>
                  <a:srgbClr val="34363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Lauftext 1 Spalte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DE150A38-081F-BD4B-9702-F51337CB3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80699"/>
            <a:ext cx="4180904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0" i="0" spc="0" baseline="0">
                <a:solidFill>
                  <a:srgbClr val="E400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E636528D-5338-3445-85C6-96A54436FE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687410"/>
            <a:ext cx="4566000" cy="423193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300"/>
              </a:lnSpc>
              <a:defRPr lang="de-CH" sz="3000" b="0" i="0" spc="100" baseline="0" smtClean="0">
                <a:solidFill>
                  <a:srgbClr val="E4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Titelvorgabe</a:t>
            </a:r>
            <a:endParaRPr lang="de-CH" dirty="0">
              <a:solidFill>
                <a:srgbClr val="3C3C3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7CF1A731-A86C-F34F-964B-B58C63341C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90457" y="6331068"/>
            <a:ext cx="453543" cy="2585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Clr>
                <a:srgbClr val="F50059"/>
              </a:buClr>
              <a:buFontTx/>
              <a:buNone/>
              <a:defRPr sz="1200" b="1" i="0" spc="0" baseline="0">
                <a:solidFill>
                  <a:srgbClr val="5C68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fld id="{5035E467-4F3E-8548-A1DE-81A8B95690D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3D666E-AEA5-B341-A51E-E890948B7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000" y="6377656"/>
            <a:ext cx="756000" cy="15493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2C0D1A2-F154-A94B-9696-A520633A05DF}"/>
              </a:ext>
            </a:extLst>
          </p:cNvPr>
          <p:cNvSpPr/>
          <p:nvPr userDrawn="1"/>
        </p:nvSpPr>
        <p:spPr>
          <a:xfrm>
            <a:off x="-21554" y="5217377"/>
            <a:ext cx="826389" cy="826389"/>
          </a:xfrm>
          <a:prstGeom prst="rect">
            <a:avLst/>
          </a:prstGeom>
          <a:solidFill>
            <a:srgbClr val="5C686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BFA0DFD-12D9-B941-9FAC-12D943B6147E}"/>
              </a:ext>
            </a:extLst>
          </p:cNvPr>
          <p:cNvSpPr/>
          <p:nvPr userDrawn="1"/>
        </p:nvSpPr>
        <p:spPr>
          <a:xfrm>
            <a:off x="804136" y="6036242"/>
            <a:ext cx="826389" cy="826389"/>
          </a:xfrm>
          <a:prstGeom prst="rect">
            <a:avLst/>
          </a:prstGeom>
          <a:solidFill>
            <a:srgbClr val="5C68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1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14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7" r:id="rId3"/>
    <p:sldLayoutId id="2147483665" r:id="rId4"/>
    <p:sldLayoutId id="2147483675" r:id="rId5"/>
    <p:sldLayoutId id="2147483674" r:id="rId6"/>
    <p:sldLayoutId id="2147483680" r:id="rId7"/>
    <p:sldLayoutId id="2147483681" r:id="rId8"/>
    <p:sldLayoutId id="2147483672" r:id="rId9"/>
    <p:sldLayoutId id="2147483686" r:id="rId10"/>
    <p:sldLayoutId id="2147483684" r:id="rId11"/>
    <p:sldLayoutId id="2147483685" r:id="rId12"/>
    <p:sldLayoutId id="2147483682" r:id="rId13"/>
    <p:sldLayoutId id="214748368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9339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BE165-5FA8-334E-A238-22AD8DA42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Publikumsveranstaltung</a:t>
            </a:r>
            <a:br>
              <a:rPr lang="de-DE" dirty="0"/>
            </a:br>
            <a:r>
              <a:rPr lang="de-DE" dirty="0"/>
              <a:t>Revision Erbrecht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0D32CB-C6B7-164A-B91C-2478EF7F4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000" y="1793657"/>
            <a:ext cx="8238000" cy="11601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b="1" dirty="0">
                <a:solidFill>
                  <a:schemeClr val="tx1"/>
                </a:solidFill>
              </a:rPr>
              <a:t>Erbrecht in der Trennung und Scheidung</a:t>
            </a:r>
          </a:p>
          <a:p>
            <a:pPr>
              <a:spcBef>
                <a:spcPts val="0"/>
              </a:spcBef>
            </a:pPr>
            <a:r>
              <a:rPr lang="de-DE" sz="2000" b="1" dirty="0">
                <a:solidFill>
                  <a:schemeClr val="tx1"/>
                </a:solidFill>
              </a:rPr>
              <a:t>Lic. iur. Christine Kobelt, Fachanwältin SAV Familienrecht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9DDCC-756B-C344-BB16-183721891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000" y="3645000"/>
            <a:ext cx="8184000" cy="374461"/>
          </a:xfrm>
        </p:spPr>
        <p:txBody>
          <a:bodyPr/>
          <a:lstStyle/>
          <a:p>
            <a:r>
              <a:rPr lang="de-DE" dirty="0"/>
              <a:t>Veranstaltung vom 27. März 2023</a:t>
            </a:r>
          </a:p>
        </p:txBody>
      </p:sp>
    </p:spTree>
    <p:extLst>
      <p:ext uri="{BB962C8B-B14F-4D97-AF65-F5344CB8AC3E}">
        <p14:creationId xmlns:p14="http://schemas.microsoft.com/office/powerpoint/2010/main" val="9266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EE3C28-AAA0-4D4F-807B-570D8C5B9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1701000"/>
            <a:ext cx="9228311" cy="4050000"/>
          </a:xfrm>
        </p:spPr>
        <p:txBody>
          <a:bodyPr lIns="0"/>
          <a:lstStyle/>
          <a:p>
            <a:pPr marL="0" indent="0">
              <a:buNone/>
            </a:pPr>
            <a:r>
              <a:rPr lang="de-CH" b="1" dirty="0">
                <a:solidFill>
                  <a:schemeClr val="tx1"/>
                </a:solidFill>
              </a:rPr>
              <a:t>Art. 120 ZGB</a:t>
            </a:r>
          </a:p>
          <a:p>
            <a:pPr marL="0" indent="0">
              <a:buNone/>
            </a:pPr>
            <a:r>
              <a:rPr lang="de-CH" baseline="30000" dirty="0">
                <a:solidFill>
                  <a:schemeClr val="tx1"/>
                </a:solidFill>
              </a:rPr>
              <a:t>1</a:t>
            </a:r>
            <a:r>
              <a:rPr lang="de-CH" dirty="0">
                <a:solidFill>
                  <a:schemeClr val="tx1"/>
                </a:solidFill>
              </a:rPr>
              <a:t> [...]</a:t>
            </a:r>
          </a:p>
          <a:p>
            <a:pPr marL="0" indent="0">
              <a:buNone/>
            </a:pPr>
            <a:r>
              <a:rPr lang="de-CH" baseline="30000" dirty="0">
                <a:solidFill>
                  <a:schemeClr val="tx1"/>
                </a:solidFill>
              </a:rPr>
              <a:t>2</a:t>
            </a:r>
            <a:r>
              <a:rPr lang="de-CH" dirty="0">
                <a:solidFill>
                  <a:schemeClr val="tx1"/>
                </a:solidFill>
              </a:rPr>
              <a:t> Geschiedene Ehegatten haben zueinander kein gesetzliches Erbrecht. </a:t>
            </a:r>
          </a:p>
          <a:p>
            <a:pPr marL="0" indent="0">
              <a:buNone/>
            </a:pPr>
            <a:r>
              <a:rPr lang="de-CH" baseline="30000" dirty="0">
                <a:solidFill>
                  <a:schemeClr val="tx1"/>
                </a:solidFill>
              </a:rPr>
              <a:t>3 </a:t>
            </a:r>
            <a:r>
              <a:rPr lang="de-CH" dirty="0">
                <a:solidFill>
                  <a:schemeClr val="tx1"/>
                </a:solidFill>
              </a:rPr>
              <a:t>Unter Vorbehalt einer abweichenden Anordnung können Ehegatten </a:t>
            </a:r>
            <a:r>
              <a:rPr lang="de-CH" b="1" dirty="0">
                <a:solidFill>
                  <a:schemeClr val="tx1"/>
                </a:solidFill>
              </a:rPr>
              <a:t>keine Ansprüche aus Verfügungen von Todes wegen</a:t>
            </a:r>
            <a:r>
              <a:rPr lang="de-CH" dirty="0">
                <a:solidFill>
                  <a:schemeClr val="tx1"/>
                </a:solidFill>
              </a:rPr>
              <a:t> erheben:</a:t>
            </a:r>
          </a:p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>1. nach der Scheidung;</a:t>
            </a:r>
          </a:p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>2. </a:t>
            </a:r>
            <a:r>
              <a:rPr lang="de-CH" b="1" dirty="0"/>
              <a:t>nach dem Tod eines Ehegatten während eines Scheidungsverfahrens, das den Verlust des Pflichtteilsanspruchs des überlebenden Ehegatten bewirkt. 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687410"/>
            <a:ext cx="9228310" cy="423193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Änderungen zum Erbrecht im Scheidungsverfahren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11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99" y="687410"/>
            <a:ext cx="9128555" cy="423193"/>
          </a:xfrm>
        </p:spPr>
        <p:txBody>
          <a:bodyPr/>
          <a:lstStyle/>
          <a:p>
            <a:r>
              <a:rPr lang="de-CH" b="1" dirty="0">
                <a:solidFill>
                  <a:schemeClr val="tx1"/>
                </a:solidFill>
              </a:rPr>
              <a:t>Erbrecht im Scheidungsverfahren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B1CAB1C3-C103-4EAB-93A0-D29035E5EC7D}"/>
              </a:ext>
            </a:extLst>
          </p:cNvPr>
          <p:cNvSpPr/>
          <p:nvPr/>
        </p:nvSpPr>
        <p:spPr>
          <a:xfrm>
            <a:off x="581968" y="3290235"/>
            <a:ext cx="9180157" cy="11202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D807E85-9212-4352-9127-ADCF5C3E9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999" y="1417213"/>
            <a:ext cx="9228310" cy="594000"/>
          </a:xfrm>
        </p:spPr>
        <p:txBody>
          <a:bodyPr/>
          <a:lstStyle/>
          <a:p>
            <a:r>
              <a:rPr lang="de-CH" dirty="0">
                <a:latin typeface="Helvetica Neue Light" panose="02000403000000020004"/>
              </a:rPr>
              <a:t>Neue Rechtslage (ab 1.1.2023)</a:t>
            </a:r>
          </a:p>
        </p:txBody>
      </p:sp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3AFBADBF-1CCF-4ED6-ADA5-F7CB1C45D419}"/>
              </a:ext>
            </a:extLst>
          </p:cNvPr>
          <p:cNvSpPr/>
          <p:nvPr/>
        </p:nvSpPr>
        <p:spPr>
          <a:xfrm rot="10800000">
            <a:off x="444872" y="3097516"/>
            <a:ext cx="321448" cy="35823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9F10AEA-107C-4D9E-AFCA-7A4D08E9BF8D}"/>
              </a:ext>
            </a:extLst>
          </p:cNvPr>
          <p:cNvSpPr txBox="1"/>
          <p:nvPr/>
        </p:nvSpPr>
        <p:spPr>
          <a:xfrm>
            <a:off x="503999" y="2795797"/>
            <a:ext cx="8940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20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Heirat</a:t>
            </a:r>
            <a:endParaRPr lang="de-CH" sz="1700" b="1" kern="1200" dirty="0">
              <a:solidFill>
                <a:schemeClr val="tx1"/>
              </a:solidFill>
              <a:effectLst/>
              <a:latin typeface="Helvetica Neue Light" panose="02000403000000020004"/>
            </a:endParaRPr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CDC30720-5A02-47F6-9AC9-D9630D9A1149}"/>
              </a:ext>
            </a:extLst>
          </p:cNvPr>
          <p:cNvSpPr/>
          <p:nvPr/>
        </p:nvSpPr>
        <p:spPr>
          <a:xfrm rot="10800000">
            <a:off x="6200820" y="3128178"/>
            <a:ext cx="321448" cy="35823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509D154C-0B44-4982-AB38-2709CDE7BB35}"/>
              </a:ext>
            </a:extLst>
          </p:cNvPr>
          <p:cNvSpPr/>
          <p:nvPr/>
        </p:nvSpPr>
        <p:spPr>
          <a:xfrm rot="10800000">
            <a:off x="9410861" y="3098534"/>
            <a:ext cx="321448" cy="35823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08071FC-3E05-4926-88B0-3E1FA009175B}"/>
              </a:ext>
            </a:extLst>
          </p:cNvPr>
          <p:cNvSpPr txBox="1"/>
          <p:nvPr/>
        </p:nvSpPr>
        <p:spPr>
          <a:xfrm>
            <a:off x="5118154" y="2031117"/>
            <a:ext cx="2623974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20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Scheidungsklage</a:t>
            </a:r>
            <a:r>
              <a:rPr lang="de-CH" sz="24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 / </a:t>
            </a:r>
          </a:p>
          <a:p>
            <a:pPr algn="ctr"/>
            <a:r>
              <a:rPr lang="de-CH" sz="20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gemeinsames</a:t>
            </a:r>
            <a:r>
              <a:rPr lang="de-CH" sz="24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 </a:t>
            </a:r>
            <a:r>
              <a:rPr lang="de-CH" sz="20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Scheidungsbegehren</a:t>
            </a:r>
            <a:endParaRPr lang="de-CH" sz="2400" b="1" kern="1200" dirty="0">
              <a:solidFill>
                <a:schemeClr val="tx1"/>
              </a:solidFill>
              <a:effectLst/>
              <a:latin typeface="Helvetica Neue Light" panose="02000403000000020004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A5FEC5A-3F38-4E75-B0F7-D7520E0566A5}"/>
              </a:ext>
            </a:extLst>
          </p:cNvPr>
          <p:cNvSpPr txBox="1"/>
          <p:nvPr/>
        </p:nvSpPr>
        <p:spPr>
          <a:xfrm>
            <a:off x="8094000" y="2368180"/>
            <a:ext cx="169230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2000" b="1" dirty="0">
                <a:latin typeface="Helvetica Neue Light" panose="02000403000000020004"/>
              </a:rPr>
              <a:t>Rechtskräftige</a:t>
            </a:r>
            <a:r>
              <a:rPr lang="de-CH" sz="2400" b="1" dirty="0">
                <a:latin typeface="Helvetica Neue Light" panose="02000403000000020004"/>
              </a:rPr>
              <a:t> </a:t>
            </a:r>
            <a:r>
              <a:rPr lang="de-CH" sz="2000" b="1" dirty="0">
                <a:latin typeface="Helvetica Neue Light" panose="02000403000000020004"/>
              </a:rPr>
              <a:t>Ehescheidung</a:t>
            </a:r>
            <a:endParaRPr lang="de-CH" sz="2400" b="1" dirty="0">
              <a:latin typeface="Helvetica Neue Light" panose="02000403000000020004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F416D51-D2FC-44FB-9633-C1E39EFD30BA}"/>
              </a:ext>
            </a:extLst>
          </p:cNvPr>
          <p:cNvSpPr txBox="1"/>
          <p:nvPr/>
        </p:nvSpPr>
        <p:spPr>
          <a:xfrm>
            <a:off x="1962086" y="2933385"/>
            <a:ext cx="25919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20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Getrennteben</a:t>
            </a:r>
            <a:r>
              <a:rPr lang="de-CH" sz="2000" b="1" kern="1200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+mn-ea"/>
                <a:cs typeface="+mn-cs"/>
              </a:rPr>
              <a:t> ....</a:t>
            </a:r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85E47300-C452-4D38-8CE5-FABF9B396514}"/>
              </a:ext>
            </a:extLst>
          </p:cNvPr>
          <p:cNvSpPr/>
          <p:nvPr/>
        </p:nvSpPr>
        <p:spPr>
          <a:xfrm>
            <a:off x="632799" y="3582968"/>
            <a:ext cx="8999755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schemeClr val="tx1"/>
                </a:solidFill>
                <a:latin typeface="Helvetica Neue Light" panose="02000403000000020004"/>
              </a:rPr>
              <a:t>Gesetzliches Erbrecht</a:t>
            </a:r>
          </a:p>
        </p:txBody>
      </p:sp>
      <p:sp>
        <p:nvSpPr>
          <p:cNvPr id="18" name="Pfeil: Fünfeck 17">
            <a:extLst>
              <a:ext uri="{FF2B5EF4-FFF2-40B4-BE49-F238E27FC236}">
                <a16:creationId xmlns:a16="http://schemas.microsoft.com/office/drawing/2014/main" id="{1B1EAF8C-61D6-4B85-944E-3D13D3262E5C}"/>
              </a:ext>
            </a:extLst>
          </p:cNvPr>
          <p:cNvSpPr/>
          <p:nvPr/>
        </p:nvSpPr>
        <p:spPr>
          <a:xfrm>
            <a:off x="629671" y="4241127"/>
            <a:ext cx="5755948" cy="53008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schemeClr val="tx1"/>
                </a:solidFill>
                <a:latin typeface="Helvetica Neue Light" panose="02000403000000020004"/>
              </a:rPr>
              <a:t>Pflichtteilsschutz</a:t>
            </a:r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ECB2CD51-1577-4AC2-AB71-AFBAF29DA51A}"/>
              </a:ext>
            </a:extLst>
          </p:cNvPr>
          <p:cNvSpPr/>
          <p:nvPr/>
        </p:nvSpPr>
        <p:spPr>
          <a:xfrm>
            <a:off x="605596" y="4944740"/>
            <a:ext cx="5755948" cy="530086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schemeClr val="tx1"/>
                </a:solidFill>
                <a:latin typeface="Helvetica Neue Light" panose="02000403000000020004"/>
              </a:rPr>
              <a:t>Geltung von Verfügungen von Todes wegen </a:t>
            </a:r>
            <a:r>
              <a:rPr lang="de-CH" b="1" dirty="0">
                <a:solidFill>
                  <a:schemeClr val="tx1"/>
                </a:solidFill>
                <a:latin typeface="Helvetica Neue Light" panose="02000403000000020004"/>
              </a:rPr>
              <a:t>(Testamente, Erbverträge)</a:t>
            </a:r>
            <a:endParaRPr lang="de-CH" sz="2000" b="1" dirty="0">
              <a:solidFill>
                <a:schemeClr val="tx1"/>
              </a:solidFill>
              <a:latin typeface="Helvetica Neue Light" panose="020004030000000200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87CE6F9-8062-45DE-8599-4CB5A4722C89}"/>
              </a:ext>
            </a:extLst>
          </p:cNvPr>
          <p:cNvSpPr/>
          <p:nvPr/>
        </p:nvSpPr>
        <p:spPr>
          <a:xfrm>
            <a:off x="629672" y="5556594"/>
            <a:ext cx="5755948" cy="8964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  <a:latin typeface="Helvetica Neue Light" panose="02000403000000020004"/>
              </a:rPr>
              <a:t>Ehevertragliche Begünstigung bei Tod </a:t>
            </a:r>
            <a:r>
              <a:rPr lang="de-CH" b="1" u="sng" dirty="0">
                <a:solidFill>
                  <a:schemeClr val="tx1"/>
                </a:solidFill>
                <a:latin typeface="Helvetica Neue Light" panose="02000403000000020004"/>
              </a:rPr>
              <a:t>vor</a:t>
            </a:r>
            <a:r>
              <a:rPr lang="de-CH" b="1" dirty="0">
                <a:solidFill>
                  <a:schemeClr val="tx1"/>
                </a:solidFill>
                <a:latin typeface="Helvetica Neue Light" panose="02000403000000020004"/>
              </a:rPr>
              <a:t> Einreichung Scheidung gemäss Art. 217 Abs. 2</a:t>
            </a:r>
          </a:p>
        </p:txBody>
      </p:sp>
    </p:spTree>
    <p:extLst>
      <p:ext uri="{BB962C8B-B14F-4D97-AF65-F5344CB8AC3E}">
        <p14:creationId xmlns:p14="http://schemas.microsoft.com/office/powerpoint/2010/main" val="854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EE3C28-AAA0-4D4F-807B-570D8C5B9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649" y="1370632"/>
            <a:ext cx="9228311" cy="4650368"/>
          </a:xfrm>
        </p:spPr>
        <p:txBody>
          <a:bodyPr lIns="0"/>
          <a:lstStyle/>
          <a:p>
            <a:pPr marL="0" indent="0">
              <a:lnSpc>
                <a:spcPct val="100000"/>
              </a:lnSpc>
              <a:buNone/>
            </a:pPr>
            <a:endParaRPr lang="de-DE" sz="105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sz="2400" dirty="0">
                <a:solidFill>
                  <a:schemeClr val="tx1"/>
                </a:solidFill>
              </a:rPr>
              <a:t> Erbrecht / Pflichtteilsschutz während des Getrenntlebens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Entzug Erbrecht mittels Testament notwendig!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Verfügbare Quote: mit Kindern: 50%; ohne Kinder 100%</a:t>
            </a:r>
            <a:endParaRPr lang="de-DE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2400" dirty="0">
                <a:solidFill>
                  <a:schemeClr val="tx1"/>
                </a:solidFill>
              </a:rPr>
              <a:t> Begünstigungen aus 3. Säule!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2400" dirty="0">
                <a:solidFill>
                  <a:schemeClr val="tx1"/>
                </a:solidFill>
              </a:rPr>
              <a:t> Steigende Bedeutung der zweijährigen Trennungsfrist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CH" sz="2400" dirty="0">
                <a:solidFill>
                  <a:schemeClr val="tx1"/>
                </a:solidFill>
              </a:rPr>
              <a:t> Achtung bei gemeinsamem Scheidungsbegehren </a:t>
            </a:r>
            <a:r>
              <a:rPr lang="de-CH" dirty="0">
                <a:solidFill>
                  <a:schemeClr val="tx1"/>
                </a:solidFill>
              </a:rPr>
              <a:t>oder 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 Zustimmung in  strittigen Scheidungsverfahren </a:t>
            </a:r>
            <a:br>
              <a:rPr lang="de-CH" sz="2400" dirty="0">
                <a:solidFill>
                  <a:schemeClr val="tx1"/>
                </a:solidFill>
              </a:rPr>
            </a:b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u="sng" dirty="0">
                <a:solidFill>
                  <a:schemeClr val="tx1"/>
                </a:solidFill>
              </a:rPr>
              <a:t>vor</a:t>
            </a:r>
            <a:r>
              <a:rPr lang="de-CH" sz="2400" dirty="0">
                <a:solidFill>
                  <a:schemeClr val="tx1"/>
                </a:solidFill>
              </a:rPr>
              <a:t> Ablauf der zweijährigen Trennungsfrist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sz="2400" dirty="0">
                <a:solidFill>
                  <a:schemeClr val="tx1"/>
                </a:solidFill>
              </a:rPr>
              <a:t>Anwendung auf hängige Scheidungsverfahren</a:t>
            </a:r>
            <a:endParaRPr lang="de-CH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687410"/>
            <a:ext cx="9228310" cy="423193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Bedeutung der Änderungen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8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EE3C28-AAA0-4D4F-807B-570D8C5B9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99" y="1913677"/>
            <a:ext cx="9228311" cy="427858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latin typeface="Helvetica Neue Light" panose="02000403000000020004"/>
              </a:rPr>
              <a:t>In der vom Parlament dann überwiesenen Motion ausdrücklich </a:t>
            </a:r>
            <a:r>
              <a:rPr lang="de-DE" sz="2400" b="1" i="1" dirty="0">
                <a:solidFill>
                  <a:schemeClr val="tx1"/>
                </a:solidFill>
                <a:latin typeface="Helvetica Neue Light" panose="02000403000000020004"/>
              </a:rPr>
              <a:t>„keine erbrechtliche Gleichstellung der Konkubinatspaare mit den Ehepaaren“ </a:t>
            </a:r>
            <a:r>
              <a:rPr lang="de-DE" sz="2400" dirty="0">
                <a:solidFill>
                  <a:schemeClr val="tx1"/>
                </a:solidFill>
                <a:latin typeface="Helvetica Neue Light" panose="02000403000000020004"/>
              </a:rPr>
              <a:t>beabsichtigt.</a:t>
            </a: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Helvetica Neue Light" panose="020004030000000200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>
                <a:solidFill>
                  <a:schemeClr val="tx1"/>
                </a:solidFill>
                <a:latin typeface="Helvetica Neue Light" panose="02000403000000020004"/>
              </a:rPr>
              <a:t>  Weiterhin </a:t>
            </a:r>
            <a:r>
              <a:rPr lang="de-CH" sz="2400" b="1" dirty="0">
                <a:solidFill>
                  <a:srgbClr val="FF0000"/>
                </a:solidFill>
                <a:latin typeface="Helvetica Neue Light" panose="02000403000000020004"/>
              </a:rPr>
              <a:t>kein gesetzliches Erbrecht</a:t>
            </a:r>
            <a:endParaRPr lang="de-DE" sz="2400" b="1" dirty="0">
              <a:solidFill>
                <a:srgbClr val="FF0000"/>
              </a:solidFill>
              <a:latin typeface="Helvetica Neue Light" panose="020004030000000200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  <a:latin typeface="Helvetica Neue Light" panose="02000403000000020004"/>
              </a:rPr>
              <a:t>  Begünstigung durch Verfügungen von Todes wegen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  <a:latin typeface="Helvetica Neue Light" panose="02000403000000020004"/>
              </a:rPr>
              <a:t>  Begünstigungen über Säule 3a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  <a:latin typeface="Helvetica Neue Light" panose="02000403000000020004"/>
              </a:rPr>
              <a:t>  ABER: Erbschafts- und Schenkungssteuern!</a:t>
            </a: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Helvetica Neue Light" panose="02000403000000020004"/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Helvetica Neue Light" panose="02000403000000020004"/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Helvetica Neue Light" panose="02000403000000020004"/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Helvetica Neue Light" panose="02000403000000020004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687410"/>
            <a:ext cx="9228310" cy="846386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Keine Änderungen für nichteheliche (faktische) Lebenspartnerschaften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8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687410"/>
            <a:ext cx="9228310" cy="423193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Kein Änderung für Patchworkfamilien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14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11305E-17E3-4C65-86C0-30C156A4A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999" y="1358782"/>
            <a:ext cx="9228310" cy="594000"/>
          </a:xfrm>
        </p:spPr>
        <p:txBody>
          <a:bodyPr/>
          <a:lstStyle/>
          <a:p>
            <a:r>
              <a:rPr lang="de-CH" sz="2400" dirty="0">
                <a:latin typeface="Helvetica Neue Light" panose="02000403000000020004"/>
              </a:rPr>
              <a:t>Erbrechtlicher Schutz von Kindern in Patchworkfamilien </a:t>
            </a:r>
            <a:br>
              <a:rPr lang="de-CH" sz="2400" dirty="0">
                <a:latin typeface="Helvetica Neue Light" panose="02000403000000020004"/>
              </a:rPr>
            </a:br>
            <a:r>
              <a:rPr lang="de-CH" sz="2400" dirty="0">
                <a:latin typeface="Helvetica Neue Light" panose="02000403000000020004"/>
              </a:rPr>
              <a:t>(Postulat </a:t>
            </a:r>
            <a:r>
              <a:rPr lang="de-CH" sz="2400" dirty="0" err="1">
                <a:latin typeface="Helvetica Neue Light" panose="02000403000000020004"/>
              </a:rPr>
              <a:t>Nantermod</a:t>
            </a:r>
            <a:r>
              <a:rPr lang="de-CH" sz="2400" dirty="0">
                <a:latin typeface="Helvetica Neue Light" panose="02000403000000020004"/>
              </a:rPr>
              <a:t>)</a:t>
            </a:r>
          </a:p>
        </p:txBody>
      </p:sp>
      <p:pic>
        <p:nvPicPr>
          <p:cNvPr id="10" name="Picture 11" descr="Logo, icon&#10;&#10;Description automatically generated">
            <a:extLst>
              <a:ext uri="{FF2B5EF4-FFF2-40B4-BE49-F238E27FC236}">
                <a16:creationId xmlns:a16="http://schemas.microsoft.com/office/drawing/2014/main" id="{63B611F9-164F-4760-80B7-2288AB713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02" y="2365687"/>
            <a:ext cx="879470" cy="874937"/>
          </a:xfrm>
          <a:prstGeom prst="rect">
            <a:avLst/>
          </a:prstGeom>
        </p:spPr>
      </p:pic>
      <p:pic>
        <p:nvPicPr>
          <p:cNvPr id="11" name="Picture 13" descr="Icon&#10;&#10;Description automatically generated">
            <a:extLst>
              <a:ext uri="{FF2B5EF4-FFF2-40B4-BE49-F238E27FC236}">
                <a16:creationId xmlns:a16="http://schemas.microsoft.com/office/drawing/2014/main" id="{BC6BF55C-8729-4958-A537-F68745912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00" y="2365687"/>
            <a:ext cx="879469" cy="874936"/>
          </a:xfrm>
          <a:prstGeom prst="rect">
            <a:avLst/>
          </a:prstGeom>
        </p:spPr>
      </p:pic>
      <p:sp>
        <p:nvSpPr>
          <p:cNvPr id="14" name="Band: nach unten gekrümmt und gekippt 13">
            <a:extLst>
              <a:ext uri="{FF2B5EF4-FFF2-40B4-BE49-F238E27FC236}">
                <a16:creationId xmlns:a16="http://schemas.microsoft.com/office/drawing/2014/main" id="{9430C031-DD09-4204-ACBF-57284636262F}"/>
              </a:ext>
            </a:extLst>
          </p:cNvPr>
          <p:cNvSpPr/>
          <p:nvPr/>
        </p:nvSpPr>
        <p:spPr>
          <a:xfrm>
            <a:off x="4531779" y="2587569"/>
            <a:ext cx="1335014" cy="431172"/>
          </a:xfrm>
          <a:prstGeom prst="ellipseRibb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Heirat</a:t>
            </a:r>
          </a:p>
        </p:txBody>
      </p:sp>
      <p:pic>
        <p:nvPicPr>
          <p:cNvPr id="16" name="Picture 5" descr="Logo, icon&#10;&#10;Description automatically generated">
            <a:extLst>
              <a:ext uri="{FF2B5EF4-FFF2-40B4-BE49-F238E27FC236}">
                <a16:creationId xmlns:a16="http://schemas.microsoft.com/office/drawing/2014/main" id="{AB277D2D-5C23-4B8D-887E-542913119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92" y="3975365"/>
            <a:ext cx="934671" cy="929854"/>
          </a:xfrm>
          <a:prstGeom prst="rect">
            <a:avLst/>
          </a:prstGeom>
        </p:spPr>
      </p:pic>
      <p:pic>
        <p:nvPicPr>
          <p:cNvPr id="17" name="Picture 5" descr="Logo, icon&#10;&#10;Description automatically generated">
            <a:extLst>
              <a:ext uri="{FF2B5EF4-FFF2-40B4-BE49-F238E27FC236}">
                <a16:creationId xmlns:a16="http://schemas.microsoft.com/office/drawing/2014/main" id="{D4780A12-E552-4540-AE48-9B402C22ED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00" y="3975366"/>
            <a:ext cx="934670" cy="929853"/>
          </a:xfrm>
          <a:prstGeom prst="rect">
            <a:avLst/>
          </a:prstGeom>
        </p:spPr>
      </p:pic>
      <p:pic>
        <p:nvPicPr>
          <p:cNvPr id="18" name="Picture 2" descr="Logo, icon&#10;&#10;Description automatically generated">
            <a:extLst>
              <a:ext uri="{FF2B5EF4-FFF2-40B4-BE49-F238E27FC236}">
                <a16:creationId xmlns:a16="http://schemas.microsoft.com/office/drawing/2014/main" id="{34EA405B-8270-412D-A72C-100C282DE1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3911842"/>
            <a:ext cx="1062375" cy="1056899"/>
          </a:xfrm>
          <a:prstGeom prst="rect">
            <a:avLst/>
          </a:prstGeom>
        </p:spPr>
      </p:pic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943DF88E-E5B2-4A73-896A-D41770C933F0}"/>
              </a:ext>
            </a:extLst>
          </p:cNvPr>
          <p:cNvCxnSpPr/>
          <p:nvPr/>
        </p:nvCxnSpPr>
        <p:spPr>
          <a:xfrm flipH="1">
            <a:off x="3027102" y="3240623"/>
            <a:ext cx="314898" cy="671219"/>
          </a:xfrm>
          <a:prstGeom prst="line">
            <a:avLst/>
          </a:prstGeom>
          <a:ln w="28575">
            <a:solidFill>
              <a:srgbClr val="34363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575FBFC-492F-4C87-ABBA-243182B4908E}"/>
              </a:ext>
            </a:extLst>
          </p:cNvPr>
          <p:cNvCxnSpPr>
            <a:cxnSpLocks/>
          </p:cNvCxnSpPr>
          <p:nvPr/>
        </p:nvCxnSpPr>
        <p:spPr>
          <a:xfrm>
            <a:off x="6971243" y="3272384"/>
            <a:ext cx="121458" cy="791858"/>
          </a:xfrm>
          <a:prstGeom prst="line">
            <a:avLst/>
          </a:prstGeom>
          <a:ln w="28575">
            <a:solidFill>
              <a:srgbClr val="34363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98FC597-29C5-4D2F-8F9C-B355C47BAB80}"/>
              </a:ext>
            </a:extLst>
          </p:cNvPr>
          <p:cNvCxnSpPr>
            <a:cxnSpLocks/>
          </p:cNvCxnSpPr>
          <p:nvPr/>
        </p:nvCxnSpPr>
        <p:spPr>
          <a:xfrm>
            <a:off x="7120264" y="3182412"/>
            <a:ext cx="1081736" cy="881830"/>
          </a:xfrm>
          <a:prstGeom prst="line">
            <a:avLst/>
          </a:prstGeom>
          <a:ln w="28575">
            <a:solidFill>
              <a:srgbClr val="34363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175D1D8E-1DE5-4D59-927F-8A33339C283C}"/>
              </a:ext>
            </a:extLst>
          </p:cNvPr>
          <p:cNvSpPr txBox="1"/>
          <p:nvPr/>
        </p:nvSpPr>
        <p:spPr>
          <a:xfrm flipH="1">
            <a:off x="1752388" y="2641756"/>
            <a:ext cx="1335014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700" b="1" dirty="0">
                <a:latin typeface="Avenir Next" panose="020B0503020202020204" pitchFamily="34" charset="0"/>
              </a:rPr>
              <a:t>CHF 400’000</a:t>
            </a:r>
            <a:endParaRPr lang="de-CH" sz="1700" b="1" kern="1200" dirty="0">
              <a:solidFill>
                <a:schemeClr val="tx1"/>
              </a:solidFill>
              <a:effectLst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79146CB-6783-44D4-96ED-14528540836F}"/>
              </a:ext>
            </a:extLst>
          </p:cNvPr>
          <p:cNvSpPr txBox="1"/>
          <p:nvPr/>
        </p:nvSpPr>
        <p:spPr>
          <a:xfrm flipH="1">
            <a:off x="7446000" y="2541545"/>
            <a:ext cx="1335014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700" b="1" dirty="0">
                <a:solidFill>
                  <a:srgbClr val="FF0000"/>
                </a:solidFill>
                <a:latin typeface="Avenir Next" panose="020B0503020202020204" pitchFamily="34" charset="0"/>
              </a:rPr>
              <a:t>CHF 400’000</a:t>
            </a:r>
            <a:endParaRPr lang="de-CH" sz="1700" b="1" kern="1200" dirty="0">
              <a:solidFill>
                <a:srgbClr val="FF0000"/>
              </a:solidFill>
              <a:effectLst/>
              <a:latin typeface="Avenir Next" panose="020B0503020202020204" pitchFamily="34" charset="0"/>
            </a:endParaRPr>
          </a:p>
        </p:txBody>
      </p:sp>
      <p:sp>
        <p:nvSpPr>
          <p:cNvPr id="30" name="Rad 5">
            <a:extLst>
              <a:ext uri="{FF2B5EF4-FFF2-40B4-BE49-F238E27FC236}">
                <a16:creationId xmlns:a16="http://schemas.microsoft.com/office/drawing/2014/main" id="{DA4B82C6-14B1-4C2F-A992-045B29C5FAC5}"/>
              </a:ext>
            </a:extLst>
          </p:cNvPr>
          <p:cNvSpPr/>
          <p:nvPr/>
        </p:nvSpPr>
        <p:spPr bwMode="auto">
          <a:xfrm>
            <a:off x="6652212" y="2044633"/>
            <a:ext cx="468052" cy="328637"/>
          </a:xfrm>
          <a:prstGeom prst="donu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72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46BCD9F3-3EB8-4E8F-ADC4-C56671D65E86}"/>
              </a:ext>
            </a:extLst>
          </p:cNvPr>
          <p:cNvCxnSpPr/>
          <p:nvPr/>
        </p:nvCxnSpPr>
        <p:spPr>
          <a:xfrm rot="10800000" flipV="1">
            <a:off x="2674343" y="3106169"/>
            <a:ext cx="5292000" cy="25364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3D834E8C-CB28-4596-AF69-E2D8BA6237CB}"/>
              </a:ext>
            </a:extLst>
          </p:cNvPr>
          <p:cNvCxnSpPr/>
          <p:nvPr/>
        </p:nvCxnSpPr>
        <p:spPr>
          <a:xfrm>
            <a:off x="8202000" y="3106169"/>
            <a:ext cx="251335" cy="7548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4EDCFD62-A99B-4D4C-9113-DADB73EF805A}"/>
              </a:ext>
            </a:extLst>
          </p:cNvPr>
          <p:cNvCxnSpPr/>
          <p:nvPr/>
        </p:nvCxnSpPr>
        <p:spPr>
          <a:xfrm flipH="1">
            <a:off x="7534238" y="3124993"/>
            <a:ext cx="579269" cy="7868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A98D877B-4C27-4254-AC03-854FF03B529A}"/>
              </a:ext>
            </a:extLst>
          </p:cNvPr>
          <p:cNvSpPr txBox="1"/>
          <p:nvPr/>
        </p:nvSpPr>
        <p:spPr>
          <a:xfrm>
            <a:off x="8523832" y="3334499"/>
            <a:ext cx="1460167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700" b="1" kern="1200" dirty="0">
                <a:solidFill>
                  <a:srgbClr val="FF0000"/>
                </a:solidFill>
                <a:effectLst/>
                <a:latin typeface="Avenir Next" panose="020B0503020202020204" pitchFamily="34" charset="0"/>
                <a:ea typeface="+mn-ea"/>
                <a:cs typeface="+mn-cs"/>
              </a:rPr>
              <a:t>Je CHF 100’000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F6C14E0-4674-4C30-9AD6-707DBB7B8C48}"/>
              </a:ext>
            </a:extLst>
          </p:cNvPr>
          <p:cNvSpPr txBox="1"/>
          <p:nvPr/>
        </p:nvSpPr>
        <p:spPr>
          <a:xfrm>
            <a:off x="1385593" y="3189647"/>
            <a:ext cx="1492462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700" b="1" kern="1200" dirty="0">
                <a:solidFill>
                  <a:srgbClr val="FF0000"/>
                </a:solidFill>
                <a:effectLst/>
                <a:latin typeface="Avenir Next" panose="020B0503020202020204" pitchFamily="34" charset="0"/>
                <a:ea typeface="+mn-ea"/>
                <a:cs typeface="+mn-cs"/>
              </a:rPr>
              <a:t>CHF 200’000</a:t>
            </a:r>
          </a:p>
        </p:txBody>
      </p:sp>
      <p:sp>
        <p:nvSpPr>
          <p:cNvPr id="41" name="Rad 5">
            <a:extLst>
              <a:ext uri="{FF2B5EF4-FFF2-40B4-BE49-F238E27FC236}">
                <a16:creationId xmlns:a16="http://schemas.microsoft.com/office/drawing/2014/main" id="{165DB458-D498-452A-AACE-0B64FD233041}"/>
              </a:ext>
            </a:extLst>
          </p:cNvPr>
          <p:cNvSpPr/>
          <p:nvPr/>
        </p:nvSpPr>
        <p:spPr bwMode="auto">
          <a:xfrm>
            <a:off x="3232811" y="2058232"/>
            <a:ext cx="468052" cy="328637"/>
          </a:xfrm>
          <a:prstGeom prst="donu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72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CBFCF1B1-1BC4-40A2-BC0A-73094ABF95DF}"/>
              </a:ext>
            </a:extLst>
          </p:cNvPr>
          <p:cNvSpPr/>
          <p:nvPr/>
        </p:nvSpPr>
        <p:spPr>
          <a:xfrm>
            <a:off x="933218" y="2457000"/>
            <a:ext cx="2282756" cy="1242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1484CBEA-9953-4083-81EF-D5FFD1AF89EA}"/>
              </a:ext>
            </a:extLst>
          </p:cNvPr>
          <p:cNvCxnSpPr>
            <a:cxnSpLocks/>
          </p:cNvCxnSpPr>
          <p:nvPr/>
        </p:nvCxnSpPr>
        <p:spPr>
          <a:xfrm>
            <a:off x="2237935" y="3737538"/>
            <a:ext cx="252158" cy="4463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/>
      <p:bldP spid="40" grpId="0"/>
      <p:bldP spid="41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EE3C28-AAA0-4D4F-807B-570D8C5B9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99" y="2200961"/>
            <a:ext cx="9228311" cy="3388040"/>
          </a:xfrm>
        </p:spPr>
        <p:txBody>
          <a:bodyPr/>
          <a:lstStyle/>
          <a:p>
            <a:pPr marL="0" indent="0">
              <a:buNone/>
            </a:pPr>
            <a:endParaRPr lang="de-DE" sz="1050" dirty="0">
              <a:solidFill>
                <a:schemeClr val="tx1"/>
              </a:solidFill>
              <a:latin typeface="Helvetica Neue Light" panose="02000403000000020004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latin typeface="Helvetica Neue Light" panose="02000403000000020004"/>
              </a:rPr>
              <a:t>Bundesrat stellte fest: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solidFill>
                  <a:schemeClr val="tx1"/>
                </a:solidFill>
                <a:latin typeface="Helvetica Neue Light" panose="02000403000000020004"/>
              </a:rPr>
              <a:t>Wer heiratet oder eine eingetragene Partnerschaft schliesst, weiss um diese rechtlichen Folgen.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solidFill>
                  <a:schemeClr val="tx1"/>
                </a:solidFill>
                <a:latin typeface="Helvetica Neue Light" panose="02000403000000020004"/>
              </a:rPr>
              <a:t>Es gibt im geltenden Recht Möglichkeiten, dieser Problematik zu begegnen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  <a:latin typeface="Helvetica Neue Light" panose="02000403000000020004"/>
              </a:rPr>
              <a:t>Erbvertrag; Erbverzichtsvertrag, Pflichtteilssetzung zugunsten Kinder, Nacherbeneinsetzung, Nutzniessung</a:t>
            </a: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Helvetica Neue Light" panose="02000403000000020004"/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Helvetica Neue Light" panose="02000403000000020004"/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Helvetica Neue Light" panose="02000403000000020004"/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Helvetica Neue Light" panose="02000403000000020004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687410"/>
            <a:ext cx="9228310" cy="423193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Kein Änderung für Patchworkfamilien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15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11305E-17E3-4C65-86C0-30C156A4A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999" y="1358782"/>
            <a:ext cx="9228310" cy="594000"/>
          </a:xfrm>
        </p:spPr>
        <p:txBody>
          <a:bodyPr/>
          <a:lstStyle/>
          <a:p>
            <a:r>
              <a:rPr lang="de-CH" sz="2400" dirty="0">
                <a:latin typeface="Helvetica Neue Light" panose="02000403000000020004"/>
              </a:rPr>
              <a:t>Erbrechtlicher Schutz von Kindern in Patchworkfamilien </a:t>
            </a:r>
            <a:br>
              <a:rPr lang="de-CH" sz="2400" dirty="0">
                <a:latin typeface="Helvetica Neue Light" panose="02000403000000020004"/>
              </a:rPr>
            </a:br>
            <a:r>
              <a:rPr lang="de-CH" sz="2400" dirty="0">
                <a:latin typeface="Helvetica Neue Light" panose="02000403000000020004"/>
              </a:rPr>
              <a:t>(Postulat </a:t>
            </a:r>
            <a:r>
              <a:rPr lang="de-CH" sz="2400" dirty="0" err="1">
                <a:latin typeface="Helvetica Neue Light" panose="02000403000000020004"/>
              </a:rPr>
              <a:t>Nantermod</a:t>
            </a:r>
            <a:r>
              <a:rPr lang="de-CH" sz="2400" dirty="0">
                <a:latin typeface="Helvetica Neue Light" panose="0200040300000002000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44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F626522-4014-6545-BEFB-7BA27316FA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000" y="3267000"/>
            <a:ext cx="8238000" cy="138499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>
                <a:solidFill>
                  <a:schemeClr val="tx1"/>
                </a:solidFill>
              </a:rPr>
              <a:t>Lic. iur. Christine Kobelt,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>
                <a:solidFill>
                  <a:schemeClr val="tx1"/>
                </a:solidFill>
              </a:rPr>
              <a:t>Fachanwältin SAV Familienrecht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>
                <a:solidFill>
                  <a:schemeClr val="tx1"/>
                </a:solidFill>
              </a:rPr>
              <a:t>SwissLegal asg.advocati Rechtsanwälte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>
                <a:solidFill>
                  <a:schemeClr val="tx1"/>
                </a:solidFill>
              </a:rPr>
              <a:t>Kreuzackerstrasse 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>
                <a:solidFill>
                  <a:schemeClr val="tx1"/>
                </a:solidFill>
              </a:rPr>
              <a:t>9000 St. Gallen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b="1" dirty="0">
                <a:solidFill>
                  <a:schemeClr val="tx1"/>
                </a:solidFill>
              </a:rPr>
              <a:t>071 228 00 44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73F76E-1228-1C45-AB7F-9739B21E7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Besten Dank für </a:t>
            </a:r>
            <a:br>
              <a:rPr lang="de-DE" dirty="0"/>
            </a:br>
            <a:r>
              <a:rPr lang="de-DE" dirty="0"/>
              <a:t>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2918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EE3C28-AAA0-4D4F-807B-570D8C5B9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1701000"/>
            <a:ext cx="9750000" cy="4158000"/>
          </a:xfrm>
        </p:spPr>
        <p:txBody>
          <a:bodyPr/>
          <a:lstStyle/>
          <a:p>
            <a:pPr marL="0" indent="0">
              <a:buNone/>
            </a:pPr>
            <a:endParaRPr lang="de-DE" sz="2800" dirty="0">
              <a:solidFill>
                <a:schemeClr val="tx1"/>
              </a:solidFill>
              <a:latin typeface="Helvetica Neue Light" panose="02000403000000020004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CH" sz="2800" dirty="0">
                <a:solidFill>
                  <a:schemeClr val="tx1"/>
                </a:solidFill>
                <a:latin typeface="Helvetica Neue Light" panose="02000403000000020004"/>
              </a:rPr>
              <a:t>Einfluss des Ehegüterrechts auf den Nachlass (unverändert)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de-DE" sz="1000" dirty="0">
              <a:solidFill>
                <a:schemeClr val="tx1"/>
              </a:solidFill>
              <a:latin typeface="Helvetica Neue Light" panose="02000403000000020004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chemeClr val="tx1"/>
                </a:solidFill>
                <a:latin typeface="Helvetica Neue Light" panose="02000403000000020004"/>
              </a:rPr>
              <a:t>Änderungen für Ehepaare* in Scheidung</a:t>
            </a:r>
          </a:p>
          <a:p>
            <a:pPr marL="457200" lvl="1" indent="0">
              <a:buNone/>
            </a:pPr>
            <a:r>
              <a:rPr lang="de-DE" sz="2800" dirty="0">
                <a:solidFill>
                  <a:schemeClr val="tx1"/>
                </a:solidFill>
                <a:latin typeface="Helvetica Neue Light" panose="02000403000000020004"/>
              </a:rPr>
              <a:t>*</a:t>
            </a:r>
            <a:r>
              <a:rPr lang="de-DE" sz="2400" dirty="0">
                <a:solidFill>
                  <a:schemeClr val="tx1"/>
                </a:solidFill>
                <a:latin typeface="Helvetica Neue Light" panose="02000403000000020004"/>
              </a:rPr>
              <a:t>und gleichgeschlechtliche Paare in eingetragenen Partnerschaften</a:t>
            </a:r>
            <a:endParaRPr lang="de-DE" sz="2800" dirty="0">
              <a:solidFill>
                <a:schemeClr val="tx1"/>
              </a:solidFill>
              <a:latin typeface="Helvetica Neue Light" panose="02000403000000020004"/>
            </a:endParaRPr>
          </a:p>
          <a:p>
            <a:pPr marL="491400" lvl="2" indent="0">
              <a:buNone/>
            </a:pPr>
            <a:endParaRPr lang="de-DE" sz="1600" dirty="0">
              <a:solidFill>
                <a:schemeClr val="tx1"/>
              </a:solidFill>
              <a:latin typeface="Helvetica Neue Light" panose="02000403000000020004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chemeClr val="tx1"/>
                </a:solidFill>
                <a:latin typeface="Helvetica Neue Light" panose="02000403000000020004"/>
              </a:rPr>
              <a:t>Weiterhin keine erbrechtlichen Regeln für Patchworkfamilien und faktische Lebensgemeinschaften</a:t>
            </a:r>
          </a:p>
          <a:p>
            <a:pPr marL="0" indent="0">
              <a:buNone/>
            </a:pPr>
            <a:endParaRPr lang="de-DE" sz="2800" b="1" dirty="0">
              <a:solidFill>
                <a:srgbClr val="FF0000"/>
              </a:solidFill>
              <a:latin typeface="Helvetica Neue Light" panose="02000403000000020004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687410"/>
            <a:ext cx="8508000" cy="846386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Die Revision des Erbrechts aus familienrechtlicher Sicht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EE3C28-AAA0-4D4F-807B-570D8C5B9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99" y="2673000"/>
            <a:ext cx="1974001" cy="864000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687410"/>
            <a:ext cx="9228310" cy="423193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Einfluss Ehegüterrecht den Nachlass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3</a:t>
            </a:fld>
            <a:endParaRPr lang="de-D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D72B584-2A7F-4E75-8F75-7FF8FC446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63" y="2947103"/>
            <a:ext cx="5372479" cy="322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4980B2C-19AF-4597-9BF8-20AB6DBBE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999" y="2943000"/>
            <a:ext cx="2136000" cy="594000"/>
          </a:xfrm>
        </p:spPr>
        <p:txBody>
          <a:bodyPr/>
          <a:lstStyle/>
          <a:p>
            <a:pPr algn="ctr"/>
            <a:r>
              <a:rPr lang="de-CH" dirty="0">
                <a:latin typeface="Helvetica Neue Light" panose="02000403000000020004"/>
              </a:rPr>
              <a:t>Auflösung der Ehe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E34DC38-F059-4BA3-98A9-F2E81D3AB58A}"/>
              </a:ext>
            </a:extLst>
          </p:cNvPr>
          <p:cNvSpPr txBox="1"/>
          <p:nvPr/>
        </p:nvSpPr>
        <p:spPr>
          <a:xfrm>
            <a:off x="2942879" y="1883412"/>
            <a:ext cx="2106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2000" b="1" dirty="0">
                <a:latin typeface="Helvetica Neue Light" panose="02000403000000020004"/>
              </a:rPr>
              <a:t>d</a:t>
            </a:r>
            <a:r>
              <a:rPr lang="de-CH" sz="20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urch Scheidung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A9CAF0E-ED2D-4B81-A3D4-D25621E3A72A}"/>
              </a:ext>
            </a:extLst>
          </p:cNvPr>
          <p:cNvSpPr txBox="1"/>
          <p:nvPr/>
        </p:nvSpPr>
        <p:spPr>
          <a:xfrm>
            <a:off x="2856000" y="3858972"/>
            <a:ext cx="205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2000" b="1" dirty="0">
                <a:latin typeface="Helvetica Neue Light" panose="02000403000000020004"/>
              </a:rPr>
              <a:t>d</a:t>
            </a:r>
            <a:r>
              <a:rPr lang="de-CH" sz="20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urch Tod</a:t>
            </a:r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C823725A-88F5-42AD-B8B6-972B53696325}"/>
              </a:ext>
            </a:extLst>
          </p:cNvPr>
          <p:cNvCxnSpPr>
            <a:cxnSpLocks/>
          </p:cNvCxnSpPr>
          <p:nvPr/>
        </p:nvCxnSpPr>
        <p:spPr>
          <a:xfrm flipV="1">
            <a:off x="1776000" y="2037301"/>
            <a:ext cx="991904" cy="74369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B1386547-9492-4C63-B959-CF21D29BE960}"/>
              </a:ext>
            </a:extLst>
          </p:cNvPr>
          <p:cNvCxnSpPr>
            <a:cxnSpLocks/>
          </p:cNvCxnSpPr>
          <p:nvPr/>
        </p:nvCxnSpPr>
        <p:spPr>
          <a:xfrm>
            <a:off x="1884000" y="3699000"/>
            <a:ext cx="883904" cy="31994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88A7C5F-57C0-4E01-A359-90BD538031DE}"/>
              </a:ext>
            </a:extLst>
          </p:cNvPr>
          <p:cNvSpPr txBox="1"/>
          <p:nvPr/>
        </p:nvSpPr>
        <p:spPr>
          <a:xfrm flipH="1">
            <a:off x="5462025" y="1815971"/>
            <a:ext cx="415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b="1" dirty="0">
                <a:latin typeface="Helvetica Neue Light" panose="02000403000000020004"/>
              </a:rPr>
              <a:t>Güterrechtliche Auseinandersetzung </a:t>
            </a:r>
            <a:br>
              <a:rPr lang="de-CH" sz="2000" b="1" dirty="0">
                <a:latin typeface="Helvetica Neue Light" panose="02000403000000020004"/>
              </a:rPr>
            </a:br>
            <a:r>
              <a:rPr lang="de-CH" sz="2000" b="1" dirty="0">
                <a:latin typeface="Helvetica Neue Light" panose="02000403000000020004"/>
              </a:rPr>
              <a:t>(Aufteilung «gemeinsames Vermögen»</a:t>
            </a:r>
            <a:endParaRPr lang="de-CH" sz="2000" b="1" kern="1200" dirty="0">
              <a:solidFill>
                <a:schemeClr val="tx1"/>
              </a:solidFill>
              <a:effectLst/>
              <a:latin typeface="Helvetica Neue Light" panose="02000403000000020004"/>
            </a:endParaRP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5E363DEA-6030-4ED9-A7AE-7A08006D1CFE}"/>
              </a:ext>
            </a:extLst>
          </p:cNvPr>
          <p:cNvSpPr/>
          <p:nvPr/>
        </p:nvSpPr>
        <p:spPr>
          <a:xfrm>
            <a:off x="4919954" y="1975189"/>
            <a:ext cx="270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E517FEC5-B12E-48AD-866D-465A5822995F}"/>
              </a:ext>
            </a:extLst>
          </p:cNvPr>
          <p:cNvSpPr/>
          <p:nvPr/>
        </p:nvSpPr>
        <p:spPr>
          <a:xfrm>
            <a:off x="4152000" y="3904860"/>
            <a:ext cx="270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10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EE3C28-AAA0-4D4F-807B-570D8C5B9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99" y="1647000"/>
            <a:ext cx="9228311" cy="3684588"/>
          </a:xfrm>
        </p:spPr>
        <p:txBody>
          <a:bodyPr/>
          <a:lstStyle/>
          <a:p>
            <a:pPr marL="0" indent="0">
              <a:buNone/>
            </a:pPr>
            <a:endParaRPr lang="de-DE" sz="105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800" b="1" dirty="0"/>
              <a:t> </a:t>
            </a:r>
            <a:r>
              <a:rPr lang="de-DE" sz="2800" b="1" dirty="0">
                <a:solidFill>
                  <a:schemeClr val="tx1"/>
                </a:solidFill>
              </a:rPr>
              <a:t>Errungenschaftsbeteiligung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  </a:t>
            </a:r>
            <a:r>
              <a:rPr lang="de-DE" sz="2400" dirty="0">
                <a:solidFill>
                  <a:schemeClr val="tx1"/>
                </a:solidFill>
              </a:rPr>
              <a:t>(ordentlicher Güterstand gemäss Gesetz)</a:t>
            </a:r>
            <a:endParaRPr lang="de-DE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i="1" dirty="0">
                <a:solidFill>
                  <a:schemeClr val="tx1"/>
                </a:solidFill>
              </a:rPr>
              <a:t>Gütertrennung </a:t>
            </a:r>
            <a:br>
              <a:rPr lang="de-DE" sz="2800" i="1" dirty="0">
                <a:solidFill>
                  <a:schemeClr val="tx1"/>
                </a:solidFill>
              </a:rPr>
            </a:br>
            <a:r>
              <a:rPr lang="de-DE" sz="2800" i="1" dirty="0">
                <a:solidFill>
                  <a:schemeClr val="tx1"/>
                </a:solidFill>
              </a:rPr>
              <a:t>  </a:t>
            </a:r>
            <a:r>
              <a:rPr lang="de-DE" sz="2400" i="1" dirty="0">
                <a:solidFill>
                  <a:schemeClr val="tx1"/>
                </a:solidFill>
              </a:rPr>
              <a:t>(vertraglicher oder gerichtlich angeordneter Güterstand)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800" i="1" dirty="0">
                <a:solidFill>
                  <a:schemeClr val="tx1"/>
                </a:solidFill>
              </a:rPr>
              <a:t> Gütergemeinschaft </a:t>
            </a:r>
            <a:br>
              <a:rPr lang="de-DE" sz="2800" i="1" dirty="0">
                <a:solidFill>
                  <a:schemeClr val="tx1"/>
                </a:solidFill>
              </a:rPr>
            </a:br>
            <a:r>
              <a:rPr lang="de-DE" sz="2800" i="1" dirty="0">
                <a:solidFill>
                  <a:schemeClr val="tx1"/>
                </a:solidFill>
              </a:rPr>
              <a:t>  </a:t>
            </a:r>
            <a:r>
              <a:rPr lang="de-DE" sz="2400" i="1" dirty="0">
                <a:solidFill>
                  <a:schemeClr val="tx1"/>
                </a:solidFill>
              </a:rPr>
              <a:t>(vertraglicher Güterstand)</a:t>
            </a:r>
          </a:p>
          <a:p>
            <a:pPr marL="0" indent="0">
              <a:buNone/>
            </a:pP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687410"/>
            <a:ext cx="9228310" cy="423193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Die gesetzlichen Ehegüterstände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68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EE3C28-AAA0-4D4F-807B-570D8C5B9F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687410"/>
            <a:ext cx="9228310" cy="423193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Einfluss Errungenschaftsbeteiligung auf Nachlass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5</a:t>
            </a:fld>
            <a:endParaRPr 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66EF07B-0DB2-42A5-AB64-B8381C2A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06" y="1573356"/>
            <a:ext cx="8348296" cy="45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6E75086-47DF-4778-8E09-58D40F81245B}"/>
              </a:ext>
            </a:extLst>
          </p:cNvPr>
          <p:cNvGrpSpPr/>
          <p:nvPr/>
        </p:nvGrpSpPr>
        <p:grpSpPr>
          <a:xfrm>
            <a:off x="3971135" y="2510378"/>
            <a:ext cx="2124865" cy="2322623"/>
            <a:chOff x="3491879" y="2060848"/>
            <a:chExt cx="2124865" cy="186851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4C9B988-F1D2-4D5C-BC55-23C97B8F7CA6}"/>
                </a:ext>
              </a:extLst>
            </p:cNvPr>
            <p:cNvGrpSpPr/>
            <p:nvPr/>
          </p:nvGrpSpPr>
          <p:grpSpPr>
            <a:xfrm>
              <a:off x="3981178" y="2492896"/>
              <a:ext cx="1344168" cy="1436471"/>
              <a:chOff x="3970520" y="2492896"/>
              <a:chExt cx="1233338" cy="1436471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01D455C4-0E94-4AD6-B53A-3698001AF965}"/>
                  </a:ext>
                </a:extLst>
              </p:cNvPr>
              <p:cNvSpPr/>
              <p:nvPr/>
            </p:nvSpPr>
            <p:spPr bwMode="auto">
              <a:xfrm>
                <a:off x="3970520" y="2492896"/>
                <a:ext cx="629889" cy="1436471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B888DE62-BE55-412D-8203-43FCF61A010A}"/>
                  </a:ext>
                </a:extLst>
              </p:cNvPr>
              <p:cNvSpPr/>
              <p:nvPr/>
            </p:nvSpPr>
            <p:spPr bwMode="auto">
              <a:xfrm>
                <a:off x="4573968" y="2492896"/>
                <a:ext cx="629890" cy="1436471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83BCAE07-B500-4E3D-8C69-E4358C921E89}"/>
                </a:ext>
              </a:extLst>
            </p:cNvPr>
            <p:cNvGrpSpPr/>
            <p:nvPr/>
          </p:nvGrpSpPr>
          <p:grpSpPr>
            <a:xfrm>
              <a:off x="3491879" y="2060848"/>
              <a:ext cx="2124865" cy="432048"/>
              <a:chOff x="3491879" y="2060848"/>
              <a:chExt cx="2124865" cy="432048"/>
            </a:xfrm>
          </p:grpSpPr>
          <p:sp>
            <p:nvSpPr>
              <p:cNvPr id="12" name="Nach unten gekrümmter Pfeil 10">
                <a:extLst>
                  <a:ext uri="{FF2B5EF4-FFF2-40B4-BE49-F238E27FC236}">
                    <a16:creationId xmlns:a16="http://schemas.microsoft.com/office/drawing/2014/main" id="{A7FE1A6C-2E50-45EE-ADDB-EB26FFFF64C0}"/>
                  </a:ext>
                </a:extLst>
              </p:cNvPr>
              <p:cNvSpPr/>
              <p:nvPr/>
            </p:nvSpPr>
            <p:spPr bwMode="auto">
              <a:xfrm>
                <a:off x="4149557" y="2060848"/>
                <a:ext cx="1467187" cy="410283"/>
              </a:xfrm>
              <a:prstGeom prst="curvedDownArrow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Nach unten gekrümmter Pfeil 14">
                <a:extLst>
                  <a:ext uri="{FF2B5EF4-FFF2-40B4-BE49-F238E27FC236}">
                    <a16:creationId xmlns:a16="http://schemas.microsoft.com/office/drawing/2014/main" id="{8455B5EF-478F-4206-A8A1-F7CC84E7558D}"/>
                  </a:ext>
                </a:extLst>
              </p:cNvPr>
              <p:cNvSpPr/>
              <p:nvPr/>
            </p:nvSpPr>
            <p:spPr bwMode="auto">
              <a:xfrm flipH="1">
                <a:off x="3491879" y="2060848"/>
                <a:ext cx="1467185" cy="432048"/>
              </a:xfrm>
              <a:prstGeom prst="curvedDownArrow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7" name="Pfeil nach links und oben 17">
            <a:extLst>
              <a:ext uri="{FF2B5EF4-FFF2-40B4-BE49-F238E27FC236}">
                <a16:creationId xmlns:a16="http://schemas.microsoft.com/office/drawing/2014/main" id="{A425E2C3-5005-45FD-8CD1-A132551010A7}"/>
              </a:ext>
            </a:extLst>
          </p:cNvPr>
          <p:cNvSpPr/>
          <p:nvPr/>
        </p:nvSpPr>
        <p:spPr bwMode="auto">
          <a:xfrm>
            <a:off x="1504217" y="3381048"/>
            <a:ext cx="1800200" cy="720080"/>
          </a:xfrm>
          <a:prstGeom prst="leftUp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ad 5">
            <a:extLst>
              <a:ext uri="{FF2B5EF4-FFF2-40B4-BE49-F238E27FC236}">
                <a16:creationId xmlns:a16="http://schemas.microsoft.com/office/drawing/2014/main" id="{E73B673D-B15E-4103-81F6-F2D303BB4044}"/>
              </a:ext>
            </a:extLst>
          </p:cNvPr>
          <p:cNvSpPr/>
          <p:nvPr/>
        </p:nvSpPr>
        <p:spPr bwMode="auto">
          <a:xfrm>
            <a:off x="3193919" y="3621129"/>
            <a:ext cx="468052" cy="332060"/>
          </a:xfrm>
          <a:prstGeom prst="donu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72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DE5E7B5A-21A0-4DC5-BC75-05C6FC8F19C3}"/>
              </a:ext>
            </a:extLst>
          </p:cNvPr>
          <p:cNvSpPr txBox="1">
            <a:spLocks/>
          </p:cNvSpPr>
          <p:nvPr/>
        </p:nvSpPr>
        <p:spPr bwMode="auto">
          <a:xfrm>
            <a:off x="433139" y="6508636"/>
            <a:ext cx="4824536" cy="2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e-DE" altLang="en-US" sz="900" dirty="0">
                <a:solidFill>
                  <a:srgbClr val="4A6A7E"/>
                </a:solidFill>
              </a:rPr>
              <a:t>(c) </a:t>
            </a:r>
            <a:r>
              <a:rPr lang="de-DE" altLang="en-US" sz="900" dirty="0" err="1">
                <a:solidFill>
                  <a:srgbClr val="4A6A7E"/>
                </a:solidFill>
              </a:rPr>
              <a:t>by</a:t>
            </a:r>
            <a:r>
              <a:rPr lang="de-DE" altLang="en-US" sz="900" dirty="0">
                <a:solidFill>
                  <a:srgbClr val="4A6A7E"/>
                </a:solidFill>
              </a:rPr>
              <a:t> Schatzverlag „Recht, Staat, Wirtschaft” 10. Aufl. 2013 </a:t>
            </a:r>
            <a:endParaRPr lang="de-CH" altLang="en-US" sz="900" dirty="0">
              <a:solidFill>
                <a:srgbClr val="4A6A7E"/>
              </a:solidFill>
            </a:endParaRPr>
          </a:p>
        </p:txBody>
      </p:sp>
      <p:sp>
        <p:nvSpPr>
          <p:cNvPr id="3" name="Pfeil: nach links und oben 2">
            <a:extLst>
              <a:ext uri="{FF2B5EF4-FFF2-40B4-BE49-F238E27FC236}">
                <a16:creationId xmlns:a16="http://schemas.microsoft.com/office/drawing/2014/main" id="{6E63F261-529B-48A2-9713-8D32A76BD9F9}"/>
              </a:ext>
            </a:extLst>
          </p:cNvPr>
          <p:cNvSpPr/>
          <p:nvPr/>
        </p:nvSpPr>
        <p:spPr>
          <a:xfrm flipV="1">
            <a:off x="6609651" y="3437590"/>
            <a:ext cx="1924310" cy="664659"/>
          </a:xfrm>
          <a:prstGeom prst="leftUpArrow">
            <a:avLst>
              <a:gd name="adj1" fmla="val 29717"/>
              <a:gd name="adj2" fmla="val 25000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2">
                  <a:lumMod val="75000"/>
                </a:schemeClr>
              </a:solidFill>
              <a:highlight>
                <a:srgbClr val="C0C0C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FF5623E-7CA3-4A49-A978-15770A6761BB}"/>
              </a:ext>
            </a:extLst>
          </p:cNvPr>
          <p:cNvSpPr/>
          <p:nvPr/>
        </p:nvSpPr>
        <p:spPr>
          <a:xfrm>
            <a:off x="594184" y="2813320"/>
            <a:ext cx="4232531" cy="24713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5B5E2732-5293-4A70-9B97-90403A5095F0}"/>
              </a:ext>
            </a:extLst>
          </p:cNvPr>
          <p:cNvSpPr/>
          <p:nvPr/>
        </p:nvSpPr>
        <p:spPr>
          <a:xfrm>
            <a:off x="2316000" y="5373001"/>
            <a:ext cx="378000" cy="375964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2698F07-AD60-46AC-9C87-DDA0F9ACE5B4}"/>
              </a:ext>
            </a:extLst>
          </p:cNvPr>
          <p:cNvSpPr txBox="1"/>
          <p:nvPr/>
        </p:nvSpPr>
        <p:spPr>
          <a:xfrm flipH="1">
            <a:off x="1740824" y="5827232"/>
            <a:ext cx="15283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2400" b="1" kern="1200" dirty="0">
                <a:solidFill>
                  <a:schemeClr val="accent5">
                    <a:lumMod val="50000"/>
                  </a:schemeClr>
                </a:solidFill>
                <a:effectLst/>
                <a:latin typeface="Avenir Next" panose="020B0503020202020204" pitchFamily="34" charset="0"/>
                <a:ea typeface="+mn-ea"/>
                <a:cs typeface="+mn-cs"/>
              </a:rPr>
              <a:t>Nachlass</a:t>
            </a:r>
          </a:p>
        </p:txBody>
      </p:sp>
    </p:spTree>
    <p:extLst>
      <p:ext uri="{BB962C8B-B14F-4D97-AF65-F5344CB8AC3E}">
        <p14:creationId xmlns:p14="http://schemas.microsoft.com/office/powerpoint/2010/main" val="37013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EE3C28-AAA0-4D4F-807B-570D8C5B9F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687410"/>
            <a:ext cx="9228310" cy="846386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Ehevertragliche Begünstigung des Ehegatten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Art. 216 ZGB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6</a:t>
            </a:fld>
            <a:endParaRPr 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66EF07B-0DB2-42A5-AB64-B8381C2A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61" y="1580173"/>
            <a:ext cx="8348296" cy="45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6E75086-47DF-4778-8E09-58D40F81245B}"/>
              </a:ext>
            </a:extLst>
          </p:cNvPr>
          <p:cNvGrpSpPr/>
          <p:nvPr/>
        </p:nvGrpSpPr>
        <p:grpSpPr>
          <a:xfrm>
            <a:off x="3971136" y="2510378"/>
            <a:ext cx="1944216" cy="2322623"/>
            <a:chOff x="3491880" y="2060848"/>
            <a:chExt cx="1944216" cy="186851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4C9B988-F1D2-4D5C-BC55-23C97B8F7CA6}"/>
                </a:ext>
              </a:extLst>
            </p:cNvPr>
            <p:cNvGrpSpPr/>
            <p:nvPr/>
          </p:nvGrpSpPr>
          <p:grpSpPr>
            <a:xfrm>
              <a:off x="3981176" y="2492897"/>
              <a:ext cx="1188713" cy="1436470"/>
              <a:chOff x="3970519" y="2492897"/>
              <a:chExt cx="1090701" cy="1436470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01D455C4-0E94-4AD6-B53A-3698001AF965}"/>
                  </a:ext>
                </a:extLst>
              </p:cNvPr>
              <p:cNvSpPr/>
              <p:nvPr/>
            </p:nvSpPr>
            <p:spPr bwMode="auto">
              <a:xfrm>
                <a:off x="3970519" y="2492897"/>
                <a:ext cx="603450" cy="1436470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B888DE62-BE55-412D-8203-43FCF61A010A}"/>
                  </a:ext>
                </a:extLst>
              </p:cNvPr>
              <p:cNvSpPr/>
              <p:nvPr/>
            </p:nvSpPr>
            <p:spPr bwMode="auto">
              <a:xfrm>
                <a:off x="4573969" y="2492897"/>
                <a:ext cx="487251" cy="1436470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83BCAE07-B500-4E3D-8C69-E4358C921E89}"/>
                </a:ext>
              </a:extLst>
            </p:cNvPr>
            <p:cNvGrpSpPr/>
            <p:nvPr/>
          </p:nvGrpSpPr>
          <p:grpSpPr>
            <a:xfrm>
              <a:off x="3491880" y="2060848"/>
              <a:ext cx="1944216" cy="432048"/>
              <a:chOff x="3491880" y="2060848"/>
              <a:chExt cx="1944216" cy="432048"/>
            </a:xfrm>
          </p:grpSpPr>
          <p:sp>
            <p:nvSpPr>
              <p:cNvPr id="12" name="Nach unten gekrümmter Pfeil 10">
                <a:extLst>
                  <a:ext uri="{FF2B5EF4-FFF2-40B4-BE49-F238E27FC236}">
                    <a16:creationId xmlns:a16="http://schemas.microsoft.com/office/drawing/2014/main" id="{A7FE1A6C-2E50-45EE-ADDB-EB26FFFF64C0}"/>
                  </a:ext>
                </a:extLst>
              </p:cNvPr>
              <p:cNvSpPr/>
              <p:nvPr/>
            </p:nvSpPr>
            <p:spPr bwMode="auto">
              <a:xfrm>
                <a:off x="4149557" y="2060848"/>
                <a:ext cx="1286539" cy="432048"/>
              </a:xfrm>
              <a:prstGeom prst="curvedDownArrow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Nach unten gekrümmter Pfeil 14">
                <a:extLst>
                  <a:ext uri="{FF2B5EF4-FFF2-40B4-BE49-F238E27FC236}">
                    <a16:creationId xmlns:a16="http://schemas.microsoft.com/office/drawing/2014/main" id="{8455B5EF-478F-4206-A8A1-F7CC84E7558D}"/>
                  </a:ext>
                </a:extLst>
              </p:cNvPr>
              <p:cNvSpPr/>
              <p:nvPr/>
            </p:nvSpPr>
            <p:spPr bwMode="auto">
              <a:xfrm flipH="1">
                <a:off x="3491880" y="2060848"/>
                <a:ext cx="1286539" cy="432048"/>
              </a:xfrm>
              <a:prstGeom prst="curvedDownArrow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BB557BE3-1B82-44AB-9CA4-5997E9683EB6}"/>
              </a:ext>
            </a:extLst>
          </p:cNvPr>
          <p:cNvSpPr/>
          <p:nvPr/>
        </p:nvSpPr>
        <p:spPr bwMode="auto">
          <a:xfrm>
            <a:off x="3850086" y="3038466"/>
            <a:ext cx="5304788" cy="2067248"/>
          </a:xfrm>
          <a:prstGeom prst="rect">
            <a:avLst/>
          </a:prstGeom>
          <a:solidFill>
            <a:srgbClr val="FF0000">
              <a:alpha val="2800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ad 5">
            <a:extLst>
              <a:ext uri="{FF2B5EF4-FFF2-40B4-BE49-F238E27FC236}">
                <a16:creationId xmlns:a16="http://schemas.microsoft.com/office/drawing/2014/main" id="{E73B673D-B15E-4103-81F6-F2D303BB4044}"/>
              </a:ext>
            </a:extLst>
          </p:cNvPr>
          <p:cNvSpPr/>
          <p:nvPr/>
        </p:nvSpPr>
        <p:spPr bwMode="auto">
          <a:xfrm>
            <a:off x="3193919" y="3621129"/>
            <a:ext cx="468052" cy="332060"/>
          </a:xfrm>
          <a:prstGeom prst="donu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72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DE5E7B5A-21A0-4DC5-BC75-05C6FC8F19C3}"/>
              </a:ext>
            </a:extLst>
          </p:cNvPr>
          <p:cNvSpPr txBox="1">
            <a:spLocks/>
          </p:cNvSpPr>
          <p:nvPr/>
        </p:nvSpPr>
        <p:spPr bwMode="auto">
          <a:xfrm>
            <a:off x="433139" y="6508636"/>
            <a:ext cx="4824536" cy="2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e-DE" altLang="en-US" dirty="0">
                <a:solidFill>
                  <a:srgbClr val="4A6A7E"/>
                </a:solidFill>
              </a:rPr>
              <a:t>(c) </a:t>
            </a:r>
            <a:r>
              <a:rPr lang="de-DE" altLang="en-US" dirty="0" err="1">
                <a:solidFill>
                  <a:srgbClr val="4A6A7E"/>
                </a:solidFill>
              </a:rPr>
              <a:t>by</a:t>
            </a:r>
            <a:r>
              <a:rPr lang="de-DE" altLang="en-US" dirty="0">
                <a:solidFill>
                  <a:srgbClr val="4A6A7E"/>
                </a:solidFill>
              </a:rPr>
              <a:t> Schatzverlag „Recht, Staat, Wirtschaft” 10. Aufl. 2013 </a:t>
            </a:r>
            <a:endParaRPr lang="de-CH" altLang="en-US" dirty="0">
              <a:solidFill>
                <a:srgbClr val="4A6A7E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43F4217-009E-44A3-9D11-8341EFA19347}"/>
              </a:ext>
            </a:extLst>
          </p:cNvPr>
          <p:cNvSpPr/>
          <p:nvPr/>
        </p:nvSpPr>
        <p:spPr>
          <a:xfrm>
            <a:off x="532590" y="3861000"/>
            <a:ext cx="2352002" cy="14236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7CBC9789-B936-4B01-A442-7DCCFA1831AB}"/>
              </a:ext>
            </a:extLst>
          </p:cNvPr>
          <p:cNvSpPr/>
          <p:nvPr/>
        </p:nvSpPr>
        <p:spPr>
          <a:xfrm>
            <a:off x="1506000" y="5373000"/>
            <a:ext cx="270000" cy="349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48421BD-BE67-424A-9206-038FBD746C7F}"/>
              </a:ext>
            </a:extLst>
          </p:cNvPr>
          <p:cNvSpPr txBox="1"/>
          <p:nvPr/>
        </p:nvSpPr>
        <p:spPr>
          <a:xfrm flipH="1">
            <a:off x="1119742" y="5700821"/>
            <a:ext cx="11776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2400" b="1" kern="1200" dirty="0">
                <a:solidFill>
                  <a:schemeClr val="accent5">
                    <a:lumMod val="50000"/>
                  </a:schemeClr>
                </a:solidFill>
                <a:effectLst/>
                <a:latin typeface="Avenir Next" panose="020B0503020202020204" pitchFamily="34" charset="0"/>
                <a:ea typeface="+mn-ea"/>
                <a:cs typeface="+mn-cs"/>
              </a:rPr>
              <a:t>Nachlass</a:t>
            </a:r>
          </a:p>
        </p:txBody>
      </p:sp>
      <p:sp>
        <p:nvSpPr>
          <p:cNvPr id="25" name="Scrollen: vertikal 24">
            <a:extLst>
              <a:ext uri="{FF2B5EF4-FFF2-40B4-BE49-F238E27FC236}">
                <a16:creationId xmlns:a16="http://schemas.microsoft.com/office/drawing/2014/main" id="{8FA0A48C-899C-473D-8A1F-B2609632DA1A}"/>
              </a:ext>
            </a:extLst>
          </p:cNvPr>
          <p:cNvSpPr/>
          <p:nvPr/>
        </p:nvSpPr>
        <p:spPr>
          <a:xfrm>
            <a:off x="6694079" y="1279718"/>
            <a:ext cx="3255855" cy="1501282"/>
          </a:xfrm>
          <a:prstGeom prst="verticalScroll">
            <a:avLst/>
          </a:prstGeom>
          <a:noFill/>
          <a:ln w="28575">
            <a:solidFill>
              <a:srgbClr val="E4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Ehevertrag: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Volle Vorschlagszuweisung an den überlebenden Ehegatten</a:t>
            </a:r>
          </a:p>
        </p:txBody>
      </p:sp>
    </p:spTree>
    <p:extLst>
      <p:ext uri="{BB962C8B-B14F-4D97-AF65-F5344CB8AC3E}">
        <p14:creationId xmlns:p14="http://schemas.microsoft.com/office/powerpoint/2010/main" val="396882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9A1B499-7D04-4FD0-8801-D525E7C55D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>
                <a:solidFill>
                  <a:schemeClr val="tx2"/>
                </a:solidFill>
              </a:rPr>
              <a:t>Erbrecht in der Trennung und Scheidung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5D1185B-944E-489F-806E-6189C6F9A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687410"/>
            <a:ext cx="9228310" cy="1269578"/>
          </a:xfrm>
        </p:spPr>
        <p:txBody>
          <a:bodyPr/>
          <a:lstStyle/>
          <a:p>
            <a:r>
              <a:rPr lang="de-CH" b="1" dirty="0">
                <a:solidFill>
                  <a:schemeClr val="tx1"/>
                </a:solidFill>
              </a:rPr>
              <a:t>Mit der Revision des Erbrechts erfolgt zu </a:t>
            </a:r>
            <a:br>
              <a:rPr lang="de-CH" b="1" dirty="0">
                <a:solidFill>
                  <a:schemeClr val="tx1"/>
                </a:solidFill>
              </a:rPr>
            </a:br>
            <a:r>
              <a:rPr lang="de-CH" b="1" dirty="0">
                <a:solidFill>
                  <a:schemeClr val="tx1"/>
                </a:solidFill>
              </a:rPr>
              <a:t>Art. 2016 ZGB</a:t>
            </a:r>
            <a:br>
              <a:rPr lang="de-CH" b="1" dirty="0">
                <a:solidFill>
                  <a:schemeClr val="tx1"/>
                </a:solidFill>
              </a:rPr>
            </a:br>
            <a:endParaRPr lang="de-CH" b="1" dirty="0">
              <a:solidFill>
                <a:schemeClr val="tx1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2DF1BC1-7C32-4368-8AE6-1A915DBF2C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49C8F493-B0AA-466B-855C-A917569EFEEE}"/>
              </a:ext>
            </a:extLst>
          </p:cNvPr>
          <p:cNvSpPr txBox="1">
            <a:spLocks/>
          </p:cNvSpPr>
          <p:nvPr/>
        </p:nvSpPr>
        <p:spPr>
          <a:xfrm>
            <a:off x="504000" y="3321000"/>
            <a:ext cx="9228310" cy="1692771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de-CH" sz="3000" b="0" i="0" kern="1200" spc="100" baseline="0" smtClean="0">
                <a:solidFill>
                  <a:srgbClr val="E4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de-CH" sz="2800" b="1" dirty="0">
                <a:solidFill>
                  <a:srgbClr val="FF0000"/>
                </a:solidFill>
              </a:rPr>
              <a:t>Keine</a:t>
            </a:r>
            <a:r>
              <a:rPr lang="de-CH" sz="2800" dirty="0">
                <a:solidFill>
                  <a:schemeClr val="tx1"/>
                </a:solidFill>
              </a:rPr>
              <a:t> gesetzliche </a:t>
            </a:r>
            <a:r>
              <a:rPr lang="de-CH" sz="2800" b="1" dirty="0">
                <a:solidFill>
                  <a:srgbClr val="FF0000"/>
                </a:solidFill>
              </a:rPr>
              <a:t>Wiederverheiratungsklausel</a:t>
            </a:r>
            <a:r>
              <a:rPr lang="de-CH" sz="2800" dirty="0">
                <a:solidFill>
                  <a:schemeClr val="tx1"/>
                </a:solidFill>
              </a:rPr>
              <a:t> zum Schutz gemeinsamer Kinder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de-CH" sz="2800" dirty="0">
              <a:solidFill>
                <a:schemeClr val="tx1"/>
              </a:solidFill>
            </a:endParaRPr>
          </a:p>
          <a:p>
            <a:r>
              <a:rPr lang="de-CH" sz="2800" dirty="0">
                <a:solidFill>
                  <a:schemeClr val="tx1"/>
                </a:solidFill>
                <a:sym typeface="Wingdings" panose="05000000000000000000" pitchFamily="2" charset="2"/>
              </a:rPr>
              <a:t>     vertragliche Wiederverheiratungsklauseln</a:t>
            </a:r>
            <a:endParaRPr lang="de-CH" sz="2800" dirty="0">
              <a:solidFill>
                <a:schemeClr val="tx1"/>
              </a:solidFill>
            </a:endParaRP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ECBD6217-13EF-45C6-94F7-780BEA11C5AA}"/>
              </a:ext>
            </a:extLst>
          </p:cNvPr>
          <p:cNvSpPr txBox="1">
            <a:spLocks/>
          </p:cNvSpPr>
          <p:nvPr/>
        </p:nvSpPr>
        <p:spPr>
          <a:xfrm>
            <a:off x="504000" y="1910658"/>
            <a:ext cx="9228310" cy="1269578"/>
          </a:xfrm>
          <a:prstGeom prst="rect">
            <a:avLst/>
          </a:prstGeom>
          <a:noFill/>
        </p:spPr>
        <p:txBody>
          <a:bodyPr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de-CH" sz="3000" b="0" i="0" kern="1200" spc="100" baseline="0" smtClean="0">
                <a:solidFill>
                  <a:srgbClr val="E4004B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de-CH" sz="2800" dirty="0">
                <a:solidFill>
                  <a:schemeClr val="tx1"/>
                </a:solidFill>
              </a:rPr>
              <a:t>Klärung einer (akademischen) Streitfrage</a:t>
            </a:r>
          </a:p>
          <a:p>
            <a:r>
              <a:rPr lang="de-CH" sz="2800" dirty="0">
                <a:solidFill>
                  <a:schemeClr val="tx1"/>
                </a:solidFill>
              </a:rPr>
              <a:t>    Art. 216 </a:t>
            </a:r>
            <a:r>
              <a:rPr lang="de-CH" sz="2800" b="1" dirty="0">
                <a:solidFill>
                  <a:srgbClr val="FF0000"/>
                </a:solidFill>
              </a:rPr>
              <a:t>Abs. 2 </a:t>
            </a:r>
            <a:r>
              <a:rPr lang="de-CH" sz="2800" dirty="0">
                <a:solidFill>
                  <a:schemeClr val="tx1"/>
                </a:solidFill>
              </a:rPr>
              <a:t>ZGB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de-C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99" y="687410"/>
            <a:ext cx="9128555" cy="423193"/>
          </a:xfrm>
        </p:spPr>
        <p:txBody>
          <a:bodyPr/>
          <a:lstStyle/>
          <a:p>
            <a:r>
              <a:rPr lang="de-CH" b="1" dirty="0">
                <a:solidFill>
                  <a:schemeClr val="tx1"/>
                </a:solidFill>
              </a:rPr>
              <a:t>Erbrecht im Scheidungsverfahren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8</a:t>
            </a:fld>
            <a:endParaRPr lang="de-DE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B1CAB1C3-C103-4EAB-93A0-D29035E5EC7D}"/>
              </a:ext>
            </a:extLst>
          </p:cNvPr>
          <p:cNvSpPr/>
          <p:nvPr/>
        </p:nvSpPr>
        <p:spPr>
          <a:xfrm>
            <a:off x="528951" y="3291877"/>
            <a:ext cx="9180157" cy="11202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D807E85-9212-4352-9127-ADCF5C3E9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999" y="1519800"/>
            <a:ext cx="9228310" cy="594000"/>
          </a:xfrm>
        </p:spPr>
        <p:txBody>
          <a:bodyPr/>
          <a:lstStyle/>
          <a:p>
            <a:r>
              <a:rPr lang="de-CH" dirty="0">
                <a:latin typeface="Helvetica Neue Light" panose="02000403000000020004"/>
              </a:rPr>
              <a:t>Bisherige Rechtslage (bis 31.12.2022)</a:t>
            </a:r>
          </a:p>
        </p:txBody>
      </p:sp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3AFBADBF-1CCF-4ED6-ADA5-F7CB1C45D419}"/>
              </a:ext>
            </a:extLst>
          </p:cNvPr>
          <p:cNvSpPr/>
          <p:nvPr/>
        </p:nvSpPr>
        <p:spPr>
          <a:xfrm rot="10800000">
            <a:off x="444871" y="3095874"/>
            <a:ext cx="321448" cy="35823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9F10AEA-107C-4D9E-AFCA-7A4D08E9BF8D}"/>
              </a:ext>
            </a:extLst>
          </p:cNvPr>
          <p:cNvSpPr txBox="1"/>
          <p:nvPr/>
        </p:nvSpPr>
        <p:spPr>
          <a:xfrm>
            <a:off x="463108" y="2739327"/>
            <a:ext cx="8940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20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Heirat</a:t>
            </a:r>
            <a:endParaRPr lang="de-CH" sz="1700" b="1" kern="1200" dirty="0">
              <a:solidFill>
                <a:schemeClr val="tx1"/>
              </a:solidFill>
              <a:effectLst/>
              <a:latin typeface="Helvetica Neue Light" panose="02000403000000020004"/>
            </a:endParaRPr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CDC30720-5A02-47F6-9AC9-D9630D9A1149}"/>
              </a:ext>
            </a:extLst>
          </p:cNvPr>
          <p:cNvSpPr/>
          <p:nvPr/>
        </p:nvSpPr>
        <p:spPr>
          <a:xfrm rot="10800000">
            <a:off x="6178422" y="3103219"/>
            <a:ext cx="321448" cy="358230"/>
          </a:xfrm>
          <a:prstGeom prst="triangle">
            <a:avLst/>
          </a:prstGeom>
          <a:solidFill>
            <a:srgbClr val="DD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509D154C-0B44-4982-AB38-2709CDE7BB35}"/>
              </a:ext>
            </a:extLst>
          </p:cNvPr>
          <p:cNvSpPr/>
          <p:nvPr/>
        </p:nvSpPr>
        <p:spPr>
          <a:xfrm rot="10800000">
            <a:off x="9415580" y="3120632"/>
            <a:ext cx="321448" cy="35823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08071FC-3E05-4926-88B0-3E1FA009175B}"/>
              </a:ext>
            </a:extLst>
          </p:cNvPr>
          <p:cNvSpPr txBox="1"/>
          <p:nvPr/>
        </p:nvSpPr>
        <p:spPr>
          <a:xfrm>
            <a:off x="5111492" y="2031117"/>
            <a:ext cx="2623974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20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Scheidungsklage</a:t>
            </a:r>
            <a:r>
              <a:rPr lang="de-CH" sz="24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 / </a:t>
            </a:r>
          </a:p>
          <a:p>
            <a:pPr algn="ctr"/>
            <a:r>
              <a:rPr lang="de-CH" sz="20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gemeinsames</a:t>
            </a:r>
            <a:r>
              <a:rPr lang="de-CH" sz="24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 </a:t>
            </a:r>
            <a:r>
              <a:rPr lang="de-CH" sz="20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Scheidungsbegehren</a:t>
            </a:r>
            <a:endParaRPr lang="de-CH" sz="2400" b="1" kern="1200" dirty="0">
              <a:solidFill>
                <a:schemeClr val="tx1"/>
              </a:solidFill>
              <a:effectLst/>
              <a:latin typeface="Helvetica Neue Light" panose="02000403000000020004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A5FEC5A-3F38-4E75-B0F7-D7520E0566A5}"/>
              </a:ext>
            </a:extLst>
          </p:cNvPr>
          <p:cNvSpPr txBox="1"/>
          <p:nvPr/>
        </p:nvSpPr>
        <p:spPr>
          <a:xfrm>
            <a:off x="8148000" y="2449175"/>
            <a:ext cx="169230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2000" b="1" dirty="0">
                <a:latin typeface="Helvetica Neue Light" panose="02000403000000020004"/>
              </a:rPr>
              <a:t>Rechtskräftige</a:t>
            </a:r>
            <a:r>
              <a:rPr lang="de-CH" sz="2400" b="1" dirty="0">
                <a:latin typeface="Helvetica Neue Light" panose="02000403000000020004"/>
              </a:rPr>
              <a:t> </a:t>
            </a:r>
            <a:r>
              <a:rPr lang="de-CH" sz="2000" b="1" dirty="0">
                <a:latin typeface="Helvetica Neue Light" panose="02000403000000020004"/>
              </a:rPr>
              <a:t>Ehescheidung</a:t>
            </a:r>
            <a:endParaRPr lang="de-CH" sz="2400" b="1" dirty="0">
              <a:latin typeface="Helvetica Neue Light" panose="02000403000000020004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F416D51-D2FC-44FB-9633-C1E39EFD30BA}"/>
              </a:ext>
            </a:extLst>
          </p:cNvPr>
          <p:cNvSpPr txBox="1"/>
          <p:nvPr/>
        </p:nvSpPr>
        <p:spPr>
          <a:xfrm>
            <a:off x="1938310" y="2879548"/>
            <a:ext cx="25919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2000" b="1" kern="1200" dirty="0">
                <a:solidFill>
                  <a:schemeClr val="tx1"/>
                </a:solidFill>
                <a:effectLst/>
                <a:latin typeface="Helvetica Neue Light" panose="02000403000000020004"/>
              </a:rPr>
              <a:t>Getrennteben</a:t>
            </a:r>
            <a:r>
              <a:rPr lang="de-CH" sz="2000" b="1" kern="1200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+mn-ea"/>
                <a:cs typeface="+mn-cs"/>
              </a:rPr>
              <a:t> ....</a:t>
            </a:r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85E47300-C452-4D38-8CE5-FABF9B396514}"/>
              </a:ext>
            </a:extLst>
          </p:cNvPr>
          <p:cNvSpPr/>
          <p:nvPr/>
        </p:nvSpPr>
        <p:spPr>
          <a:xfrm>
            <a:off x="610707" y="3793532"/>
            <a:ext cx="8970709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schemeClr val="tx1"/>
                </a:solidFill>
                <a:latin typeface="Helvetica Neue Light" panose="02000403000000020004"/>
              </a:rPr>
              <a:t>Gesetzliches Erbrecht</a:t>
            </a:r>
          </a:p>
        </p:txBody>
      </p:sp>
      <p:sp>
        <p:nvSpPr>
          <p:cNvPr id="18" name="Pfeil: Fünfeck 17">
            <a:extLst>
              <a:ext uri="{FF2B5EF4-FFF2-40B4-BE49-F238E27FC236}">
                <a16:creationId xmlns:a16="http://schemas.microsoft.com/office/drawing/2014/main" id="{1B1EAF8C-61D6-4B85-944E-3D13D3262E5C}"/>
              </a:ext>
            </a:extLst>
          </p:cNvPr>
          <p:cNvSpPr/>
          <p:nvPr/>
        </p:nvSpPr>
        <p:spPr>
          <a:xfrm>
            <a:off x="610052" y="4470021"/>
            <a:ext cx="8970709" cy="4846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schemeClr val="tx1"/>
                </a:solidFill>
                <a:latin typeface="Helvetica Neue Light" panose="02000403000000020004"/>
              </a:rPr>
              <a:t>Pflichtteilsschutz</a:t>
            </a:r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ECB2CD51-1577-4AC2-AB71-AFBAF29DA51A}"/>
              </a:ext>
            </a:extLst>
          </p:cNvPr>
          <p:cNvSpPr/>
          <p:nvPr/>
        </p:nvSpPr>
        <p:spPr>
          <a:xfrm>
            <a:off x="605595" y="5113019"/>
            <a:ext cx="8970709" cy="48463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schemeClr val="tx1"/>
                </a:solidFill>
                <a:latin typeface="Helvetica Neue Light" panose="02000403000000020004"/>
              </a:rPr>
              <a:t>Geltung von Verfügungen von Todes wegen (Testamente, Erbverträge)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87CE6F9-8062-45DE-8599-4CB5A4722C89}"/>
              </a:ext>
            </a:extLst>
          </p:cNvPr>
          <p:cNvSpPr/>
          <p:nvPr/>
        </p:nvSpPr>
        <p:spPr>
          <a:xfrm>
            <a:off x="2728534" y="5789508"/>
            <a:ext cx="5419466" cy="541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  <a:latin typeface="Helvetica Neue Light" panose="02000403000000020004"/>
              </a:rPr>
              <a:t>Ehevertragliche Begünstigung des Ehegatten gilt bei Tod bis zur Scheidung (</a:t>
            </a:r>
            <a:r>
              <a:rPr lang="de-CH" b="1" dirty="0">
                <a:solidFill>
                  <a:schemeClr val="tx1"/>
                </a:solidFill>
                <a:latin typeface="Helvetica Neue Light" panose="02000403000000020004"/>
                <a:sym typeface="Wingdings" panose="05000000000000000000" pitchFamily="2" charset="2"/>
              </a:rPr>
              <a:t>Art. 217 Abs. 1 ZGB)</a:t>
            </a:r>
            <a:endParaRPr lang="de-CH" b="1" dirty="0">
              <a:solidFill>
                <a:schemeClr val="tx1"/>
              </a:solidFill>
              <a:latin typeface="Helvetica Neue Light" panose="020004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9771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2D814-9141-FC47-8186-CA8E90B35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Erbrecht in der Trennung und Scheidung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EE3C28-AAA0-4D4F-807B-570D8C5B9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1701000"/>
            <a:ext cx="9228311" cy="4050000"/>
          </a:xfrm>
        </p:spPr>
        <p:txBody>
          <a:bodyPr lIns="0"/>
          <a:lstStyle/>
          <a:p>
            <a:pPr marL="0" indent="0">
              <a:buNone/>
            </a:pPr>
            <a:r>
              <a:rPr lang="de-CH" b="1" dirty="0">
                <a:solidFill>
                  <a:srgbClr val="FF0000"/>
                </a:solidFill>
              </a:rPr>
              <a:t>Art. 472 ZGB (neu)</a:t>
            </a:r>
          </a:p>
          <a:p>
            <a:pPr marL="0" indent="0">
              <a:buNone/>
            </a:pPr>
            <a:r>
              <a:rPr lang="de-CH" baseline="30000" dirty="0">
                <a:solidFill>
                  <a:schemeClr val="tx1"/>
                </a:solidFill>
              </a:rPr>
              <a:t>1</a:t>
            </a:r>
            <a:r>
              <a:rPr lang="de-CH" dirty="0">
                <a:solidFill>
                  <a:schemeClr val="tx1"/>
                </a:solidFill>
              </a:rPr>
              <a:t> Ist beim Tod des Erblassers </a:t>
            </a:r>
            <a:r>
              <a:rPr lang="de-CH" b="1" u="sng" dirty="0">
                <a:solidFill>
                  <a:schemeClr val="tx1"/>
                </a:solidFill>
              </a:rPr>
              <a:t>ein Scheidungsverfahren hängig</a:t>
            </a:r>
            <a:r>
              <a:rPr lang="de-CH" dirty="0">
                <a:solidFill>
                  <a:schemeClr val="tx1"/>
                </a:solidFill>
              </a:rPr>
              <a:t>, so verliert der überlebende Ehegatte seinen Pflichtteilsanspruch, wenn:</a:t>
            </a:r>
          </a:p>
          <a:p>
            <a:pPr marL="239400" lvl="1" indent="0">
              <a:buNone/>
            </a:pPr>
            <a:r>
              <a:rPr lang="de-CH" sz="2000" dirty="0">
                <a:solidFill>
                  <a:schemeClr val="tx1"/>
                </a:solidFill>
              </a:rPr>
              <a:t>1. das Verfahren auf </a:t>
            </a:r>
            <a:r>
              <a:rPr lang="de-CH" sz="2000" b="1" u="sng" dirty="0">
                <a:solidFill>
                  <a:schemeClr val="tx1"/>
                </a:solidFill>
              </a:rPr>
              <a:t>gemeinsames Begehren </a:t>
            </a:r>
            <a:r>
              <a:rPr lang="de-CH" sz="2000" dirty="0">
                <a:solidFill>
                  <a:schemeClr val="tx1"/>
                </a:solidFill>
              </a:rPr>
              <a:t>eingeleitet oder nach den Vorschriften über die Scheidung auf gemeinsames Begehren fortgesetzt wurde</a:t>
            </a:r>
            <a:r>
              <a:rPr lang="de-CH" sz="2000" b="1" dirty="0">
                <a:solidFill>
                  <a:schemeClr val="tx1"/>
                </a:solidFill>
              </a:rPr>
              <a:t>; </a:t>
            </a:r>
            <a:r>
              <a:rPr lang="de-CH" sz="2000" b="1" u="sng" dirty="0">
                <a:solidFill>
                  <a:schemeClr val="tx1"/>
                </a:solidFill>
              </a:rPr>
              <a:t>oder</a:t>
            </a:r>
          </a:p>
          <a:p>
            <a:pPr marL="239400" lvl="1" indent="0">
              <a:buNone/>
            </a:pPr>
            <a:r>
              <a:rPr lang="de-CH" sz="2000" dirty="0">
                <a:solidFill>
                  <a:schemeClr val="tx1"/>
                </a:solidFill>
              </a:rPr>
              <a:t>2. die Ehegatten </a:t>
            </a:r>
            <a:r>
              <a:rPr lang="de-CH" sz="2000" b="1" u="sng" dirty="0">
                <a:solidFill>
                  <a:schemeClr val="tx1"/>
                </a:solidFill>
              </a:rPr>
              <a:t>mindestens zwei Jahre getrennt </a:t>
            </a:r>
            <a:r>
              <a:rPr lang="de-CH" sz="2000" dirty="0">
                <a:solidFill>
                  <a:schemeClr val="tx1"/>
                </a:solidFill>
              </a:rPr>
              <a:t>gelebt haben.</a:t>
            </a:r>
          </a:p>
          <a:p>
            <a:pPr marL="0" indent="0">
              <a:buNone/>
            </a:pPr>
            <a:r>
              <a:rPr lang="de-CH" baseline="30000" dirty="0">
                <a:solidFill>
                  <a:schemeClr val="tx1"/>
                </a:solidFill>
              </a:rPr>
              <a:t>2</a:t>
            </a:r>
            <a:r>
              <a:rPr lang="de-CH" dirty="0">
                <a:solidFill>
                  <a:schemeClr val="tx1"/>
                </a:solidFill>
              </a:rPr>
              <a:t> In einem solchen Fall gelten die Pflichtteile, wie wenn der Erblasser nicht verheiratet wäre.</a:t>
            </a:r>
          </a:p>
          <a:p>
            <a:pPr marL="0" indent="0">
              <a:buNone/>
            </a:pPr>
            <a:r>
              <a:rPr lang="de-CH" baseline="30000" dirty="0">
                <a:solidFill>
                  <a:schemeClr val="tx1"/>
                </a:solidFill>
              </a:rPr>
              <a:t>3 </a:t>
            </a:r>
            <a:r>
              <a:rPr lang="de-CH" dirty="0">
                <a:solidFill>
                  <a:schemeClr val="tx1"/>
                </a:solidFill>
              </a:rPr>
              <a:t>Die Absätze 1 und 2 gelten bei Verfahren zur Auflösung einer eingetragenen Partnerschaft sinngemäss.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151B86-43C0-8440-A5CE-6AA605E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687410"/>
            <a:ext cx="9228310" cy="423193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Änderungen zum Erbrecht im Scheidungsverfahren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67129-28C2-334A-8470-0FDC86E68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fld id="{0E611A89-238D-8542-A2DB-6B4AA90299C0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6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700" b="1" kern="1200" dirty="0" err="1" smtClean="0">
            <a:solidFill>
              <a:schemeClr val="tx1"/>
            </a:solidFill>
            <a:effectLst/>
            <a:latin typeface="Avenir Next" panose="020B0503020202020204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796</Words>
  <Application>Microsoft Office PowerPoint</Application>
  <PresentationFormat>Breitbild</PresentationFormat>
  <Paragraphs>150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Avenir Next</vt:lpstr>
      <vt:lpstr>Calibri</vt:lpstr>
      <vt:lpstr>Helvetica Neue</vt:lpstr>
      <vt:lpstr>Helvetica Neue Light</vt:lpstr>
      <vt:lpstr>Noto Sans</vt:lpstr>
      <vt:lpstr>Wingdings</vt:lpstr>
      <vt:lpstr>1_Office Theme</vt:lpstr>
      <vt:lpstr>Publikumsveranstaltung Revision Erbrecht</vt:lpstr>
      <vt:lpstr>Die Revision des Erbrechts aus familienrechtlicher Sicht</vt:lpstr>
      <vt:lpstr>Einfluss Ehegüterrecht den Nachlass</vt:lpstr>
      <vt:lpstr>Die gesetzlichen Ehegüterstände</vt:lpstr>
      <vt:lpstr>Einfluss Errungenschaftsbeteiligung auf Nachlass</vt:lpstr>
      <vt:lpstr>Ehevertragliche Begünstigung des Ehegatten Art. 216 ZGB</vt:lpstr>
      <vt:lpstr>Mit der Revision des Erbrechts erfolgt zu  Art. 2016 ZGB </vt:lpstr>
      <vt:lpstr>Erbrecht im Scheidungsverfahren</vt:lpstr>
      <vt:lpstr>Änderungen zum Erbrecht im Scheidungsverfahren</vt:lpstr>
      <vt:lpstr>Änderungen zum Erbrecht im Scheidungsverfahren</vt:lpstr>
      <vt:lpstr>Erbrecht im Scheidungsverfahren</vt:lpstr>
      <vt:lpstr>Bedeutung der Änderungen</vt:lpstr>
      <vt:lpstr>Keine Änderungen für nichteheliche (faktische) Lebenspartnerschaften</vt:lpstr>
      <vt:lpstr>Kein Änderung für Patchworkfamilien</vt:lpstr>
      <vt:lpstr>Kein Änderung für Patchworkfamilien</vt:lpstr>
      <vt:lpstr>Besten Dank für 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Dominic Ramspeck</dc:creator>
  <cp:lastModifiedBy>Christine Kobelt</cp:lastModifiedBy>
  <cp:revision>446</cp:revision>
  <cp:lastPrinted>2021-06-24T05:24:34Z</cp:lastPrinted>
  <dcterms:created xsi:type="dcterms:W3CDTF">2019-10-23T08:50:18Z</dcterms:created>
  <dcterms:modified xsi:type="dcterms:W3CDTF">2023-03-23T15:00:25Z</dcterms:modified>
</cp:coreProperties>
</file>