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65" r:id="rId3"/>
    <p:sldId id="259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398" r:id="rId15"/>
    <p:sldId id="399" r:id="rId16"/>
    <p:sldId id="400" r:id="rId17"/>
    <p:sldId id="370" r:id="rId18"/>
    <p:sldId id="402" r:id="rId19"/>
    <p:sldId id="403" r:id="rId20"/>
    <p:sldId id="413" r:id="rId21"/>
    <p:sldId id="405" r:id="rId22"/>
    <p:sldId id="406" r:id="rId23"/>
    <p:sldId id="407" r:id="rId24"/>
    <p:sldId id="408" r:id="rId25"/>
    <p:sldId id="409" r:id="rId26"/>
    <p:sldId id="410" r:id="rId27"/>
    <p:sldId id="411" r:id="rId28"/>
    <p:sldId id="412" r:id="rId29"/>
  </p:sldIdLst>
  <p:sldSz cx="12192000" cy="6858000"/>
  <p:notesSz cx="6400800" cy="8686800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7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09" userDrawn="1">
          <p15:clr>
            <a:srgbClr val="A4A3A4"/>
          </p15:clr>
        </p15:guide>
        <p15:guide id="2" orient="horz" pos="1389" userDrawn="1">
          <p15:clr>
            <a:srgbClr val="A4A3A4"/>
          </p15:clr>
        </p15:guide>
        <p15:guide id="3" orient="horz" pos="3838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pos="3727" userDrawn="1">
          <p15:clr>
            <a:srgbClr val="A4A3A4"/>
          </p15:clr>
        </p15:guide>
        <p15:guide id="7" pos="3953" userDrawn="1">
          <p15:clr>
            <a:srgbClr val="A4A3A4"/>
          </p15:clr>
        </p15:guide>
        <p15:guide id="8" pos="4861" userDrawn="1">
          <p15:clr>
            <a:srgbClr val="A4A3A4"/>
          </p15:clr>
        </p15:guide>
        <p15:guide id="9" pos="5065" userDrawn="1">
          <p15:clr>
            <a:srgbClr val="A4A3A4"/>
          </p15:clr>
        </p15:guide>
        <p15:guide id="10" pos="7106" userDrawn="1">
          <p15:clr>
            <a:srgbClr val="A4A3A4"/>
          </p15:clr>
        </p15:guide>
        <p15:guide id="11" pos="2819" userDrawn="1">
          <p15:clr>
            <a:srgbClr val="A4A3A4"/>
          </p15:clr>
        </p15:guide>
        <p15:guide id="12" pos="2615" userDrawn="1">
          <p15:clr>
            <a:srgbClr val="A4A3A4"/>
          </p15:clr>
        </p15:guide>
        <p15:guide id="13" pos="574" userDrawn="1">
          <p15:clr>
            <a:srgbClr val="A4A3A4"/>
          </p15:clr>
        </p15:guide>
        <p15:guide id="14" orient="horz" pos="799" userDrawn="1">
          <p15:clr>
            <a:srgbClr val="A4A3A4"/>
          </p15:clr>
        </p15:guide>
        <p15:guide id="15" orient="horz" pos="41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D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92CE0-BB37-43D3-BA4C-75CCB95F7859}" v="6" dt="2023-02-23T09:58:44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0" autoAdjust="0"/>
    <p:restoredTop sz="59388"/>
  </p:normalViewPr>
  <p:slideViewPr>
    <p:cSldViewPr snapToObjects="1">
      <p:cViewPr varScale="1">
        <p:scale>
          <a:sx n="68" d="100"/>
          <a:sy n="68" d="100"/>
        </p:scale>
        <p:origin x="2144" y="208"/>
      </p:cViewPr>
      <p:guideLst>
        <p:guide orient="horz" pos="709"/>
        <p:guide orient="horz" pos="1389"/>
        <p:guide orient="horz" pos="3838"/>
        <p:guide pos="3840"/>
        <p:guide pos="3727"/>
        <p:guide pos="3953"/>
        <p:guide pos="4861"/>
        <p:guide pos="5065"/>
        <p:guide pos="7106"/>
        <p:guide pos="2819"/>
        <p:guide pos="2615"/>
        <p:guide pos="574"/>
        <p:guide orient="horz" pos="799"/>
        <p:guide orient="horz" pos="41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Campi" userId="b204f8d2-e37f-41d2-8c0e-231710f9b85c" providerId="ADAL" clId="{BAB92CE0-BB37-43D3-BA4C-75CCB95F7859}"/>
    <pc:docChg chg="custSel modSld">
      <pc:chgData name="David Campi" userId="b204f8d2-e37f-41d2-8c0e-231710f9b85c" providerId="ADAL" clId="{BAB92CE0-BB37-43D3-BA4C-75CCB95F7859}" dt="2023-02-23T09:57:55.148" v="0" actId="478"/>
      <pc:docMkLst>
        <pc:docMk/>
      </pc:docMkLst>
      <pc:sldChg chg="delSp mod">
        <pc:chgData name="David Campi" userId="b204f8d2-e37f-41d2-8c0e-231710f9b85c" providerId="ADAL" clId="{BAB92CE0-BB37-43D3-BA4C-75CCB95F7859}" dt="2023-02-23T09:57:55.148" v="0" actId="478"/>
        <pc:sldMkLst>
          <pc:docMk/>
          <pc:sldMk cId="503901129" sldId="273"/>
        </pc:sldMkLst>
        <pc:spChg chg="del">
          <ac:chgData name="David Campi" userId="b204f8d2-e37f-41d2-8c0e-231710f9b85c" providerId="ADAL" clId="{BAB92CE0-BB37-43D3-BA4C-75CCB95F7859}" dt="2023-02-23T09:57:55.148" v="0" actId="478"/>
          <ac:spMkLst>
            <pc:docMk/>
            <pc:sldMk cId="503901129" sldId="273"/>
            <ac:spMk id="2" creationId="{A09A6791-BFE4-5724-A5D5-338469144DB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7733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6211" tIns="43106" rIns="86211" bIns="43106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de-CH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625850" y="0"/>
            <a:ext cx="27733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6211" tIns="43106" rIns="86211" bIns="43106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endParaRPr lang="de-CH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7975" y="652463"/>
            <a:ext cx="5786438" cy="32559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39763" y="4125913"/>
            <a:ext cx="5121275" cy="390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6211" tIns="43106" rIns="86211" bIns="43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Textmasterformate durch Klicken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251825"/>
            <a:ext cx="27733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6211" tIns="43106" rIns="86211" bIns="43106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de-CH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625850" y="8251825"/>
            <a:ext cx="2773363" cy="43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6211" tIns="43106" rIns="86211" bIns="43106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54E7F490-E965-9B42-AE49-DA4BC6E663B1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8438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hteck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59161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646443" indent="-248632" defTabSz="859161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994527" indent="-198905" defTabSz="859161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392337" indent="-198905" defTabSz="859161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1790149" indent="-198905" defTabSz="859161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187960" indent="-198905" defTabSz="85916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585771" indent="-198905" defTabSz="85916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2983581" indent="-198905" defTabSz="85916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381392" indent="-198905" defTabSz="85916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ABAD34C-3EF2-4750-A5BF-37BC800266A1}" type="slidenum">
              <a:rPr lang="de-CH" altLang="de-DE" sz="1100"/>
              <a:pPr/>
              <a:t>17</a:t>
            </a:fld>
            <a:endParaRPr lang="de-CH" altLang="de-DE" sz="1100"/>
          </a:p>
        </p:txBody>
      </p:sp>
      <p:sp>
        <p:nvSpPr>
          <p:cNvPr id="258051" name="Rechteck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7975" y="652463"/>
            <a:ext cx="5788025" cy="3255962"/>
          </a:xfrm>
          <a:ln/>
        </p:spPr>
      </p:sp>
      <p:sp>
        <p:nvSpPr>
          <p:cNvPr id="258052" name="Rechteck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392" indent="-171392">
              <a:buFont typeface="Symbol" panose="05050102010706020507" pitchFamily="18" charset="2"/>
              <a:buChar char="-"/>
            </a:pPr>
            <a:endParaRPr lang="de-CH" altLang="de-DE" sz="1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942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7F490-E965-9B42-AE49-DA4BC6E663B1}" type="slidenum">
              <a:rPr lang="de-CH" smtClean="0"/>
              <a:pPr/>
              <a:t>23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6272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7F490-E965-9B42-AE49-DA4BC6E663B1}" type="slidenum">
              <a:rPr lang="de-CH" smtClean="0"/>
              <a:pPr/>
              <a:t>28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33484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1225" y="1989138"/>
            <a:ext cx="10369550" cy="1295400"/>
          </a:xfrm>
        </p:spPr>
        <p:txBody>
          <a:bodyPr/>
          <a:lstStyle>
            <a:lvl1pPr>
              <a:defRPr sz="3900"/>
            </a:lvl1pPr>
          </a:lstStyle>
          <a:p>
            <a:pPr lvl="0"/>
            <a:r>
              <a:rPr lang="de-DE" noProof="0"/>
              <a:t>Mastertitelformat bearbeiten</a:t>
            </a:r>
            <a:endParaRPr lang="de-CH" noProof="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1225" y="3429000"/>
            <a:ext cx="10369550" cy="1752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Master-Untertitelformat bearbeiten</a:t>
            </a:r>
            <a:endParaRPr lang="de-CH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 dirty="0"/>
              <a:t>Seite </a:t>
            </a:r>
            <a:fld id="{9D46F3A4-F478-9440-BC8E-B732027F4C86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3" userDrawn="1">
          <p15:clr>
            <a:srgbClr val="9FCC3B"/>
          </p15:clr>
        </p15:guide>
        <p15:guide id="2" orient="horz" pos="2160" userDrawn="1">
          <p15:clr>
            <a:srgbClr val="9FCC3B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 bwMode="white">
          <a:xfrm>
            <a:off x="0" y="1125538"/>
            <a:ext cx="12192000" cy="5732462"/>
          </a:xfrm>
          <a:prstGeom prst="rect">
            <a:avLst/>
          </a:prstGeom>
          <a:solidFill>
            <a:srgbClr val="A3ADB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CH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444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Seite </a:t>
            </a:r>
            <a:fld id="{1C5791B1-6579-0B4D-B06F-613121D36EDE}" type="slidenum">
              <a:rPr lang="de-CH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3394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11225" y="2205039"/>
            <a:ext cx="5005388" cy="38877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Seite </a:t>
            </a:r>
            <a:fld id="{1C5791B1-6579-0B4D-B06F-613121D36EDE}" type="slidenum">
              <a:rPr lang="de-CH"/>
              <a:pPr/>
              <a:t>‹Nr.›</a:t>
            </a:fld>
            <a:endParaRPr lang="de-CH" dirty="0"/>
          </a:p>
        </p:txBody>
      </p:sp>
      <p:sp>
        <p:nvSpPr>
          <p:cNvPr id="7" name="Inhaltsplatzhalter 2"/>
          <p:cNvSpPr>
            <a:spLocks noGrp="1"/>
          </p:cNvSpPr>
          <p:nvPr>
            <p:ph idx="13"/>
          </p:nvPr>
        </p:nvSpPr>
        <p:spPr>
          <a:xfrm>
            <a:off x="6291040" y="2205039"/>
            <a:ext cx="5005388" cy="38877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142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Seite </a:t>
            </a:r>
            <a:fld id="{25BB1AB0-9216-5944-841B-2A7418D2F24D}" type="slidenum">
              <a:rPr lang="de-CH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9864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/>
          <p:cNvSpPr>
            <a:spLocks noGrp="1"/>
          </p:cNvSpPr>
          <p:nvPr>
            <p:ph type="pic" sz="quarter" idx="10"/>
          </p:nvPr>
        </p:nvSpPr>
        <p:spPr>
          <a:xfrm>
            <a:off x="192089" y="188912"/>
            <a:ext cx="11807824" cy="6480175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31282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1" userDrawn="1">
          <p15:clr>
            <a:srgbClr val="9FCC3B"/>
          </p15:clr>
        </p15:guide>
        <p15:guide id="2" pos="7559" userDrawn="1">
          <p15:clr>
            <a:srgbClr val="9FCC3B"/>
          </p15:clr>
        </p15:guide>
        <p15:guide id="3" orient="horz" pos="119" userDrawn="1">
          <p15:clr>
            <a:srgbClr val="9FCC3B"/>
          </p15:clr>
        </p15:guide>
        <p15:guide id="4" orient="horz" pos="4201" userDrawn="1">
          <p15:clr>
            <a:srgbClr val="9FCC3B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Seite </a:t>
            </a:r>
            <a:fld id="{6DADB232-8830-5A47-BAA5-95C1DE269B83}" type="slidenum">
              <a:rPr lang="de-CH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8112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225" y="1268414"/>
            <a:ext cx="10369550" cy="79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1225" y="2205039"/>
            <a:ext cx="10369550" cy="388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1225" y="6524625"/>
            <a:ext cx="1246716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en-US"/>
              <a:t>28.02.2023</a:t>
            </a:r>
            <a:endParaRPr lang="de-CH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5308" y="6524625"/>
            <a:ext cx="7008284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de-DE"/>
              <a:t>Die Schweiz am europapolitischen Scheideweg, Prof. Matthias Oesch</a:t>
            </a:r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52484" y="6524625"/>
            <a:ext cx="828291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lang="de-CH" dirty="0"/>
              <a:t>Seite </a:t>
            </a:r>
            <a:fld id="{9D46F3A4-F478-9440-BC8E-B732027F4C86}" type="slidenum">
              <a:rPr lang="de-CH"/>
              <a:pPr/>
              <a:t>‹Nr.›</a:t>
            </a:fld>
            <a:endParaRPr lang="de-CH" dirty="0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0" y="1125538"/>
            <a:ext cx="12192000" cy="0"/>
          </a:xfrm>
          <a:prstGeom prst="line">
            <a:avLst/>
          </a:prstGeom>
          <a:noFill/>
          <a:ln w="15875">
            <a:solidFill>
              <a:srgbClr val="A3ADB7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de-CH" sz="1700" dirty="0"/>
          </a:p>
        </p:txBody>
      </p:sp>
      <p:pic>
        <p:nvPicPr>
          <p:cNvPr id="10" name="Picture 7" descr="uzh_logo_d_pos_grau_1mm"/>
          <p:cNvPicPr preferRelativeResize="0"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6" y="142875"/>
            <a:ext cx="1868488" cy="68421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Box 9"/>
          <p:cNvSpPr txBox="1">
            <a:spLocks noChangeArrowheads="1"/>
          </p:cNvSpPr>
          <p:nvPr userDrawn="1"/>
        </p:nvSpPr>
        <p:spPr bwMode="auto">
          <a:xfrm>
            <a:off x="911225" y="852488"/>
            <a:ext cx="7332663" cy="22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36000" rIns="0" bIns="0"/>
          <a:lstStyle/>
          <a:p>
            <a:pPr>
              <a:spcBef>
                <a:spcPct val="50000"/>
              </a:spcBef>
            </a:pPr>
            <a:r>
              <a:rPr lang="de-CH" sz="1400" b="1" dirty="0"/>
              <a:t>Institut für Völkerrecht und ausländisches Verfassungsrecht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7" r:id="rId4"/>
    <p:sldLayoutId id="2147483654" r:id="rId5"/>
    <p:sldLayoutId id="2147483658" r:id="rId6"/>
    <p:sldLayoutId id="2147483655" r:id="rId7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A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000" indent="-342000" algn="l" rtl="0" eaLnBrk="1" fontAlgn="base" hangingPunct="1">
        <a:spcBef>
          <a:spcPct val="40000"/>
        </a:spcBef>
        <a:spcAft>
          <a:spcPct val="0"/>
        </a:spcAft>
        <a:buFont typeface="Arial" panose="020B0604020202020204" pitchFamily="34" charset="0"/>
        <a:buChar char="–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684000" indent="-342000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2pPr>
      <a:lvl3pPr marL="1026000" indent="-342000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3pPr>
      <a:lvl4pPr marL="1368000" indent="-342000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4pPr>
      <a:lvl5pPr marL="1710000" indent="-342000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5pPr>
      <a:lvl6pPr marL="1895475" indent="-366713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6pPr>
      <a:lvl7pPr marL="2352675" indent="-366713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7pPr>
      <a:lvl8pPr marL="2809875" indent="-366713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8pPr>
      <a:lvl9pPr marL="3267075" indent="-366713" algn="l" rtl="0" eaLnBrk="1" fontAlgn="base" hangingPunct="1">
        <a:spcBef>
          <a:spcPct val="40000"/>
        </a:spcBef>
        <a:spcAft>
          <a:spcPct val="0"/>
        </a:spcAft>
        <a:buFont typeface="Arial" charset="0"/>
        <a:buChar char="–"/>
        <a:defRPr sz="17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4" userDrawn="1">
          <p15:clr>
            <a:srgbClr val="F26B43"/>
          </p15:clr>
        </p15:guide>
        <p15:guide id="2" pos="7106" userDrawn="1">
          <p15:clr>
            <a:srgbClr val="F26B43"/>
          </p15:clr>
        </p15:guide>
        <p15:guide id="3" orient="horz" pos="1389" userDrawn="1">
          <p15:clr>
            <a:srgbClr val="F26B43"/>
          </p15:clr>
        </p15:guide>
        <p15:guide id="4" orient="horz" pos="799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  <p15:guide id="6" pos="3840" userDrawn="1">
          <p15:clr>
            <a:srgbClr val="F26B43"/>
          </p15:clr>
        </p15:guide>
        <p15:guide id="7" pos="3953" userDrawn="1">
          <p15:clr>
            <a:srgbClr val="5ACBF0"/>
          </p15:clr>
        </p15:guide>
        <p15:guide id="8" pos="3727" userDrawn="1">
          <p15:clr>
            <a:srgbClr val="5ACBF0"/>
          </p15:clr>
        </p15:guide>
        <p15:guide id="9" pos="2615" userDrawn="1">
          <p15:clr>
            <a:srgbClr val="5ACBF0"/>
          </p15:clr>
        </p15:guide>
        <p15:guide id="10" pos="2819" userDrawn="1">
          <p15:clr>
            <a:srgbClr val="5ACBF0"/>
          </p15:clr>
        </p15:guide>
        <p15:guide id="11" pos="4861" userDrawn="1">
          <p15:clr>
            <a:srgbClr val="5ACBF0"/>
          </p15:clr>
        </p15:guide>
        <p15:guide id="12" pos="5065" userDrawn="1">
          <p15:clr>
            <a:srgbClr val="5ACBF0"/>
          </p15:clr>
        </p15:guide>
        <p15:guide id="13" orient="horz" pos="709" userDrawn="1">
          <p15:clr>
            <a:srgbClr val="F26B43"/>
          </p15:clr>
        </p15:guide>
        <p15:guide id="14" orient="horz" pos="38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s://www.lid.ch/fileadmin/lid/Agronews/Ausland/Barnier-Treppe-Grafik-EU_Barnier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a.admin.ch/europa/de/home/dienstleistungen-publikationen/bericht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Schweiz – EU: Wie weiter?</a:t>
            </a:r>
            <a:endParaRPr lang="de-CH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1225" y="3933056"/>
            <a:ext cx="10369550" cy="1752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de-CH" dirty="0"/>
              <a:t>St. Galler Juristenverein</a:t>
            </a:r>
          </a:p>
          <a:p>
            <a:pPr>
              <a:spcBef>
                <a:spcPts val="0"/>
              </a:spcBef>
            </a:pPr>
            <a:r>
              <a:rPr lang="de-CH" dirty="0"/>
              <a:t>15. Juni 2023</a:t>
            </a:r>
          </a:p>
          <a:p>
            <a:endParaRPr lang="de-CH" dirty="0"/>
          </a:p>
          <a:p>
            <a:r>
              <a:rPr lang="de-CH" dirty="0"/>
              <a:t>Prof. Matthias Oesch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9E9CAFC8-8C32-F572-D2BB-D863974D6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68288" indent="-268288"/>
            <a:r>
              <a:rPr lang="de-DE" dirty="0"/>
              <a:t>I. Unterschiedliche Integrationsmodelle</a:t>
            </a:r>
            <a:br>
              <a:rPr lang="de-DE" dirty="0"/>
            </a:br>
            <a:r>
              <a:rPr lang="de-CH" b="0" dirty="0"/>
              <a:t>Sektorielle Integration: Schweiz</a:t>
            </a:r>
            <a:br>
              <a:rPr lang="de-D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64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F63498A-41D5-13D1-0954-B536957D5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C2F327-8637-85A9-FF91-4FDAC1CC2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b="1" dirty="0"/>
              <a:t>Geographie</a:t>
            </a:r>
          </a:p>
          <a:p>
            <a:endParaRPr lang="de-CH" dirty="0"/>
          </a:p>
          <a:p>
            <a:endParaRPr lang="en-US" dirty="0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61A5490-BC2B-0970-D2CC-3B07850E46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63952" y="2205039"/>
            <a:ext cx="5904656" cy="3887787"/>
          </a:xfrm>
        </p:spPr>
        <p:txBody>
          <a:bodyPr/>
          <a:lstStyle/>
          <a:p>
            <a:r>
              <a:rPr lang="de-CH" b="1" dirty="0"/>
              <a:t>Heutige Interdependenzen</a:t>
            </a:r>
          </a:p>
          <a:p>
            <a:pPr marL="631825" lvl="1" indent="-285750">
              <a:buFont typeface="Symbol" panose="05050102010706020507" pitchFamily="18" charset="2"/>
              <a:buChar char="-"/>
            </a:pPr>
            <a:r>
              <a:rPr lang="de-CH" dirty="0"/>
              <a:t>politisch, gesellschaftlich, kulturell, wissenschaftlich, …</a:t>
            </a:r>
          </a:p>
          <a:p>
            <a:pPr marL="631825" lvl="1" indent="-285750">
              <a:buFont typeface="Symbol" panose="05050102010706020507" pitchFamily="18" charset="2"/>
              <a:buChar char="-"/>
            </a:pPr>
            <a:r>
              <a:rPr lang="de-CH" dirty="0"/>
              <a:t>8.7 Mio. Einwohner, davon 2.2 Mio. </a:t>
            </a:r>
            <a:r>
              <a:rPr lang="de-CH" dirty="0" err="1"/>
              <a:t>Ausländer:innen</a:t>
            </a:r>
            <a:r>
              <a:rPr lang="de-CH" dirty="0"/>
              <a:t>, 1.4 Mio. aus der EU</a:t>
            </a:r>
          </a:p>
          <a:p>
            <a:pPr marL="631825" lvl="1" indent="-285750">
              <a:buFont typeface="Symbol" panose="05050102010706020507" pitchFamily="18" charset="2"/>
              <a:buChar char="-"/>
            </a:pPr>
            <a:r>
              <a:rPr lang="de-CH" dirty="0"/>
              <a:t>viertwichtigster Handelspartner der EU; 50% der Exporte gehen in die EU; 67% der Importe kommen aus der EU</a:t>
            </a:r>
          </a:p>
          <a:p>
            <a:pPr marL="631825" lvl="1" indent="-285750">
              <a:buFont typeface="Symbol" panose="05050102010706020507" pitchFamily="18" charset="2"/>
              <a:buChar char="-"/>
            </a:pPr>
            <a:r>
              <a:rPr lang="de-CH" dirty="0"/>
              <a:t>370’000 </a:t>
            </a:r>
            <a:r>
              <a:rPr lang="de-CH" dirty="0" err="1"/>
              <a:t>Grenzgänger:innen</a:t>
            </a:r>
            <a:r>
              <a:rPr lang="de-CH" dirty="0"/>
              <a:t> </a:t>
            </a:r>
          </a:p>
          <a:p>
            <a:pPr lvl="1" indent="0" algn="r">
              <a:spcBef>
                <a:spcPts val="0"/>
              </a:spcBef>
              <a:buNone/>
            </a:pPr>
            <a:endParaRPr lang="de-CH" sz="1300" dirty="0"/>
          </a:p>
          <a:p>
            <a:r>
              <a:rPr lang="de-CH" b="1" dirty="0"/>
              <a:t>Tradierte Vorstellungen </a:t>
            </a:r>
          </a:p>
          <a:p>
            <a:pPr lvl="1"/>
            <a:r>
              <a:rPr lang="de-CH" dirty="0"/>
              <a:t>Souveränität, Neutralität, direkte Demokratie, Föderalismus, handelspolitischer Autonomie, innere Distanz zum europäischen Friedensprojekt</a:t>
            </a:r>
          </a:p>
          <a:p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AC2DFBB-B028-F019-CF6A-CDF8DA702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432" y="2529409"/>
            <a:ext cx="4085865" cy="4085865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5F31CD-A9FA-F2A3-D230-577B1DE2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03901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920D49E9-347F-7194-DE27-76EFA97EF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B26C0E2B-9788-624D-98A6-977EB1232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91C34A"/>
                </a:solidFill>
              </a:rPr>
              <a:t>1972: Freihandelsabkommen (72.5% Ja)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1989: Versicherungsabkommen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FF0000"/>
                </a:solidFill>
              </a:rPr>
              <a:t>1992: Ablehnung EWR-Beitritt (50.3% Nein und 16 Kantone)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1997: Ablehnung Initiative «EU-Beitrittsverhandlung vors Volk!» (74.1% Nein und alle Kantone)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91C34A"/>
                </a:solidFill>
              </a:rPr>
              <a:t>1999: Bilaterale I (67.2% Ja)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2001: Ablehnung Initiative «Ja zu Europa» (76.8% Nein und alle Kantone)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91C34A"/>
                </a:solidFill>
              </a:rPr>
              <a:t>2004: Bilaterale II (Schengen/Dublin 54.6% Ja)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2005: Ausdehnung Personenfreizügigkeit (56% Ja)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2006: Bundesgesetz über die Ostzusammenarbeit (53.4% Ja)</a:t>
            </a:r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E70623-87FF-2F5A-F868-322309FD7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85049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944C1-7C6F-7E25-2DAE-8472D43D0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87E655-3CF3-61E1-CFFB-0ACD5FAC7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/>
              <a:t>2009: Weiterführung/Ausdehnung Personenfreizügigkeit (59.6% Ja)</a:t>
            </a:r>
            <a:endParaRPr lang="de-CH" dirty="0">
              <a:sym typeface="Wingdings" pitchFamily="2" charset="2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2009: Abkommen über Zollerleichterungen und Zollsicherheit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2009/2019/2020: Schengen-Weiterentwicklungen (50.1% Ja, 63.7% Ja, 71.5% Ja)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2013: Abkommen über Zusammenarbeit bei der Anwendung von Wettbewerbsrechten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FF0000"/>
                </a:solidFill>
                <a:sym typeface="Wingdings" pitchFamily="2" charset="2"/>
              </a:rPr>
              <a:t>2014: Annahme Masseneinwanderungsinitiative (50.3% und 12 5/2 Stände)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2017: Ausdehnung Personenfreizügigkeit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2017: Emissionshandelsabkommen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ym typeface="Wingdings" pitchFamily="2" charset="2"/>
              </a:rPr>
              <a:t>2018: Ablehnung Selbstbestimmungsinitiative (66.3% Nein und alle Kantone)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92D050"/>
                </a:solidFill>
                <a:sym typeface="Wingdings" pitchFamily="2" charset="2"/>
              </a:rPr>
              <a:t>2020: Ablehnung Begrenzungsinitiative (61.7% Nein und 17 5/2 Kantone)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de-CH" dirty="0">
                <a:solidFill>
                  <a:srgbClr val="FF0000"/>
                </a:solidFill>
                <a:sym typeface="Wingdings" pitchFamily="2" charset="2"/>
              </a:rPr>
              <a:t>2021: Abbruch der Verhandlungen über das institutionelle Abkommen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de-CH" dirty="0">
              <a:sym typeface="Wingdings" pitchFamily="2" charset="2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de-CH" dirty="0">
              <a:sym typeface="Wingdings" pitchFamily="2" charset="2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de-CH" dirty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E9D460-1013-1A3D-7B9B-1DC1EBCD3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00231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0F766766-19C3-1E92-F326-9F4BB3CD8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F9A4D6C4-A37A-918E-986E-58C0A2D3E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77FE2CCA-D9E3-239E-6540-74E1FB772AE3}"/>
              </a:ext>
            </a:extLst>
          </p:cNvPr>
          <p:cNvSpPr txBox="1"/>
          <p:nvPr/>
        </p:nvSpPr>
        <p:spPr>
          <a:xfrm>
            <a:off x="6060753" y="4860106"/>
            <a:ext cx="3992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b="1">
                <a:solidFill>
                  <a:schemeClr val="bg1"/>
                </a:solidFill>
              </a:rPr>
              <a:t>Further Agreements, 2004-</a:t>
            </a: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C22CFB06-9B3E-7D68-8629-D9C3BD6C3AC8}"/>
              </a:ext>
            </a:extLst>
          </p:cNvPr>
          <p:cNvGrpSpPr/>
          <p:nvPr/>
        </p:nvGrpSpPr>
        <p:grpSpPr>
          <a:xfrm>
            <a:off x="1919536" y="2211169"/>
            <a:ext cx="4110000" cy="1898350"/>
            <a:chOff x="360090" y="2211169"/>
            <a:chExt cx="4110000" cy="1898350"/>
          </a:xfrm>
        </p:grpSpPr>
        <p:sp>
          <p:nvSpPr>
            <p:cNvPr id="16" name="TextBox 4">
              <a:extLst>
                <a:ext uri="{FF2B5EF4-FFF2-40B4-BE49-F238E27FC236}">
                  <a16:creationId xmlns:a16="http://schemas.microsoft.com/office/drawing/2014/main" id="{7FD24CE2-CEC9-67DE-E61E-8C999FAB439D}"/>
                </a:ext>
              </a:extLst>
            </p:cNvPr>
            <p:cNvSpPr txBox="1"/>
            <p:nvPr/>
          </p:nvSpPr>
          <p:spPr>
            <a:xfrm>
              <a:off x="360090" y="2211169"/>
              <a:ext cx="4110000" cy="353943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lIns="91440" tIns="45720" rIns="91440" bIns="45720" rtlCol="0" anchor="b" anchorCtr="0">
              <a:spAutoFit/>
            </a:bodyPr>
            <a:lstStyle/>
            <a:p>
              <a:r>
                <a:rPr lang="en-US" b="1" dirty="0" err="1">
                  <a:solidFill>
                    <a:schemeClr val="bg1"/>
                  </a:solidFill>
                </a:rPr>
                <a:t>Freihandelsabkommen</a:t>
              </a:r>
              <a:r>
                <a:rPr lang="en-US" b="1" dirty="0">
                  <a:solidFill>
                    <a:schemeClr val="bg1"/>
                  </a:solidFill>
                </a:rPr>
                <a:t> (1972)</a:t>
              </a:r>
            </a:p>
          </p:txBody>
        </p:sp>
        <p:sp>
          <p:nvSpPr>
            <p:cNvPr id="17" name="TextBox 5">
              <a:extLst>
                <a:ext uri="{FF2B5EF4-FFF2-40B4-BE49-F238E27FC236}">
                  <a16:creationId xmlns:a16="http://schemas.microsoft.com/office/drawing/2014/main" id="{54EA08E0-D95E-560D-C4C5-D9EEFDEC7FE6}"/>
                </a:ext>
              </a:extLst>
            </p:cNvPr>
            <p:cNvSpPr txBox="1"/>
            <p:nvPr/>
          </p:nvSpPr>
          <p:spPr>
            <a:xfrm>
              <a:off x="360090" y="2565112"/>
              <a:ext cx="4110000" cy="1544407"/>
            </a:xfrm>
            <a:prstGeom prst="rect">
              <a:avLst/>
            </a:prstGeom>
            <a:solidFill>
              <a:schemeClr val="accent1">
                <a:lumMod val="40000"/>
                <a:lumOff val="60000"/>
                <a:alpha val="20000"/>
              </a:schemeClr>
            </a:solidFill>
          </p:spPr>
          <p:txBody>
            <a:bodyPr wrap="square" lIns="91440" tIns="45720" rIns="91440" bIns="45720" rtlCol="0">
              <a:noAutofit/>
            </a:bodyPr>
            <a:lstStyle/>
            <a:p>
              <a:r>
                <a:rPr lang="en-US" sz="1600" dirty="0" err="1"/>
                <a:t>Warenverkehr</a:t>
              </a:r>
              <a:r>
                <a:rPr lang="en-US" sz="1600" dirty="0"/>
                <a:t>, </a:t>
              </a:r>
              <a:r>
                <a:rPr lang="en-US" sz="1600" dirty="0" err="1"/>
                <a:t>inkl</a:t>
              </a:r>
              <a:r>
                <a:rPr lang="en-US" sz="1600" dirty="0"/>
                <a:t>. </a:t>
              </a:r>
              <a:r>
                <a:rPr lang="en-US" sz="1600" dirty="0" err="1"/>
                <a:t>rund</a:t>
              </a:r>
              <a:r>
                <a:rPr lang="en-US" sz="1600" dirty="0"/>
                <a:t> 130 </a:t>
              </a:r>
              <a:r>
                <a:rPr lang="en-US" sz="1600" dirty="0" err="1"/>
                <a:t>Zusatzvereinbarungen</a:t>
              </a:r>
              <a:r>
                <a:rPr lang="en-US" sz="1600" dirty="0"/>
                <a:t> </a:t>
              </a: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AC98BB31-808B-0AD2-EA19-341B3BFC000C}"/>
              </a:ext>
            </a:extLst>
          </p:cNvPr>
          <p:cNvGrpSpPr/>
          <p:nvPr/>
        </p:nvGrpSpPr>
        <p:grpSpPr>
          <a:xfrm>
            <a:off x="1919536" y="4423306"/>
            <a:ext cx="4110000" cy="1898351"/>
            <a:chOff x="360090" y="4423306"/>
            <a:chExt cx="4110000" cy="1898351"/>
          </a:xfrm>
        </p:grpSpPr>
        <p:sp>
          <p:nvSpPr>
            <p:cNvPr id="19" name="TextBox 12">
              <a:extLst>
                <a:ext uri="{FF2B5EF4-FFF2-40B4-BE49-F238E27FC236}">
                  <a16:creationId xmlns:a16="http://schemas.microsoft.com/office/drawing/2014/main" id="{DF67BB0B-8DCD-A328-4404-45E33BB33390}"/>
                </a:ext>
              </a:extLst>
            </p:cNvPr>
            <p:cNvSpPr txBox="1"/>
            <p:nvPr/>
          </p:nvSpPr>
          <p:spPr>
            <a:xfrm>
              <a:off x="360090" y="4423306"/>
              <a:ext cx="4110000" cy="35394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square" lIns="91440" tIns="45720" rIns="91440" bIns="45720" rtlCol="0" anchor="b" anchorCtr="0">
              <a:spAutoFit/>
            </a:bodyPr>
            <a:lstStyle/>
            <a:p>
              <a:r>
                <a:rPr lang="en-US" b="1" dirty="0" err="1">
                  <a:solidFill>
                    <a:schemeClr val="bg1"/>
                  </a:solidFill>
                </a:rPr>
                <a:t>Bilaterale</a:t>
              </a:r>
              <a:r>
                <a:rPr lang="en-US" b="1" dirty="0">
                  <a:solidFill>
                    <a:schemeClr val="bg1"/>
                  </a:solidFill>
                </a:rPr>
                <a:t> II (2004)</a:t>
              </a:r>
            </a:p>
          </p:txBody>
        </p:sp>
        <p:sp>
          <p:nvSpPr>
            <p:cNvPr id="21" name="TextBox 13">
              <a:extLst>
                <a:ext uri="{FF2B5EF4-FFF2-40B4-BE49-F238E27FC236}">
                  <a16:creationId xmlns:a16="http://schemas.microsoft.com/office/drawing/2014/main" id="{B2BFDB8F-58CD-749B-01CD-C4580A830B76}"/>
                </a:ext>
              </a:extLst>
            </p:cNvPr>
            <p:cNvSpPr txBox="1"/>
            <p:nvPr/>
          </p:nvSpPr>
          <p:spPr>
            <a:xfrm>
              <a:off x="360090" y="4777250"/>
              <a:ext cx="4110000" cy="1544407"/>
            </a:xfrm>
            <a:prstGeom prst="rect">
              <a:avLst/>
            </a:prstGeom>
            <a:solidFill>
              <a:schemeClr val="bg1">
                <a:lumMod val="65000"/>
                <a:alpha val="20000"/>
              </a:schemeClr>
            </a:solidFill>
          </p:spPr>
          <p:txBody>
            <a:bodyPr wrap="square" lIns="91440" tIns="45720" rIns="91440" bIns="45720" rtlCol="0">
              <a:noAutofit/>
            </a:bodyPr>
            <a:lstStyle/>
            <a:p>
              <a:r>
                <a:rPr lang="en-US" sz="1600" dirty="0"/>
                <a:t>Schengen, Dublin, </a:t>
              </a:r>
              <a:r>
                <a:rPr lang="en-US" sz="1600" dirty="0" err="1"/>
                <a:t>Zinsbesteuerung</a:t>
              </a:r>
              <a:r>
                <a:rPr lang="en-US" sz="1600" dirty="0"/>
                <a:t>, </a:t>
              </a:r>
              <a:r>
                <a:rPr lang="en-US" sz="1600" dirty="0" err="1"/>
                <a:t>Betrugsbekämpfung</a:t>
              </a:r>
              <a:r>
                <a:rPr lang="en-US" sz="1600" dirty="0"/>
                <a:t>, </a:t>
              </a:r>
              <a:r>
                <a:rPr lang="en-US" sz="1600" dirty="0" err="1"/>
                <a:t>verarbeitete</a:t>
              </a:r>
              <a:r>
                <a:rPr lang="en-US" sz="1600" dirty="0"/>
                <a:t> </a:t>
              </a:r>
            </a:p>
            <a:p>
              <a:pPr>
                <a:spcAft>
                  <a:spcPts val="600"/>
                </a:spcAft>
              </a:pPr>
              <a:r>
                <a:rPr lang="en-US" sz="1600" dirty="0" err="1"/>
                <a:t>Landwirtschaftsprodukte</a:t>
              </a:r>
              <a:r>
                <a:rPr lang="en-US" sz="1600" dirty="0"/>
                <a:t>, Umwelt, Media, </a:t>
              </a:r>
              <a:r>
                <a:rPr lang="en-US" sz="1600" dirty="0" err="1"/>
                <a:t>Statistik</a:t>
              </a:r>
              <a:r>
                <a:rPr lang="en-US" sz="1600" dirty="0"/>
                <a:t>, </a:t>
              </a:r>
              <a:r>
                <a:rPr lang="en-US" sz="1600" dirty="0" err="1"/>
                <a:t>Pensionen</a:t>
              </a:r>
              <a:r>
                <a:rPr lang="en-US" sz="1600" dirty="0"/>
                <a:t>, </a:t>
              </a:r>
              <a:r>
                <a:rPr lang="en-US" sz="1600" dirty="0" err="1"/>
                <a:t>Bildung</a:t>
              </a:r>
              <a:endParaRPr lang="en-US" sz="1600" dirty="0"/>
            </a:p>
            <a:p>
              <a:pPr marL="285750" indent="-285750">
                <a:buFont typeface="Wingdings" pitchFamily="2" charset="2"/>
                <a:buChar char="à"/>
              </a:pPr>
              <a:r>
                <a:rPr lang="en-US" sz="1600" dirty="0" err="1">
                  <a:solidFill>
                    <a:srgbClr val="FF0000"/>
                  </a:solidFill>
                </a:rPr>
                <a:t>kleine</a:t>
              </a:r>
              <a:r>
                <a:rPr lang="en-US" sz="1600" dirty="0">
                  <a:solidFill>
                    <a:srgbClr val="FF0000"/>
                  </a:solidFill>
                </a:rPr>
                <a:t> Guillotine Schengen/Dublin</a:t>
              </a:r>
            </a:p>
            <a:p>
              <a:endParaRPr lang="en-US" sz="1600" dirty="0"/>
            </a:p>
          </p:txBody>
        </p:sp>
      </p:grpSp>
      <p:sp>
        <p:nvSpPr>
          <p:cNvPr id="22" name="TextBox 14">
            <a:extLst>
              <a:ext uri="{FF2B5EF4-FFF2-40B4-BE49-F238E27FC236}">
                <a16:creationId xmlns:a16="http://schemas.microsoft.com/office/drawing/2014/main" id="{F439B37C-8EBB-0989-3DF0-8935D7B55586}"/>
              </a:ext>
            </a:extLst>
          </p:cNvPr>
          <p:cNvSpPr txBox="1"/>
          <p:nvPr/>
        </p:nvSpPr>
        <p:spPr>
          <a:xfrm>
            <a:off x="6231129" y="2211169"/>
            <a:ext cx="4110000" cy="353943"/>
          </a:xfrm>
          <a:prstGeom prst="rect">
            <a:avLst/>
          </a:prstGeom>
          <a:solidFill>
            <a:schemeClr val="accent3"/>
          </a:solidFill>
        </p:spPr>
        <p:txBody>
          <a:bodyPr wrap="square" lIns="91440" tIns="45720" rIns="91440" bIns="45720" rtlCol="0" anchor="b" anchorCtr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Bilaterale</a:t>
            </a:r>
            <a:r>
              <a:rPr lang="en-US" b="1" dirty="0">
                <a:solidFill>
                  <a:schemeClr val="bg1"/>
                </a:solidFill>
              </a:rPr>
              <a:t> I (1999)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BC2815BB-99B9-32A5-4E13-18DCCED3073A}"/>
              </a:ext>
            </a:extLst>
          </p:cNvPr>
          <p:cNvSpPr txBox="1"/>
          <p:nvPr/>
        </p:nvSpPr>
        <p:spPr>
          <a:xfrm>
            <a:off x="6233356" y="2565112"/>
            <a:ext cx="4110000" cy="1544407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txBody>
          <a:bodyPr wrap="square" lIns="91440" tIns="45720" rIns="91440" bIns="45720" rtlCol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600" dirty="0" err="1"/>
              <a:t>Personenfreizügigkeit</a:t>
            </a:r>
            <a:r>
              <a:rPr lang="en-US" sz="1600" dirty="0"/>
              <a:t>, </a:t>
            </a:r>
            <a:r>
              <a:rPr lang="en-US" sz="1600" dirty="0" err="1"/>
              <a:t>Konformitätsbewertung</a:t>
            </a:r>
            <a:r>
              <a:rPr lang="en-US" sz="1600" dirty="0"/>
              <a:t>, </a:t>
            </a:r>
            <a:r>
              <a:rPr lang="en-US" sz="1600" dirty="0" err="1"/>
              <a:t>öffentliches</a:t>
            </a:r>
            <a:r>
              <a:rPr lang="en-US" sz="1600" dirty="0"/>
              <a:t> </a:t>
            </a:r>
            <a:r>
              <a:rPr lang="en-US" sz="1600" dirty="0" err="1"/>
              <a:t>Beschaffungswesen</a:t>
            </a:r>
            <a:r>
              <a:rPr lang="en-US" sz="1600" dirty="0"/>
              <a:t>, </a:t>
            </a:r>
            <a:r>
              <a:rPr lang="en-US" sz="1600" dirty="0" err="1"/>
              <a:t>Landwirtschaft</a:t>
            </a:r>
            <a:r>
              <a:rPr lang="en-US" sz="1600" dirty="0"/>
              <a:t>, </a:t>
            </a:r>
            <a:r>
              <a:rPr lang="en-US" sz="1600" dirty="0" err="1"/>
              <a:t>Luftverkehr</a:t>
            </a:r>
            <a:r>
              <a:rPr lang="en-US" sz="1600" dirty="0"/>
              <a:t>, </a:t>
            </a:r>
            <a:r>
              <a:rPr lang="en-US" sz="1600" dirty="0" err="1"/>
              <a:t>Landverkehr</a:t>
            </a:r>
            <a:r>
              <a:rPr lang="en-US" sz="1600" dirty="0"/>
              <a:t>, </a:t>
            </a:r>
            <a:r>
              <a:rPr lang="en-US" sz="1600" dirty="0" err="1"/>
              <a:t>Forschung</a:t>
            </a:r>
            <a:endParaRPr lang="en-US" sz="800" dirty="0"/>
          </a:p>
          <a:p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sz="1600" dirty="0">
                <a:solidFill>
                  <a:srgbClr val="FF0000"/>
                </a:solidFill>
              </a:rPr>
              <a:t>Guillotine-</a:t>
            </a:r>
            <a:r>
              <a:rPr lang="en-US" sz="1600" dirty="0" err="1">
                <a:solidFill>
                  <a:srgbClr val="FF0000"/>
                </a:solidFill>
              </a:rPr>
              <a:t>Klausel</a:t>
            </a:r>
            <a:endParaRPr lang="en-US" sz="1600" dirty="0">
              <a:solidFill>
                <a:srgbClr val="FF0000"/>
              </a:solidFill>
            </a:endParaRPr>
          </a:p>
          <a:p>
            <a:endParaRPr lang="en-US" sz="1600" dirty="0" err="1"/>
          </a:p>
        </p:txBody>
      </p:sp>
      <p:sp>
        <p:nvSpPr>
          <p:cNvPr id="24" name="TextBox 16">
            <a:extLst>
              <a:ext uri="{FF2B5EF4-FFF2-40B4-BE49-F238E27FC236}">
                <a16:creationId xmlns:a16="http://schemas.microsoft.com/office/drawing/2014/main" id="{633DA75F-8F92-6FD6-3D16-E5DEFBC42EFD}"/>
              </a:ext>
            </a:extLst>
          </p:cNvPr>
          <p:cNvSpPr txBox="1"/>
          <p:nvPr/>
        </p:nvSpPr>
        <p:spPr>
          <a:xfrm>
            <a:off x="6231129" y="4423306"/>
            <a:ext cx="4110000" cy="35394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91440" tIns="45720" rIns="91440" bIns="45720" rtlCol="0" anchor="b" anchorCtr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Bilaterale</a:t>
            </a:r>
            <a:r>
              <a:rPr lang="en-US" b="1" dirty="0">
                <a:solidFill>
                  <a:schemeClr val="bg1"/>
                </a:solidFill>
              </a:rPr>
              <a:t> III (?)</a:t>
            </a:r>
          </a:p>
        </p:txBody>
      </p:sp>
      <p:sp>
        <p:nvSpPr>
          <p:cNvPr id="25" name="TextBox 17">
            <a:extLst>
              <a:ext uri="{FF2B5EF4-FFF2-40B4-BE49-F238E27FC236}">
                <a16:creationId xmlns:a16="http://schemas.microsoft.com/office/drawing/2014/main" id="{24BCE53E-0530-2B64-B38D-C5D38E073CFD}"/>
              </a:ext>
            </a:extLst>
          </p:cNvPr>
          <p:cNvSpPr txBox="1"/>
          <p:nvPr/>
        </p:nvSpPr>
        <p:spPr>
          <a:xfrm>
            <a:off x="6233356" y="4777250"/>
            <a:ext cx="4110000" cy="1544407"/>
          </a:xfrm>
          <a:prstGeom prst="rect">
            <a:avLst/>
          </a:prstGeom>
          <a:solidFill>
            <a:schemeClr val="bg1">
              <a:lumMod val="50000"/>
              <a:alpha val="20000"/>
            </a:schemeClr>
          </a:solidFill>
        </p:spPr>
        <p:txBody>
          <a:bodyPr wrap="square" lIns="91440" tIns="45720" rIns="91440" bIns="45720" rtlCol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600" dirty="0" err="1"/>
              <a:t>Strommarkt</a:t>
            </a:r>
            <a:r>
              <a:rPr lang="en-US" sz="1600" dirty="0"/>
              <a:t>, </a:t>
            </a:r>
            <a:r>
              <a:rPr lang="en-US" sz="1600" dirty="0" err="1"/>
              <a:t>Lebensmittelsicherheit</a:t>
            </a:r>
            <a:r>
              <a:rPr lang="en-US" sz="1600" dirty="0"/>
              <a:t>, </a:t>
            </a:r>
            <a:r>
              <a:rPr lang="en-US" sz="1600" dirty="0" err="1"/>
              <a:t>Produktsicherheit</a:t>
            </a:r>
            <a:r>
              <a:rPr lang="en-US" sz="1600" dirty="0"/>
              <a:t>, </a:t>
            </a:r>
            <a:r>
              <a:rPr lang="en-US" sz="1600" dirty="0" err="1"/>
              <a:t>öffentliche</a:t>
            </a:r>
            <a:r>
              <a:rPr lang="en-US" sz="1600" dirty="0"/>
              <a:t> Gesundheit, </a:t>
            </a:r>
            <a:r>
              <a:rPr lang="en-US" sz="1600" dirty="0" err="1"/>
              <a:t>Dienstleistungen</a:t>
            </a:r>
            <a:r>
              <a:rPr lang="en-US" sz="1600" dirty="0"/>
              <a:t>, </a:t>
            </a:r>
            <a:r>
              <a:rPr lang="en-US" sz="1600" dirty="0" err="1"/>
              <a:t>Landwirtschaft</a:t>
            </a:r>
            <a:r>
              <a:rPr lang="en-US" sz="1600" dirty="0"/>
              <a:t>, …?</a:t>
            </a:r>
          </a:p>
          <a:p>
            <a:pPr marL="280988" indent="-280988"/>
            <a:r>
              <a:rPr lang="en-US" sz="1600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sz="1600" dirty="0" err="1">
                <a:solidFill>
                  <a:srgbClr val="FF0000"/>
                </a:solidFill>
              </a:rPr>
              <a:t>Verknüpfung</a:t>
            </a:r>
            <a:r>
              <a:rPr lang="en-US" sz="1600" dirty="0">
                <a:solidFill>
                  <a:srgbClr val="FF0000"/>
                </a:solidFill>
              </a:rPr>
              <a:t> der EU </a:t>
            </a:r>
            <a:r>
              <a:rPr lang="en-US" sz="1600" dirty="0" err="1">
                <a:solidFill>
                  <a:srgbClr val="FF0000"/>
                </a:solidFill>
              </a:rPr>
              <a:t>mit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neuen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institutionellen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Regeln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70EAA1C-599B-2A2E-FC1E-AF5C46F67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75600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9BF66-A016-8DFF-C87D-A4CA36358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3DD7408-00EB-3A66-686F-E6F668991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spcBef>
                <a:spcPts val="800"/>
              </a:spcBef>
              <a:buNone/>
            </a:pPr>
            <a:r>
              <a:rPr lang="de-CH" b="1" dirty="0"/>
              <a:t>Institutionelles</a:t>
            </a:r>
          </a:p>
          <a:p>
            <a:pPr marL="285750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dirty="0"/>
              <a:t>Zweisäulenprinzip</a:t>
            </a:r>
          </a:p>
          <a:p>
            <a:pPr marL="631825" lvl="1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Durchführung, Überwachung, Streitbeilegung</a:t>
            </a:r>
          </a:p>
          <a:p>
            <a:pPr marL="285750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Weiterentwicklung</a:t>
            </a:r>
          </a:p>
          <a:p>
            <a:pPr marL="631825" lvl="1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statisch</a:t>
            </a:r>
          </a:p>
          <a:p>
            <a:pPr marL="1000125" lvl="2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routinemässige Übernahme; zeitweise langwierig und kompliziert</a:t>
            </a:r>
          </a:p>
          <a:p>
            <a:pPr marL="1000125" lvl="2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Nichtübernahme der Unionsbürgerrichtlinie</a:t>
            </a:r>
          </a:p>
          <a:p>
            <a:pPr marL="631825" lvl="1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Ausnahme: dynamisch</a:t>
            </a:r>
          </a:p>
          <a:p>
            <a:pPr marL="1000125" lvl="2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altLang="de-DE" dirty="0"/>
              <a:t>Schengen/Dublin (inkl. Mitgestaltungsrechte); bei Nichtübernahme Risiko der Beendigung</a:t>
            </a:r>
          </a:p>
          <a:p>
            <a:pPr marL="285750" indent="-285750">
              <a:lnSpc>
                <a:spcPct val="110000"/>
              </a:lnSpc>
              <a:spcBef>
                <a:spcPts val="800"/>
              </a:spcBef>
              <a:buFont typeface="Symbol" panose="05050102010706020507" pitchFamily="18" charset="2"/>
              <a:buChar char="-"/>
            </a:pPr>
            <a:r>
              <a:rPr lang="de-CH" dirty="0"/>
              <a:t>Gemischte Ausschüsse</a:t>
            </a:r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53EBB4-7EF2-4AE4-3ACB-1E99BE270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65625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D4DE0-ADC4-99B9-111E-20FEAE5EE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50E144-9B77-3F13-84B0-C77E7C77C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b="1" dirty="0"/>
              <a:t>Gescheiterte Verhandlungen über das InstA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dirty="0"/>
              <a:t>bilateraler Weg als Erfolgsgeschichte, doch: die EU betrachtet den </a:t>
            </a:r>
            <a:r>
              <a:rPr lang="de-CH" i="1" dirty="0"/>
              <a:t>Status quo </a:t>
            </a:r>
            <a:r>
              <a:rPr lang="de-CH" dirty="0"/>
              <a:t>nicht als valable Option</a:t>
            </a:r>
          </a:p>
          <a:p>
            <a:pPr marL="627750" lvl="1" indent="-285750">
              <a:buFont typeface="Symbol" panose="05050102010706020507" pitchFamily="18" charset="2"/>
              <a:buChar char="-"/>
            </a:pPr>
            <a:r>
              <a:rPr lang="de-CH" altLang="de-DE" dirty="0"/>
              <a:t>Substanz und Form klaffen auseinander bei den Abkommen, die auf EU-Recht beruhen und die Binnenmarktteilnahme bezwecken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dirty="0"/>
              <a:t>Forderung der EU, ein institutionelles Abkommen abzuschliessen seit 2008 (Rechtsübernahme, Auslegung, Überwachung, Streitbeilegung)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dirty="0"/>
              <a:t>Verhandlungen 2014-2021</a:t>
            </a:r>
          </a:p>
          <a:p>
            <a:pPr marL="1071563" lvl="1" indent="0">
              <a:lnSpc>
                <a:spcPct val="90000"/>
              </a:lnSpc>
              <a:buNone/>
            </a:pPr>
            <a:endParaRPr lang="de-CH" dirty="0"/>
          </a:p>
          <a:p>
            <a:pPr marL="1071563" lvl="1" indent="0">
              <a:lnSpc>
                <a:spcPct val="90000"/>
              </a:lnSpc>
              <a:buNone/>
            </a:pPr>
            <a:r>
              <a:rPr lang="de-CH" dirty="0"/>
              <a:t>schleichende Erosion der bilateralen Beziehungen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2C9051-23C4-FDA0-A9E1-D8A415A9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16</a:t>
            </a:fld>
            <a:endParaRPr lang="de-CH" dirty="0"/>
          </a:p>
        </p:txBody>
      </p:sp>
      <p:sp>
        <p:nvSpPr>
          <p:cNvPr id="7" name="AutoForm 4">
            <a:extLst>
              <a:ext uri="{FF2B5EF4-FFF2-40B4-BE49-F238E27FC236}">
                <a16:creationId xmlns:a16="http://schemas.microsoft.com/office/drawing/2014/main" id="{96A86499-AEB5-B0F3-8FF0-6B5BD9319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4" y="4869160"/>
            <a:ext cx="720279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37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2DA301B-8904-407F-A392-92AFEB798F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572" y="1340768"/>
            <a:ext cx="7704856" cy="5220041"/>
          </a:xfrm>
          <a:prstGeom prst="rect">
            <a:avLst/>
          </a:prstGeo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9B50E0E-01FD-2601-0DCF-7EE9DFFEB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4506560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46AD513E-27E6-F57C-954E-DDE821993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68288" indent="-268288"/>
            <a:r>
              <a:rPr lang="de-DE" dirty="0"/>
              <a:t>I. Unterschiedliche Integrationsmodelle</a:t>
            </a:r>
            <a:br>
              <a:rPr lang="de-DE" dirty="0"/>
            </a:br>
            <a:r>
              <a:rPr lang="de-DE" b="0" dirty="0"/>
              <a:t>Freihandel und Kooperation: Vereinigtes Königreich</a:t>
            </a:r>
            <a:br>
              <a:rPr lang="de-D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01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6AF2FD1-9FC7-3D06-06E9-5FC6AFF5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8DBB6D-8C64-0D62-AE6A-8E0E6BB21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de-CH" b="1" dirty="0"/>
              <a:t>Entwicklung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1960: Gründungsmitglied der EFTA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1972: EWG-Beitritt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1975: Volksabstimmung über die EWG-Mitgliedschaft (67.2% Ja)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2016: Volksabstimmung über den Austritt (51.9% für «</a:t>
            </a:r>
            <a:r>
              <a:rPr lang="de-CH" dirty="0" err="1"/>
              <a:t>Leave</a:t>
            </a:r>
            <a:r>
              <a:rPr lang="de-CH" dirty="0"/>
              <a:t>»)</a:t>
            </a:r>
          </a:p>
          <a:p>
            <a:pPr marL="684000" lvl="2" indent="0">
              <a:lnSpc>
                <a:spcPct val="90000"/>
              </a:lnSpc>
              <a:buNone/>
            </a:pPr>
            <a:r>
              <a:rPr lang="de-CH" i="1" dirty="0"/>
              <a:t>	</a:t>
            </a:r>
            <a:r>
              <a:rPr lang="de-CH" i="1" dirty="0" err="1"/>
              <a:t>take</a:t>
            </a:r>
            <a:r>
              <a:rPr lang="de-CH" i="1" dirty="0"/>
              <a:t> back </a:t>
            </a:r>
            <a:r>
              <a:rPr lang="de-CH" i="1" dirty="0" err="1"/>
              <a:t>control</a:t>
            </a:r>
            <a:r>
              <a:rPr lang="de-CH" i="1" dirty="0"/>
              <a:t>!</a:t>
            </a:r>
            <a:endParaRPr lang="de-CH" dirty="0"/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2020/2021: Austritt</a:t>
            </a:r>
          </a:p>
          <a:p>
            <a:pPr marL="627750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Austrittsabkommen (Rechte der </a:t>
            </a:r>
            <a:r>
              <a:rPr lang="de-CH" dirty="0" err="1"/>
              <a:t>Unionsbürger:innen</a:t>
            </a:r>
            <a:r>
              <a:rPr lang="de-CH" dirty="0"/>
              <a:t>, finanzielle Verpflichtungen, Nordirland)</a:t>
            </a:r>
          </a:p>
          <a:p>
            <a:pPr marL="627750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Form der zukünftigen Zusammenarbeit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5" name="AutoForm 4">
            <a:extLst>
              <a:ext uri="{FF2B5EF4-FFF2-40B4-BE49-F238E27FC236}">
                <a16:creationId xmlns:a16="http://schemas.microsoft.com/office/drawing/2014/main" id="{1050EE96-CF21-6554-0954-89E508BDE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598" y="3933056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BFB062-7555-F3F8-BD3E-D51C62A4A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19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216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071802-64BD-53F9-9B10-A6EA30575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99840D-A762-9B32-CE11-BCDFA8599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Font typeface="+mj-lt"/>
              <a:buAutoNum type="romanUcPeriod"/>
            </a:pPr>
            <a:r>
              <a:rPr lang="de-CH" b="1" dirty="0"/>
              <a:t>Unterschiedliche Integrationsmodelle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Ausgangslage: EWG/EG/EU und EFTA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EWR: Island, Liechtenstein, Norwegen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Sektorielle Integration: Schweiz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Freihandel und Kooperation: Vereinigtes Königreich</a:t>
            </a:r>
            <a:endParaRPr lang="de-CH" dirty="0"/>
          </a:p>
          <a:p>
            <a:pPr marL="400050" indent="-400050">
              <a:buFont typeface="+mj-lt"/>
              <a:buAutoNum type="romanUcPeriod"/>
            </a:pPr>
            <a:r>
              <a:rPr lang="de-CH" b="1" dirty="0"/>
              <a:t>Optionen für die Schweiz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Bundesrat: Sektorielle Integration …</a:t>
            </a:r>
          </a:p>
          <a:p>
            <a:pPr marL="627063" lvl="1" indent="-219075">
              <a:buFont typeface="Arial" panose="020B0604020202020204" pitchFamily="34" charset="0"/>
              <a:buChar char="•"/>
            </a:pPr>
            <a:r>
              <a:rPr lang="de-DE" dirty="0"/>
              <a:t>… und die anderen Modelle?</a:t>
            </a:r>
            <a:endParaRPr lang="de-CH" dirty="0"/>
          </a:p>
          <a:p>
            <a:pPr marL="400050" indent="-400050">
              <a:buFont typeface="+mj-lt"/>
              <a:buAutoNum type="romanUcPeriod"/>
            </a:pPr>
            <a:r>
              <a:rPr lang="de-CH" b="1" dirty="0"/>
              <a:t>Diskussion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752C9C-140F-1922-2F5E-3DEC57478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595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8DBB6D-8C64-0D62-AE6A-8E0E6BB21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916832"/>
            <a:ext cx="10369550" cy="388778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de-CH" b="1" dirty="0"/>
              <a:t>«Barnier Treppe»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BFB062-7555-F3F8-BD3E-D51C62A4A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20</a:t>
            </a:fld>
            <a:endParaRPr lang="de-CH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DCF9DA5-6C74-95AF-A0E3-6AE1D7E02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1569956"/>
            <a:ext cx="7452828" cy="491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3827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6393CC-C82F-E6A4-1C1A-075886664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CC69A8-4E49-3D83-DFBE-5CE7FC4CF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de-CH" b="1" dirty="0"/>
              <a:t>Handels- und Kooperationsabkommen</a:t>
            </a:r>
          </a:p>
          <a:p>
            <a:pPr marL="289825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Regeln zum Waren- und Dienstleistungshandel (inkl. Agrargüter)</a:t>
            </a:r>
          </a:p>
          <a:p>
            <a:pPr marL="289825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weitere Themen (Investitionen, Wettbewerbspolitik, Beihilfen, Nachhaltigkeit, Luft- und Strassenverkehr, Energie, Gesundheit, digitaler Handel, soziale Sicherheit, EU-Programme, …)</a:t>
            </a:r>
          </a:p>
          <a:p>
            <a:pPr marL="289825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Verpflichtung zur Einhaltung gleicher Wettbewerbsbedingungen (</a:t>
            </a:r>
            <a:r>
              <a:rPr lang="de-CH" i="1" dirty="0" err="1"/>
              <a:t>level</a:t>
            </a:r>
            <a:r>
              <a:rPr lang="de-CH" i="1" dirty="0"/>
              <a:t> </a:t>
            </a:r>
            <a:r>
              <a:rPr lang="de-CH" i="1" dirty="0" err="1"/>
              <a:t>playing</a:t>
            </a:r>
            <a:r>
              <a:rPr lang="de-CH" i="1" dirty="0"/>
              <a:t> </a:t>
            </a:r>
            <a:r>
              <a:rPr lang="de-CH" i="1" dirty="0" err="1"/>
              <a:t>field</a:t>
            </a:r>
            <a:r>
              <a:rPr lang="de-CH" dirty="0"/>
              <a:t>) und damit eines hohen Schutzniveaus (Umweltschutz, Klimawandel, Sozial- und </a:t>
            </a:r>
            <a:r>
              <a:rPr lang="de-CH" dirty="0" err="1"/>
              <a:t>Arbeitnehmer:innenrechte</a:t>
            </a:r>
            <a:r>
              <a:rPr lang="de-CH" dirty="0"/>
              <a:t>)</a:t>
            </a:r>
          </a:p>
          <a:p>
            <a:pPr marL="289825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gemeinsame Ausschüsse, inkl. Streitbeilegung</a:t>
            </a:r>
          </a:p>
          <a:p>
            <a:pPr marL="1071563" lvl="1" indent="0">
              <a:lnSpc>
                <a:spcPct val="90000"/>
              </a:lnSpc>
              <a:buNone/>
            </a:pPr>
            <a:r>
              <a:rPr lang="de-CH" dirty="0"/>
              <a:t>präzedenzlos ambitionierte Ausgangslage: Regelung der Beziehungen zu einem ehemaligen EU-Mitglied, nun aber </a:t>
            </a:r>
            <a:r>
              <a:rPr lang="de-CH" u="sng" dirty="0"/>
              <a:t>ohne Binnenmarktteilhabe</a:t>
            </a:r>
            <a:r>
              <a:rPr lang="de-CH" dirty="0"/>
              <a:t>; komplexer Text</a:t>
            </a:r>
          </a:p>
          <a:p>
            <a:pPr marL="1071563" lvl="1" indent="0">
              <a:lnSpc>
                <a:spcPct val="90000"/>
              </a:lnSpc>
              <a:buNone/>
            </a:pPr>
            <a:r>
              <a:rPr lang="de-CH" dirty="0"/>
              <a:t>keine dynamische Rechtsübernahme, keine Rolle des EuGH</a:t>
            </a:r>
          </a:p>
          <a:p>
            <a:pPr marL="1071563" lvl="1" indent="0">
              <a:lnSpc>
                <a:spcPct val="90000"/>
              </a:lnSpc>
              <a:buNone/>
            </a:pPr>
            <a:r>
              <a:rPr lang="de-CH" dirty="0"/>
              <a:t>Grundlage für enge(</a:t>
            </a:r>
            <a:r>
              <a:rPr lang="de-CH" dirty="0" err="1"/>
              <a:t>re</a:t>
            </a:r>
            <a:r>
              <a:rPr lang="de-CH" dirty="0"/>
              <a:t>) Zusammenarbeit in der Zukunft</a:t>
            </a:r>
          </a:p>
          <a:p>
            <a:pPr marL="1071563" lvl="1" indent="0">
              <a:lnSpc>
                <a:spcPct val="90000"/>
              </a:lnSpc>
              <a:buNone/>
            </a:pPr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B4EC93-A660-C3FF-3F18-C0113B3E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21</a:t>
            </a:fld>
            <a:endParaRPr lang="de-CH" dirty="0"/>
          </a:p>
        </p:txBody>
      </p:sp>
      <p:sp>
        <p:nvSpPr>
          <p:cNvPr id="7" name="AutoForm 4">
            <a:extLst>
              <a:ext uri="{FF2B5EF4-FFF2-40B4-BE49-F238E27FC236}">
                <a16:creationId xmlns:a16="http://schemas.microsoft.com/office/drawing/2014/main" id="{ADA83130-0C46-313D-3234-20F5977D5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158" y="4437112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  <p:sp>
        <p:nvSpPr>
          <p:cNvPr id="8" name="AutoForm 4">
            <a:extLst>
              <a:ext uri="{FF2B5EF4-FFF2-40B4-BE49-F238E27FC236}">
                <a16:creationId xmlns:a16="http://schemas.microsoft.com/office/drawing/2014/main" id="{CE12FC4B-62DA-35B9-111C-F4B561062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158" y="4940919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  <p:sp>
        <p:nvSpPr>
          <p:cNvPr id="10" name="AutoForm 4">
            <a:extLst>
              <a:ext uri="{FF2B5EF4-FFF2-40B4-BE49-F238E27FC236}">
                <a16:creationId xmlns:a16="http://schemas.microsoft.com/office/drawing/2014/main" id="{88069395-A38D-568F-204E-286613769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158" y="5300710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912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037F1637-0631-1E99-FD7D-689217E0B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65125" indent="-365125"/>
            <a:r>
              <a:rPr lang="de-DE" dirty="0"/>
              <a:t>II. Optionen für die Schweiz</a:t>
            </a:r>
            <a:br>
              <a:rPr lang="de-DE" dirty="0"/>
            </a:br>
            <a:r>
              <a:rPr lang="de-DE" b="0" dirty="0"/>
              <a:t>Bundesrat: Sektorielle Integration …</a:t>
            </a:r>
            <a:br>
              <a:rPr lang="de-D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65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62FCBDD-9CB1-C335-D82E-64FF8ED2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1C0FDAB-F7EA-29D8-143F-C46300E41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None/>
            </a:pPr>
            <a:r>
              <a:rPr lang="de-CH" b="1" dirty="0"/>
              <a:t>Bundesrat, 9. Juni 2023</a:t>
            </a:r>
          </a:p>
          <a:p>
            <a:pPr marL="285750" indent="-28575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de-CH" u="sng" dirty="0"/>
              <a:t>umfassende Binnenmarktteilhabe </a:t>
            </a:r>
            <a:r>
              <a:rPr lang="de-CH" dirty="0"/>
              <a:t>mit/ohne EU-Mitgliedschaft</a:t>
            </a:r>
            <a:endParaRPr lang="de-CH" dirty="0">
              <a:solidFill>
                <a:srgbClr val="C00000"/>
              </a:solidFill>
            </a:endParaRPr>
          </a:p>
          <a:p>
            <a:pPr marL="311150" indent="0">
              <a:lnSpc>
                <a:spcPct val="90000"/>
              </a:lnSpc>
              <a:spcBef>
                <a:spcPts val="100"/>
              </a:spcBef>
              <a:spcAft>
                <a:spcPts val="900"/>
              </a:spcAft>
              <a:buNone/>
            </a:pPr>
            <a:r>
              <a:rPr lang="de-CH" dirty="0">
                <a:effectLst/>
                <a:latin typeface="Arial" panose="020B0604020202020204" pitchFamily="34" charset="0"/>
              </a:rPr>
              <a:t>«Eine </a:t>
            </a:r>
            <a:r>
              <a:rPr lang="de-CH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EWR-</a:t>
            </a:r>
            <a:r>
              <a:rPr lang="de-CH" dirty="0">
                <a:effectLst/>
                <a:latin typeface="Arial" panose="020B0604020202020204" pitchFamily="34" charset="0"/>
              </a:rPr>
              <a:t> und erst recht eine </a:t>
            </a:r>
            <a:r>
              <a:rPr lang="de-CH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EU-Mitgliedschaft</a:t>
            </a:r>
            <a:r>
              <a:rPr lang="de-CH" dirty="0">
                <a:effectLst/>
                <a:latin typeface="Arial" panose="020B0604020202020204" pitchFamily="34" charset="0"/>
              </a:rPr>
              <a:t> würden die Schweiz in unverhältnismässiger Weise binden.»</a:t>
            </a:r>
            <a:endParaRPr lang="de-CH" dirty="0">
              <a:solidFill>
                <a:srgbClr val="C00000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700"/>
              </a:spcBef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de-CH" u="sng" dirty="0"/>
              <a:t>sektorielle Binnenmarktteilhabe</a:t>
            </a:r>
            <a:endParaRPr lang="de-CH" u="sng" dirty="0">
              <a:solidFill>
                <a:srgbClr val="C00000"/>
              </a:solidFill>
            </a:endParaRPr>
          </a:p>
          <a:p>
            <a:pPr marL="314325" lvl="1" indent="0">
              <a:lnSpc>
                <a:spcPct val="90000"/>
              </a:lnSpc>
              <a:spcBef>
                <a:spcPts val="100"/>
              </a:spcBef>
              <a:spcAft>
                <a:spcPts val="900"/>
              </a:spcAft>
              <a:buNone/>
            </a:pPr>
            <a:r>
              <a:rPr lang="de-CH" dirty="0">
                <a:latin typeface="Arial" panose="020B0604020202020204" pitchFamily="34" charset="0"/>
              </a:rPr>
              <a:t>«Der </a:t>
            </a:r>
            <a:r>
              <a:rPr lang="de-CH" dirty="0">
                <a:solidFill>
                  <a:srgbClr val="C00000"/>
                </a:solidFill>
                <a:latin typeface="Arial" panose="020B0604020202020204" pitchFamily="34" charset="0"/>
              </a:rPr>
              <a:t>bilaterale Weg </a:t>
            </a:r>
            <a:r>
              <a:rPr lang="de-CH" dirty="0">
                <a:latin typeface="Arial" panose="020B0604020202020204" pitchFamily="34" charset="0"/>
              </a:rPr>
              <a:t>w</a:t>
            </a:r>
            <a:r>
              <a:rPr lang="de-CH" dirty="0">
                <a:effectLst/>
                <a:latin typeface="Arial" panose="020B0604020202020204" pitchFamily="34" charset="0"/>
              </a:rPr>
              <a:t>eist von allen Optionen das ausgewogenste Verhältnis von konkretem, namentlich wirtschaftlichem Nutzen und politischem Gestaltungsspielraum auf. (…) Allerdings besitzt der bilaterale Weg gegenwärtig eine entscheidende Schwäche. </a:t>
            </a:r>
            <a:r>
              <a:rPr lang="de-CH" u="sng" dirty="0">
                <a:effectLst/>
                <a:latin typeface="Arial" panose="020B0604020202020204" pitchFamily="34" charset="0"/>
              </a:rPr>
              <a:t>Seine aussenpolitische Machbarkeit ist fraglich geworden.</a:t>
            </a:r>
            <a:r>
              <a:rPr lang="de-CH" dirty="0">
                <a:effectLst/>
                <a:latin typeface="Arial" panose="020B0604020202020204" pitchFamily="34" charset="0"/>
              </a:rPr>
              <a:t>»</a:t>
            </a:r>
            <a:endParaRPr lang="de-CH" dirty="0">
              <a:solidFill>
                <a:srgbClr val="C00000"/>
              </a:solidFill>
            </a:endParaRPr>
          </a:p>
          <a:p>
            <a:pPr marL="285750" indent="-285750">
              <a:lnSpc>
                <a:spcPct val="90000"/>
              </a:lnSpc>
              <a:spcBef>
                <a:spcPts val="700"/>
              </a:spcBef>
              <a:spcAft>
                <a:spcPts val="300"/>
              </a:spcAft>
              <a:buFont typeface="Symbol" panose="05050102010706020507" pitchFamily="18" charset="2"/>
              <a:buChar char="-"/>
            </a:pPr>
            <a:r>
              <a:rPr lang="de-CH" u="sng" dirty="0"/>
              <a:t>Freihandel</a:t>
            </a:r>
            <a:endParaRPr lang="de-CH" u="sng" dirty="0">
              <a:solidFill>
                <a:srgbClr val="C00000"/>
              </a:solidFill>
            </a:endParaRPr>
          </a:p>
          <a:p>
            <a:pPr marL="314325" lvl="1" indent="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None/>
            </a:pPr>
            <a:r>
              <a:rPr lang="de-CH" dirty="0">
                <a:effectLst/>
                <a:latin typeface="Arial" panose="020B0604020202020204" pitchFamily="34" charset="0"/>
              </a:rPr>
              <a:t>«Ein </a:t>
            </a:r>
            <a:r>
              <a:rPr lang="de-CH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blosses Freihandelsverhältnis </a:t>
            </a:r>
            <a:r>
              <a:rPr lang="de-CH" dirty="0">
                <a:effectLst/>
                <a:latin typeface="Arial" panose="020B0604020202020204" pitchFamily="34" charset="0"/>
              </a:rPr>
              <a:t>würde kaum ein tragfähiges Gerüst abgeben für die offene, mit dem europäischen Umfeld eng verzahnte Schweizer Volkswirtschaft.»</a:t>
            </a:r>
            <a:endParaRPr lang="de-CH" sz="1200" dirty="0"/>
          </a:p>
          <a:p>
            <a:pPr marL="942975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endParaRPr lang="de-CH" sz="1200" dirty="0"/>
          </a:p>
          <a:p>
            <a:pPr marL="942975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endParaRPr lang="de-CH" sz="1200" dirty="0"/>
          </a:p>
          <a:p>
            <a:pPr marL="3432175" indent="4286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CH" sz="1200" dirty="0"/>
              <a:t>Lagebeurteilung Beziehungen Schweiz-EU, 9. Juni 2023 </a:t>
            </a:r>
            <a:r>
              <a:rPr lang="de-CH" sz="1200" dirty="0">
                <a:hlinkClick r:id="rId3"/>
              </a:rPr>
              <a:t>https://www.eda.admin.ch/europa/de/home/dienstleistungen-publikationen/berichte.html</a:t>
            </a:r>
            <a:endParaRPr lang="de-CH" sz="1200" dirty="0"/>
          </a:p>
          <a:p>
            <a:pPr marL="631825" lvl="1" indent="-28575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Font typeface="Symbol" panose="05050102010706020507" pitchFamily="18" charset="2"/>
              <a:buChar char="-"/>
            </a:pPr>
            <a:endParaRPr lang="de-CH" dirty="0"/>
          </a:p>
          <a:p>
            <a:pPr marL="631825" lvl="1" indent="-285750">
              <a:lnSpc>
                <a:spcPct val="90000"/>
              </a:lnSpc>
              <a:spcBef>
                <a:spcPts val="100"/>
              </a:spcBef>
              <a:spcAft>
                <a:spcPts val="300"/>
              </a:spcAft>
              <a:buFont typeface="Symbol" panose="05050102010706020507" pitchFamily="18" charset="2"/>
              <a:buChar char="-"/>
            </a:pPr>
            <a:endParaRPr lang="de-CH" dirty="0"/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3D9526-6B8F-7B61-88AA-D1D19624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76214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FFD10D-F515-BA35-1205-FEBF0E30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3C206D-982D-96D0-6806-1C076C169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de-CH" b="1" i="1" dirty="0"/>
              <a:t>Conditio sine qua non</a:t>
            </a:r>
            <a:r>
              <a:rPr lang="de-CH" b="1" dirty="0"/>
              <a:t>: neue institutionelle Regeln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Erwartung der EU-Kommission (2021)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Regelung der institutionellen Fragen (dynamische Rechtsübernahme, </a:t>
            </a:r>
            <a:r>
              <a:rPr lang="de-CH" i="1" dirty="0" err="1"/>
              <a:t>level</a:t>
            </a:r>
            <a:r>
              <a:rPr lang="de-CH" i="1" dirty="0"/>
              <a:t> </a:t>
            </a:r>
            <a:r>
              <a:rPr lang="de-CH" i="1" dirty="0" err="1"/>
              <a:t>playing</a:t>
            </a:r>
            <a:r>
              <a:rPr lang="de-CH" i="1" dirty="0"/>
              <a:t> </a:t>
            </a:r>
            <a:r>
              <a:rPr lang="de-CH" i="1" dirty="0" err="1"/>
              <a:t>field</a:t>
            </a:r>
            <a:r>
              <a:rPr lang="de-CH" dirty="0"/>
              <a:t>, Streitbeilegung, Kohäsionsbeitrag)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Vorschlag des Bundesrates (2022)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Regelung der institutionellen Fragen: sektorieller Ansatz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neue Abkommen und Kooperationen: Paketansatz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zentrale Themen</a:t>
            </a:r>
          </a:p>
          <a:p>
            <a:pPr marL="973825" lvl="2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institutionelle Fragen</a:t>
            </a:r>
          </a:p>
          <a:p>
            <a:pPr marL="973825" lvl="2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neue Abkommen und Kooperationen</a:t>
            </a:r>
          </a:p>
          <a:p>
            <a:pPr marL="973825" lvl="2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Ausnahmen und Schutzklauseln (?)</a:t>
            </a:r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66701F4-05A4-A46E-A45F-31FD9E2F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79344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A49FD-4B21-28D1-EF84-EC087BDE1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A1BB16-BB06-8F5F-8257-93F6C9089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4" y="2205039"/>
            <a:ext cx="10513367" cy="388778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de-CH" b="1" dirty="0"/>
              <a:t>Einschätzung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systemisch nachvollziehbar; weiterer </a:t>
            </a:r>
            <a:r>
              <a:rPr lang="de-CH" i="1" dirty="0"/>
              <a:t>qualitativer</a:t>
            </a:r>
            <a:r>
              <a:rPr lang="de-CH" dirty="0"/>
              <a:t> Integrationsschritt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dynamische Rechtsübernahme als Herzstück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prominente Rolle des EuGH: Klärung des EU-Rechts im Binnenmarktkontext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keine Anzeichen, dass EU von Prinzipien und Erwartungen abrückt (?)</a:t>
            </a:r>
          </a:p>
          <a:p>
            <a:pPr marL="628650">
              <a:lnSpc>
                <a:spcPct val="90000"/>
              </a:lnSpc>
            </a:pPr>
            <a:endParaRPr lang="de-CH" dirty="0"/>
          </a:p>
          <a:p>
            <a:pPr marL="775600" indent="0">
              <a:lnSpc>
                <a:spcPct val="90000"/>
              </a:lnSpc>
              <a:buNone/>
            </a:pPr>
            <a:r>
              <a:rPr lang="de-CH" dirty="0"/>
              <a:t>Preis für die sektoriell mitgliedstaatsähnliche Teilhabe am Binnenmarkt und weiteren Politikbereichen</a:t>
            </a:r>
          </a:p>
          <a:p>
            <a:pPr marL="775600" indent="0">
              <a:lnSpc>
                <a:spcPct val="90000"/>
              </a:lnSpc>
              <a:buNone/>
            </a:pPr>
            <a:r>
              <a:rPr lang="de-CH" dirty="0"/>
              <a:t>realistische Antizipation eines möglichen Verhandlungsresultats</a:t>
            </a:r>
          </a:p>
          <a:p>
            <a:pPr marL="775600" indent="0">
              <a:lnSpc>
                <a:spcPct val="90000"/>
              </a:lnSpc>
              <a:buNone/>
            </a:pPr>
            <a:r>
              <a:rPr lang="de-CH" dirty="0"/>
              <a:t>öffentliche Debatte über </a:t>
            </a:r>
            <a:r>
              <a:rPr lang="fr-CH" i="1" dirty="0"/>
              <a:t>pièces de résistance, </a:t>
            </a:r>
            <a:r>
              <a:rPr lang="de-CH" dirty="0"/>
              <a:t>mögliche Lösungen und innenpolitische Begleitmassnahmen (zurzeit wird </a:t>
            </a:r>
            <a:r>
              <a:rPr lang="de-CH" i="1" dirty="0"/>
              <a:t>verhandelt</a:t>
            </a:r>
            <a:r>
              <a:rPr lang="de-CH" dirty="0"/>
              <a:t>, nicht </a:t>
            </a:r>
            <a:r>
              <a:rPr lang="de-CH" i="1" dirty="0"/>
              <a:t>sondiert</a:t>
            </a:r>
            <a:r>
              <a:rPr lang="de-CH" dirty="0"/>
              <a:t>!)</a:t>
            </a:r>
          </a:p>
          <a:p>
            <a:pPr marL="1117600">
              <a:lnSpc>
                <a:spcPct val="90000"/>
              </a:lnSpc>
            </a:pPr>
            <a:endParaRPr lang="de-CH" dirty="0"/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8CBE07-AA47-76A8-6179-B8593FB1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25</a:t>
            </a:fld>
            <a:endParaRPr lang="de-CH" dirty="0"/>
          </a:p>
        </p:txBody>
      </p:sp>
      <p:sp>
        <p:nvSpPr>
          <p:cNvPr id="7" name="AutoForm 4">
            <a:extLst>
              <a:ext uri="{FF2B5EF4-FFF2-40B4-BE49-F238E27FC236}">
                <a16:creationId xmlns:a16="http://schemas.microsoft.com/office/drawing/2014/main" id="{A6FB974C-B986-BB6F-CD66-C5371235D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275698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  <p:sp>
        <p:nvSpPr>
          <p:cNvPr id="8" name="AutoForm 4">
            <a:extLst>
              <a:ext uri="{FF2B5EF4-FFF2-40B4-BE49-F238E27FC236}">
                <a16:creationId xmlns:a16="http://schemas.microsoft.com/office/drawing/2014/main" id="{97FED0BE-BA39-76C2-4929-1229968B2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581128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  <p:sp>
        <p:nvSpPr>
          <p:cNvPr id="9" name="AutoForm 4">
            <a:extLst>
              <a:ext uri="{FF2B5EF4-FFF2-40B4-BE49-F238E27FC236}">
                <a16:creationId xmlns:a16="http://schemas.microsoft.com/office/drawing/2014/main" id="{7EAB3C00-2819-8BBC-355A-A08C28094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941168"/>
            <a:ext cx="504056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4639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>
            <a:extLst>
              <a:ext uri="{FF2B5EF4-FFF2-40B4-BE49-F238E27FC236}">
                <a16:creationId xmlns:a16="http://schemas.microsoft.com/office/drawing/2014/main" id="{037F1637-0631-1E99-FD7D-689217E0B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65125" indent="-365125"/>
            <a:r>
              <a:rPr lang="de-DE" dirty="0"/>
              <a:t>II. Optionen für die Schweiz</a:t>
            </a:r>
            <a:br>
              <a:rPr lang="de-DE" dirty="0"/>
            </a:br>
            <a:r>
              <a:rPr lang="de-DE" b="0" dirty="0"/>
              <a:t>… und die anderen Modelle?</a:t>
            </a:r>
            <a:br>
              <a:rPr lang="de-D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095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8C68D9-33C4-483E-0B1C-31F5F4BC0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b="1" dirty="0"/>
              <a:t>EU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Vollmitgliedschaft mit allen Rechten und Pflichten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b="1" dirty="0"/>
              <a:t>EWR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umfassende Binnenmarktteilhabe, ausgefeilte Institutionen (</a:t>
            </a:r>
            <a:r>
              <a:rPr lang="de-DE" dirty="0"/>
              <a:t>Liechtenstein: „Ideallösung“ und „Erfolgsgeschichte“</a:t>
            </a:r>
            <a:r>
              <a:rPr lang="de-CH" dirty="0"/>
              <a:t>)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institutionelle Defizite (demokratisches Defizit), eingespieltes – fein ausbalanciertes – </a:t>
            </a:r>
            <a:r>
              <a:rPr lang="de-CH" i="1" dirty="0"/>
              <a:t>Working Arrangement</a:t>
            </a:r>
            <a:r>
              <a:rPr lang="de-CH" dirty="0"/>
              <a:t>; </a:t>
            </a:r>
            <a:r>
              <a:rPr lang="de-DE" dirty="0"/>
              <a:t>systembedingte Grenzen</a:t>
            </a:r>
            <a:endParaRPr lang="de-CH" dirty="0"/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b="1" dirty="0"/>
              <a:t>Freihandel und Kooperationen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«bedeutende Nachteile» (Bundesrat, 2015)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dirty="0"/>
              <a:t>«das Vermeiden unnötiger Abweichungen für eine kleine exportabhängige Volkswirtschaft wie die Schweiz [ist]| zur Wahrung der Wettbewerbsfähigkeit unumgänglich» (Bundesrat, 2015)</a:t>
            </a:r>
          </a:p>
          <a:p>
            <a:pPr marL="285750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r>
              <a:rPr lang="de-CH" b="1" dirty="0"/>
              <a:t>…?</a:t>
            </a:r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pPr marL="631825" lvl="1" indent="-285750">
              <a:lnSpc>
                <a:spcPct val="90000"/>
              </a:lnSpc>
              <a:buFont typeface="Symbol" panose="05050102010706020507" pitchFamily="18" charset="2"/>
              <a:buChar char="-"/>
            </a:pPr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783FAE-7AA0-32B4-E0D0-DD6D74003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27</a:t>
            </a:fld>
            <a:endParaRPr lang="de-CH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A1CF2D0-C23E-CF76-8127-F6188F6B2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6326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DE29184-39E9-8355-CD00-29D3D05AA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2400" dirty="0"/>
              <a:t>III.</a:t>
            </a:r>
            <a:r>
              <a:rPr lang="de-CH" dirty="0"/>
              <a:t>	Diskussion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1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300038" algn="l"/>
              </a:tabLst>
            </a:pPr>
            <a:r>
              <a:rPr lang="de-DE" dirty="0"/>
              <a:t>I. Unterschiedliche Integrationsmodelle</a:t>
            </a:r>
            <a:br>
              <a:rPr lang="de-DE" dirty="0"/>
            </a:br>
            <a:r>
              <a:rPr lang="de-DE" dirty="0"/>
              <a:t>	</a:t>
            </a:r>
            <a:r>
              <a:rPr lang="de-DE" b="0" dirty="0"/>
              <a:t>Ausgangslage: EWG/EG/EU und EFTA</a:t>
            </a:r>
            <a:br>
              <a:rPr lang="de-DE" dirty="0"/>
            </a:br>
            <a:endParaRPr lang="de-C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233A39-AAAF-F176-1582-FED99C74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4</a:t>
            </a:fld>
            <a:endParaRPr lang="de-CH" dirty="0"/>
          </a:p>
        </p:txBody>
      </p:sp>
      <p:pic>
        <p:nvPicPr>
          <p:cNvPr id="9" name="Picture 2" descr="Die EFTA auf einen Blick – Politik und Zeitgeschichte">
            <a:extLst>
              <a:ext uri="{FF2B5EF4-FFF2-40B4-BE49-F238E27FC236}">
                <a16:creationId xmlns:a16="http://schemas.microsoft.com/office/drawing/2014/main" id="{0EAA0C50-DA9C-5E61-0DCF-0FB8D2F80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661" y="1249087"/>
            <a:ext cx="7612678" cy="549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90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5FC263-61D4-92F6-96B9-08E2C509F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EFTA als Dach für Staaten, die der EWG nicht beitreten </a:t>
            </a:r>
            <a:r>
              <a:rPr lang="de-CH" dirty="0" err="1"/>
              <a:t>woll</a:t>
            </a:r>
            <a:r>
              <a:rPr lang="de-CH" dirty="0"/>
              <a:t>(t)en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EFTA-Mitgliedschaft berührt die Neutralität, die handelspolitische Autonomie und den Agrarprotektionismus nicht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Ziele</a:t>
            </a:r>
          </a:p>
          <a:p>
            <a:pPr marL="684900" lvl="2" indent="-342900">
              <a:buFont typeface="+mj-lt"/>
              <a:buAutoNum type="arabicParenR"/>
            </a:pPr>
            <a:r>
              <a:rPr lang="de-CH" dirty="0">
                <a:ea typeface="+mn-ea"/>
              </a:rPr>
              <a:t>Freihandelszone</a:t>
            </a:r>
          </a:p>
          <a:p>
            <a:pPr marL="684900" lvl="2" indent="-342900">
              <a:buFont typeface="+mj-lt"/>
              <a:buAutoNum type="arabicParenR"/>
            </a:pPr>
            <a:r>
              <a:rPr lang="de-CH" dirty="0">
                <a:ea typeface="+mn-ea"/>
              </a:rPr>
              <a:t>(unerfüllte) Schaffung einer grossen europäischen Freihandelszone; stattdessen einzelne Freihandelsabkommen mit der EWG (1972)</a:t>
            </a:r>
          </a:p>
          <a:p>
            <a:pPr marL="684900" lvl="2" indent="-342900">
              <a:buFont typeface="+mj-lt"/>
              <a:buAutoNum type="arabicParenR"/>
            </a:pPr>
            <a:r>
              <a:rPr lang="de-CH" dirty="0">
                <a:ea typeface="+mn-ea"/>
              </a:rPr>
              <a:t>Plattform für Verhandlungen von Freihandelsabkommen mit Drittstaaten</a:t>
            </a:r>
          </a:p>
          <a:p>
            <a:pPr marL="684900" lvl="2" indent="-342900">
              <a:buFont typeface="+mj-lt"/>
              <a:buAutoNum type="arabicParenR"/>
            </a:pPr>
            <a:r>
              <a:rPr lang="de-CH" dirty="0">
                <a:ea typeface="+mn-ea"/>
              </a:rPr>
              <a:t>Sicherstellung des guten Funktionierens des EWR-Abkommens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EFTA-Mitglieder heute: Island, Liechtenstein, Norwegen und die Schweiz</a:t>
            </a:r>
          </a:p>
          <a:p>
            <a:pPr lvl="1" indent="-258763"/>
            <a:endParaRPr lang="de-CH" dirty="0"/>
          </a:p>
          <a:p>
            <a:pPr marL="346075" indent="-258763"/>
            <a:endParaRPr lang="de-CH" dirty="0"/>
          </a:p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58E2CB-762D-686C-928B-2ED6FF11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9000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EAEEA647-3DFA-5E2B-EF27-B8C947771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68288" indent="-268288"/>
            <a:r>
              <a:rPr lang="de-DE" dirty="0"/>
              <a:t>I. Unterschiedliche Integrationsmodelle</a:t>
            </a:r>
            <a:br>
              <a:rPr lang="de-DE" dirty="0"/>
            </a:br>
            <a:r>
              <a:rPr lang="de-CH" b="0" dirty="0"/>
              <a:t>EWR: Island, Liechtenstein, Norwegen</a:t>
            </a:r>
            <a:br>
              <a:rPr lang="de-D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32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20FDD401-69EE-1127-7F73-B63409ABD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1986: Programm der EWG zur Vollendung des Binnenmarktes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1989: Jacques Delors schlug die Errichtung eines EWR vor, um die beitrittsunwilligen Staaten in den Binnenmarkt zu integrieren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1992: Ablehnung des EWR in der Schweiz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1994/1995: Inkrafttreten des EWR-Abkommens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CH" dirty="0"/>
              <a:t>1995: EU-Beitritt von Finnland, Österreich und Schweden </a:t>
            </a:r>
          </a:p>
          <a:p>
            <a:pPr marL="285750" indent="-285750">
              <a:buFont typeface="Symbol" pitchFamily="2" charset="2"/>
              <a:buChar char="-"/>
            </a:pPr>
            <a:endParaRPr lang="de-CH" dirty="0"/>
          </a:p>
          <a:p>
            <a:pPr marL="342000" lvl="1" indent="0">
              <a:buNone/>
            </a:pPr>
            <a:r>
              <a:rPr lang="de-CH" b="1" dirty="0"/>
              <a:t>	EWR: EU-Mitgliedstaaten und Island, Liechtenstein und Norwegen</a:t>
            </a:r>
          </a:p>
          <a:p>
            <a:endParaRPr lang="en-US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83F187C2-7D46-189E-CC80-2105CB796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7</a:t>
            </a:fld>
            <a:endParaRPr lang="de-CH" dirty="0"/>
          </a:p>
        </p:txBody>
      </p:sp>
      <p:sp>
        <p:nvSpPr>
          <p:cNvPr id="13" name="AutoForm 4">
            <a:extLst>
              <a:ext uri="{FF2B5EF4-FFF2-40B4-BE49-F238E27FC236}">
                <a16:creationId xmlns:a16="http://schemas.microsoft.com/office/drawing/2014/main" id="{8026BA9B-978D-86C7-DCDD-87FC86A79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4" y="4653136"/>
            <a:ext cx="720279" cy="144016"/>
          </a:xfrm>
          <a:prstGeom prst="righ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CH" alt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83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EF831A-12D7-8732-10DF-D1BD4026D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B566B9-8A37-BFEC-4F0E-DDAF5A009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3B4C61-D2DC-7A2C-D3A5-A8302790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8</a:t>
            </a:fld>
            <a:endParaRPr lang="de-CH" dirty="0"/>
          </a:p>
        </p:txBody>
      </p:sp>
      <p:pic>
        <p:nvPicPr>
          <p:cNvPr id="7" name="Picture 2" descr="Der EWR auf einen Blick – Politik und Zeitgeschichte">
            <a:extLst>
              <a:ext uri="{FF2B5EF4-FFF2-40B4-BE49-F238E27FC236}">
                <a16:creationId xmlns:a16="http://schemas.microsoft.com/office/drawing/2014/main" id="{4856A63D-75CE-AB65-6462-42A5BF429F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591" y="1267819"/>
            <a:ext cx="7578818" cy="547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9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5DDDF9-44E0-96FC-7093-EA019D1FB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1F235C-0A15-EFEF-ED76-58FB1C173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Symbol" pitchFamily="2" charset="2"/>
              <a:buChar char="-"/>
            </a:pPr>
            <a:r>
              <a:rPr lang="de-DE" dirty="0"/>
              <a:t>Ziel</a:t>
            </a:r>
          </a:p>
          <a:p>
            <a:pPr marL="631825" lvl="1" indent="-285750">
              <a:buFont typeface="Symbol" pitchFamily="2" charset="2"/>
              <a:buChar char="-"/>
            </a:pPr>
            <a:r>
              <a:rPr lang="de-DE" dirty="0"/>
              <a:t>Schaffung eines “homogenen Europäischen Wirtschaftsraums“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DE" dirty="0"/>
              <a:t>Inhalt</a:t>
            </a:r>
          </a:p>
          <a:p>
            <a:pPr marL="631825" lvl="1" indent="-285750">
              <a:buFont typeface="Symbol" pitchFamily="2" charset="2"/>
              <a:buChar char="-"/>
            </a:pPr>
            <a:r>
              <a:rPr lang="de-DE" dirty="0"/>
              <a:t>Ausdehnung des </a:t>
            </a:r>
            <a:r>
              <a:rPr lang="de-DE" i="1" dirty="0" err="1"/>
              <a:t>Acquis</a:t>
            </a:r>
            <a:r>
              <a:rPr lang="de-DE" i="1" dirty="0"/>
              <a:t> communautaire </a:t>
            </a:r>
            <a:r>
              <a:rPr lang="de-DE" dirty="0"/>
              <a:t>auf die EWR-EFTA-Staaten</a:t>
            </a:r>
          </a:p>
          <a:p>
            <a:pPr marL="285750" indent="-285750">
              <a:buFont typeface="Symbol" pitchFamily="2" charset="2"/>
              <a:buChar char="-"/>
            </a:pPr>
            <a:r>
              <a:rPr lang="de-DE" dirty="0"/>
              <a:t>Institutionelles</a:t>
            </a:r>
          </a:p>
          <a:p>
            <a:pPr marL="631825" lvl="1" indent="-285750">
              <a:buFont typeface="Symbol" pitchFamily="2" charset="2"/>
              <a:buChar char="-"/>
            </a:pPr>
            <a:r>
              <a:rPr lang="de-DE" dirty="0"/>
              <a:t>Gemeinsamer EWR-Ausschuss: EU und EWR-EFTA-Staaten sprechen je mit einer Stimme</a:t>
            </a:r>
          </a:p>
          <a:p>
            <a:pPr marL="631825" lvl="1" indent="-285750">
              <a:buFont typeface="Symbol" pitchFamily="2" charset="2"/>
              <a:buChar char="-"/>
            </a:pPr>
            <a:r>
              <a:rPr lang="de-DE" dirty="0"/>
              <a:t>dynamische Übernahme von EWR-relevanten EU-Rechtsakten</a:t>
            </a:r>
          </a:p>
          <a:p>
            <a:pPr marL="631825" lvl="1" indent="-285750">
              <a:buFont typeface="Symbol" pitchFamily="2" charset="2"/>
              <a:buChar char="-"/>
            </a:pPr>
            <a:r>
              <a:rPr lang="de-DE" dirty="0"/>
              <a:t>Überwachung und gerichtliche Kontrolle: Zweipfeilerprinzip (EU: Kommission und EuGH; EWR-EFTA-Staaten: EFTA-Überwachungsbehörde und EFTA-Gerichtshof)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9B21A9-B951-16AB-2F05-5BBFB716C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CH"/>
              <a:t>Seite </a:t>
            </a:r>
            <a:fld id="{1C5791B1-6579-0B4D-B06F-613121D36EDE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21507211"/>
      </p:ext>
    </p:extLst>
  </p:cSld>
  <p:clrMapOvr>
    <a:masterClrMapping/>
  </p:clrMapOvr>
</p:sld>
</file>

<file path=ppt/theme/theme1.xml><?xml version="1.0" encoding="utf-8"?>
<a:theme xmlns:a="http://schemas.openxmlformats.org/drawingml/2006/main" name="UZH">
  <a:themeElements>
    <a:clrScheme name="UZH">
      <a:dk1>
        <a:srgbClr val="000000"/>
      </a:dk1>
      <a:lt1>
        <a:srgbClr val="FFFFFF"/>
      </a:lt1>
      <a:dk2>
        <a:srgbClr val="DADEE2"/>
      </a:dk2>
      <a:lt2>
        <a:srgbClr val="FEDC00"/>
      </a:lt2>
      <a:accent1>
        <a:srgbClr val="0028A5"/>
      </a:accent1>
      <a:accent2>
        <a:srgbClr val="A3ADB7"/>
      </a:accent2>
      <a:accent3>
        <a:srgbClr val="DC6027"/>
      </a:accent3>
      <a:accent4>
        <a:srgbClr val="0B82A0"/>
      </a:accent4>
      <a:accent5>
        <a:srgbClr val="2A7F60"/>
      </a:accent5>
      <a:accent6>
        <a:srgbClr val="91C34A"/>
      </a:accent6>
      <a:hlink>
        <a:srgbClr val="DC6027"/>
      </a:hlink>
      <a:folHlink>
        <a:srgbClr val="000000"/>
      </a:folHlink>
    </a:clrScheme>
    <a:fontScheme name="Office-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UZH">
        <a:dk1>
          <a:srgbClr val="000000"/>
        </a:dk1>
        <a:lt1>
          <a:srgbClr val="FFFFFF"/>
        </a:lt1>
        <a:dk2>
          <a:srgbClr val="DADEE2"/>
        </a:dk2>
        <a:lt2>
          <a:srgbClr val="FEDC00"/>
        </a:lt2>
        <a:accent1>
          <a:srgbClr val="0028A5"/>
        </a:accent1>
        <a:accent2>
          <a:srgbClr val="A3ADB7"/>
        </a:accent2>
        <a:accent3>
          <a:srgbClr val="DC6027"/>
        </a:accent3>
        <a:accent4>
          <a:srgbClr val="0B82A0"/>
        </a:accent4>
        <a:accent5>
          <a:srgbClr val="2A7F60"/>
        </a:accent5>
        <a:accent6>
          <a:srgbClr val="91C34A"/>
        </a:accent6>
        <a:hlink>
          <a:srgbClr val="DC6027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Blau 100%">
      <a:srgbClr val="0028A5"/>
    </a:custClr>
    <a:custClr name="Grau 100%">
      <a:srgbClr val="A3ADB7"/>
    </a:custClr>
    <a:custClr name="Ockerrot 100%">
      <a:srgbClr val="DC6027"/>
    </a:custClr>
    <a:custClr name="Türkis 100%">
      <a:srgbClr val="0B82A0"/>
    </a:custClr>
    <a:custClr name="Flaschengrün 100%">
      <a:srgbClr val="2A7F62"/>
    </a:custClr>
    <a:custClr name="Lindengrün 100%">
      <a:srgbClr val="91C34A"/>
    </a:custClr>
    <a:custClr name="Warmgelb 100%">
      <a:srgbClr val="FEDE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u 80%">
      <a:srgbClr val="3353B7"/>
    </a:custClr>
    <a:custClr name="Grau 80%">
      <a:srgbClr val="B5BDC5"/>
    </a:custClr>
    <a:custClr name="Ockerrot 80%">
      <a:srgbClr val="E38052"/>
    </a:custClr>
    <a:custClr name="Türkis 80%">
      <a:srgbClr val="3C9FB6"/>
    </a:custClr>
    <a:custClr name="Flaschengrün 80%">
      <a:srgbClr val="569D85"/>
    </a:custClr>
    <a:custClr name="Lindengrün 80%">
      <a:srgbClr val="AAD470"/>
    </a:custClr>
    <a:custClr name="Warmgelb 80%">
      <a:srgbClr val="FBE651"/>
    </a:custClr>
    <a:custClr name="blank">
      <a:srgbClr val="FFFFFF"/>
    </a:custClr>
    <a:custClr name="blank">
      <a:srgbClr val="FFFFFF"/>
    </a:custClr>
    <a:custClr name="blank">
      <a:srgbClr val="FFFFFF"/>
    </a:custClr>
    <a:custClr name="Blau 60%">
      <a:srgbClr val="667EC9"/>
    </a:custClr>
    <a:custClr name="Grau 60%">
      <a:srgbClr val="C8CED4"/>
    </a:custClr>
    <a:custClr name="Ockerrot 60%">
      <a:srgbClr val="EAA07D"/>
    </a:custClr>
    <a:custClr name="Türkis 60%">
      <a:srgbClr val="6BB7C7"/>
    </a:custClr>
    <a:custClr name="Flaschengrün 60%">
      <a:srgbClr val="80B6A4"/>
    </a:custClr>
    <a:custClr name="Lindengrün 60%">
      <a:srgbClr val="BFDF94"/>
    </a:custClr>
    <a:custClr name="Warmgelb 60%">
      <a:srgbClr val="FCEC7C"/>
    </a:custClr>
    <a:custClr name="blank">
      <a:srgbClr val="FFFFFF"/>
    </a:custClr>
    <a:custClr name="blank">
      <a:srgbClr val="FFFFFF"/>
    </a:custClr>
    <a:custClr name="blank">
      <a:srgbClr val="FFFFFF"/>
    </a:custClr>
    <a:custClr name="Blau 40%">
      <a:srgbClr val="99A9DB"/>
    </a:custClr>
    <a:custClr name="Grau 40%">
      <a:srgbClr val="DADEE2"/>
    </a:custClr>
    <a:custClr name="Ockerrot 40%">
      <a:srgbClr val="F1BFA9"/>
    </a:custClr>
    <a:custClr name="Türkis 40%">
      <a:srgbClr val="ABCEC2"/>
    </a:custClr>
    <a:custClr name="Flaschengrün 40%">
      <a:srgbClr val="ABCEC2"/>
    </a:custClr>
    <a:custClr name="Lindengrün 40%">
      <a:srgbClr val="D5E9B7"/>
    </a:custClr>
    <a:custClr name="Warmgelb 40%">
      <a:srgbClr val="FDF3A8"/>
    </a:custClr>
    <a:custClr name="blank">
      <a:srgbClr val="FFFFFF"/>
    </a:custClr>
    <a:custClr name="blank">
      <a:srgbClr val="FFFFFF"/>
    </a:custClr>
    <a:custClr name="blank">
      <a:srgbClr val="FFFFFF"/>
    </a:custClr>
    <a:custClr name="Blau 20%">
      <a:srgbClr val="CCD4ED"/>
    </a:custClr>
    <a:custClr name="Grau 20%">
      <a:srgbClr val="EDEFF1"/>
    </a:custClr>
    <a:custClr name="Ockerrot 20%">
      <a:srgbClr val="F8DFD4"/>
    </a:custClr>
    <a:custClr name="Türkis 20%">
      <a:srgbClr val="CFE8EC"/>
    </a:custClr>
    <a:custClr name="Flaschengrün 20%">
      <a:srgbClr val="D5E7E1"/>
    </a:custClr>
    <a:custClr name="Lindengrün 20%">
      <a:srgbClr val="EAF4DB"/>
    </a:custClr>
    <a:custClr name="Warmgelb 20%">
      <a:srgbClr val="FEF9D3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uzh_praesentation_d.potx" id="{67891CA6-A60A-47A9-9A5B-B1F18C651C53}" vid="{09CBD7FB-EA4D-412D-B9FE-37E9028065E1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uzh_praesentation_16-9_d</Template>
  <TotalTime>0</TotalTime>
  <Words>1342</Words>
  <Application>Microsoft Macintosh PowerPoint</Application>
  <PresentationFormat>Breitbild</PresentationFormat>
  <Paragraphs>190</Paragraphs>
  <Slides>28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3" baseType="lpstr">
      <vt:lpstr>Arial</vt:lpstr>
      <vt:lpstr>Symbol</vt:lpstr>
      <vt:lpstr>Times New Roman</vt:lpstr>
      <vt:lpstr>Wingdings</vt:lpstr>
      <vt:lpstr>UZH</vt:lpstr>
      <vt:lpstr>Schweiz – EU: Wie weiter?</vt:lpstr>
      <vt:lpstr>Inhalt</vt:lpstr>
      <vt:lpstr>I. Unterschiedliche Integrationsmodelle  Ausgangslage: EWG/EG/EU und EFTA </vt:lpstr>
      <vt:lpstr>PowerPoint-Präsentation</vt:lpstr>
      <vt:lpstr>PowerPoint-Präsentation</vt:lpstr>
      <vt:lpstr>I. Unterschiedliche Integrationsmodelle EWR: Island, Liechtenstein, Norwegen </vt:lpstr>
      <vt:lpstr>PowerPoint-Präsentation</vt:lpstr>
      <vt:lpstr>PowerPoint-Präsentation</vt:lpstr>
      <vt:lpstr>PowerPoint-Präsentation</vt:lpstr>
      <vt:lpstr>I. Unterschiedliche Integrationsmodelle Sektorielle Integration: Schweiz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I. Unterschiedliche Integrationsmodelle Freihandel und Kooperation: Vereinigtes Königreich </vt:lpstr>
      <vt:lpstr>PowerPoint-Präsentation</vt:lpstr>
      <vt:lpstr>PowerPoint-Präsentation</vt:lpstr>
      <vt:lpstr>PowerPoint-Präsentation</vt:lpstr>
      <vt:lpstr>II. Optionen für die Schweiz Bundesrat: Sektorielle Integration … </vt:lpstr>
      <vt:lpstr>PowerPoint-Präsentation</vt:lpstr>
      <vt:lpstr>PowerPoint-Präsentation</vt:lpstr>
      <vt:lpstr>PowerPoint-Präsentation</vt:lpstr>
      <vt:lpstr>II. Optionen für die Schweiz … und die anderen Modelle? </vt:lpstr>
      <vt:lpstr>PowerPoint-Präsentation</vt:lpstr>
      <vt:lpstr>III. Diskussion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Schweiz am europapolitischen Scheideweg</dc:title>
  <dc:subject/>
  <dc:creator>David Campi</dc:creator>
  <cp:keywords/>
  <dc:description>Vorlage uzh_praesentationen_16:9_d MSO2016 v3 11.02.2016</dc:description>
  <cp:lastModifiedBy>Matthias Oesch</cp:lastModifiedBy>
  <cp:revision>21</cp:revision>
  <dcterms:created xsi:type="dcterms:W3CDTF">2023-02-23T08:57:14Z</dcterms:created>
  <dcterms:modified xsi:type="dcterms:W3CDTF">2023-06-13T07:04:13Z</dcterms:modified>
  <cp:category/>
</cp:coreProperties>
</file>