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77" r:id="rId4"/>
    <p:sldId id="278" r:id="rId5"/>
    <p:sldId id="279" r:id="rId6"/>
    <p:sldId id="281" r:id="rId7"/>
    <p:sldId id="282" r:id="rId8"/>
    <p:sldId id="280" r:id="rId9"/>
    <p:sldId id="283" r:id="rId10"/>
    <p:sldId id="284" r:id="rId11"/>
    <p:sldId id="276" r:id="rId12"/>
    <p:sldId id="287" r:id="rId13"/>
    <p:sldId id="294" r:id="rId14"/>
    <p:sldId id="290" r:id="rId15"/>
    <p:sldId id="299" r:id="rId16"/>
    <p:sldId id="297" r:id="rId17"/>
    <p:sldId id="298" r:id="rId18"/>
    <p:sldId id="289" r:id="rId19"/>
    <p:sldId id="291" r:id="rId20"/>
    <p:sldId id="292" r:id="rId21"/>
    <p:sldId id="288" r:id="rId22"/>
    <p:sldId id="266" r:id="rId23"/>
    <p:sldId id="293" r:id="rId24"/>
    <p:sldId id="271" r:id="rId25"/>
    <p:sldId id="268" r:id="rId26"/>
    <p:sldId id="295" r:id="rId27"/>
    <p:sldId id="301" r:id="rId28"/>
    <p:sldId id="285" r:id="rId29"/>
    <p:sldId id="286" r:id="rId30"/>
    <p:sldId id="296" r:id="rId31"/>
    <p:sldId id="300" r:id="rId3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7432" autoAdjust="0"/>
  </p:normalViewPr>
  <p:slideViewPr>
    <p:cSldViewPr snapToGrid="0">
      <p:cViewPr varScale="1">
        <p:scale>
          <a:sx n="105" d="100"/>
          <a:sy n="105" d="100"/>
        </p:scale>
        <p:origin x="12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22:22:39.8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C111A-C67D-4493-9803-4E94704C00E9}" type="datetimeFigureOut">
              <a:rPr lang="de-CH" smtClean="0"/>
              <a:t>25.10.2023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5416C-D5BE-4854-9B59-7B8B6DC0F4D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7541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5416C-D5BE-4854-9B59-7B8B6DC0F4DF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48884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>
              <a:latin typeface="Bahnschrift SemiBold" panose="020B0502040204020203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5416C-D5BE-4854-9B59-7B8B6DC0F4DF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50120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Bahnschrift SemiBold" panose="020B0502040204020203" pitchFamily="34" charset="0"/>
              </a:rPr>
              <a:t>m.E. wichtigster Punkt für Unternehmen, z.B. gerade für Anwaltskanzleien: Nicht Datenschutzerklärung, sondern </a:t>
            </a:r>
            <a:r>
              <a:rPr lang="de-DE" sz="1200" dirty="0" err="1">
                <a:latin typeface="Bahnschrift SemiBold" panose="020B0502040204020203" pitchFamily="34" charset="0"/>
              </a:rPr>
              <a:t>curiae</a:t>
            </a:r>
            <a:endParaRPr lang="de-DE" sz="1200" dirty="0">
              <a:latin typeface="Bahnschrift SemiBold" panose="020B0502040204020203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5416C-D5BE-4854-9B59-7B8B6DC0F4DF}" type="slidenum">
              <a:rPr lang="de-CH" smtClean="0"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4581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/>
              <a:t>Curiae</a:t>
            </a:r>
            <a:r>
              <a:rPr lang="de-CH" dirty="0"/>
              <a:t>: privatrechtliche Pflichten im </a:t>
            </a:r>
            <a:r>
              <a:rPr lang="de-CH" dirty="0" err="1"/>
              <a:t>öff</a:t>
            </a:r>
            <a:r>
              <a:rPr lang="de-CH" dirty="0"/>
              <a:t>. Recht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5416C-D5BE-4854-9B59-7B8B6DC0F4DF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74798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m.E. nicht geglückt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5416C-D5BE-4854-9B59-7B8B6DC0F4DF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26389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m.E. nicht geglückt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5416C-D5BE-4854-9B59-7B8B6DC0F4DF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82686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m.E. nicht geglückt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5416C-D5BE-4854-9B59-7B8B6DC0F4DF}" type="slidenum">
              <a:rPr lang="de-CH" smtClean="0"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15818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5416C-D5BE-4854-9B59-7B8B6DC0F4DF}" type="slidenum">
              <a:rPr lang="de-CH" smtClean="0"/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928203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5416C-D5BE-4854-9B59-7B8B6DC0F4DF}" type="slidenum">
              <a:rPr lang="de-CH" smtClean="0"/>
              <a:t>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949429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5416C-D5BE-4854-9B59-7B8B6DC0F4DF}" type="slidenum">
              <a:rPr lang="de-CH" smtClean="0"/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40678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Und heute? Outlook.com=office365; SkyDrive=OneDrive, Skype=Teams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5416C-D5BE-4854-9B59-7B8B6DC0F4DF}" type="slidenum">
              <a:rPr lang="de-CH" smtClean="0"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15476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Wer hat’s erfunden?</a:t>
            </a:r>
          </a:p>
          <a:p>
            <a:r>
              <a:rPr lang="de-CH" dirty="0"/>
              <a:t>Und wann?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5416C-D5BE-4854-9B59-7B8B6DC0F4DF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57323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25.9.23: </a:t>
            </a:r>
            <a:r>
              <a:rPr lang="de-DE" dirty="0"/>
              <a:t>Der Bundesrat soll dafür sorgen, dass die EU die Chats von Einwohnerinnen und Einwohner der Schweiz nicht überwachen darf. </a:t>
            </a:r>
          </a:p>
          <a:p>
            <a:r>
              <a:rPr lang="de-DE" dirty="0">
                <a:effectLst/>
              </a:rPr>
              <a:t>Der Nationalrat stimmte einer entsprechenden Motion von Judith Bellaiche (GLP/ZH) mit 114 zu 24 Stimmen bei 21 Enthaltungen zu. </a:t>
            </a:r>
          </a:p>
          <a:p>
            <a:r>
              <a:rPr lang="de-CH" dirty="0"/>
              <a:t>22.10. 23: Bellaiche abgewählt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5416C-D5BE-4854-9B59-7B8B6DC0F4DF}" type="slidenum">
              <a:rPr lang="de-CH" smtClean="0"/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202702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25.9.23: </a:t>
            </a:r>
            <a:r>
              <a:rPr lang="de-DE" dirty="0"/>
              <a:t>Der Bundesrat soll dafür sorgen, dass die EU die Chats von Einwohnerinnen und Einwohner der Schweiz nicht überwachen darf. </a:t>
            </a:r>
          </a:p>
          <a:p>
            <a:r>
              <a:rPr lang="de-DE" dirty="0">
                <a:effectLst/>
              </a:rPr>
              <a:t>Der Nationalrat stimmte einer entsprechenden Motion von Judith Bellaiche (GLP/ZH) mit 114 zu 24 Stimmen bei 21 Enthaltungen zu. </a:t>
            </a:r>
          </a:p>
          <a:p>
            <a:r>
              <a:rPr lang="de-CH" dirty="0"/>
              <a:t>22.10. 23: Bellaiche abgewählt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5416C-D5BE-4854-9B59-7B8B6DC0F4DF}" type="slidenum">
              <a:rPr lang="de-CH" smtClean="0"/>
              <a:t>27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759203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Wer nutzt Huawei? Wichtigster Lieferant für 5G-Technologie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5416C-D5BE-4854-9B59-7B8B6DC0F4DF}" type="slidenum">
              <a:rPr lang="de-CH" smtClean="0"/>
              <a:t>29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38548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Privatrechtlich: Ausfluss von Art. 28 ZGB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5416C-D5BE-4854-9B59-7B8B6DC0F4DF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90194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Wer war Beschwerdeführer? Minelli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5416C-D5BE-4854-9B59-7B8B6DC0F4DF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9721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5416C-D5BE-4854-9B59-7B8B6DC0F4DF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58847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Quelle: «Mandat», Magazin des SGAV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5416C-D5BE-4854-9B59-7B8B6DC0F4DF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05384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Verhältnismässigkeit: </a:t>
            </a:r>
            <a:r>
              <a:rPr lang="de-CH" dirty="0" err="1"/>
              <a:t>öff</a:t>
            </a:r>
            <a:r>
              <a:rPr lang="de-CH" dirty="0"/>
              <a:t>.-rechtl. Begriff im Privatrecht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5416C-D5BE-4854-9B59-7B8B6DC0F4DF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3173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5416C-D5BE-4854-9B59-7B8B6DC0F4DF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18530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Datensicherheit (nur) Teilaspekt von Datenschutz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Ransomware: Funktionsweise und Entwicklungen (automatisierte Zielsuche, früher Verschlüsselung, heute eher Publikation der Daten, Zahlung in Bitcoin)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5416C-D5BE-4854-9B59-7B8B6DC0F4DF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62307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52397C-22BF-78A4-5864-5B9BEF504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1C0A341-2C80-7DDB-8DCC-5F665C8D8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7ED110-CD4B-0DA4-B976-9EC1600F4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8BB6-9AD1-400D-89C8-7EB855263657}" type="datetimeFigureOut">
              <a:rPr lang="de-CH" smtClean="0"/>
              <a:t>25.10.2023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DADA8D-7728-86E4-D100-7EFDC544F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93B95A-2681-D68C-505E-80E1CA0A8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8884-ECFF-4BCE-8381-A84BAC9FFA5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91318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ADEF4D-4D78-6285-F364-EED4978AD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704521-5D61-C4D0-7321-7A158FBF15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BD0C947-F266-A483-DEF1-81F101F58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8BB6-9AD1-400D-89C8-7EB855263657}" type="datetimeFigureOut">
              <a:rPr lang="de-CH" smtClean="0"/>
              <a:t>25.10.2023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7FF42F-18CA-10E9-2DD9-D6A2A67D1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88FCF5-B496-B533-CFA6-EB49B7EB8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8884-ECFF-4BCE-8381-A84BAC9FFA5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8520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E7AE42B-7D4D-20B5-D44A-47C12556B5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AE1F413-6381-BC17-3C7D-C738D29896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BD9BE6-8AD0-2DD5-3282-F65023542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8BB6-9AD1-400D-89C8-7EB855263657}" type="datetimeFigureOut">
              <a:rPr lang="de-CH" smtClean="0"/>
              <a:t>25.10.2023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6A0278-A62E-DFFD-1CA4-2EA2DB96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FB6C70-F116-1561-2E36-295A298D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8884-ECFF-4BCE-8381-A84BAC9FFA5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2399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905BF6-1653-97F4-DBB7-234601CC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1A2F3C-9F9D-DBFB-430E-9D8BAE46B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16DB9F-4835-2061-42A4-9C7907872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8BB6-9AD1-400D-89C8-7EB855263657}" type="datetimeFigureOut">
              <a:rPr lang="de-CH" smtClean="0"/>
              <a:t>25.10.2023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B60F23-7416-3F9F-48FD-989D1766A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46EB31-A5AD-E2FD-21E4-A151D6A6D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8884-ECFF-4BCE-8381-A84BAC9FFA5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4548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C16E27-C974-ADFD-0B07-FB7A71CB8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EDFD39-688E-B568-319E-73A40C48E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BF793A-BEA3-0CE7-5A9F-AA9B8BD10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8BB6-9AD1-400D-89C8-7EB855263657}" type="datetimeFigureOut">
              <a:rPr lang="de-CH" smtClean="0"/>
              <a:t>25.10.2023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9E1D16-B9FC-E1BE-212D-0824376A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3221F3-7A9C-BB23-F1EB-B67575E4B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8884-ECFF-4BCE-8381-A84BAC9FFA5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16323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E436B8-F0F6-AD55-33C8-A3F9959D0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A7FE7C-BD1C-A854-7F75-2C0FE81F40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81FECA3-EFD1-72BC-3B50-9AF1168BD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CD5C532-0897-F28A-99BA-93EB6E1D3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8BB6-9AD1-400D-89C8-7EB855263657}" type="datetimeFigureOut">
              <a:rPr lang="de-CH" smtClean="0"/>
              <a:t>25.10.2023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0FE8C22-42D8-2A09-49A8-2DC4A8499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E0AF77-7F2E-B9A9-7AC9-08BB71227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8884-ECFF-4BCE-8381-A84BAC9FFA5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98014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93A5EC-385D-185C-B30C-78033EB3C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D652ABA-7F99-372D-E2F9-863A62F41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C3EB5E1-36A9-5CA1-77D8-F2195B7E8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F142E3C-EE20-5E4C-DF24-FA85E4A6C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B0C7F92-630D-021B-D7D8-D1E55C3F9E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FD4719B-287F-6FEF-8BEB-096C4136E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8BB6-9AD1-400D-89C8-7EB855263657}" type="datetimeFigureOut">
              <a:rPr lang="de-CH" smtClean="0"/>
              <a:t>25.10.2023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01C6E7D-B194-E223-06D1-D862F1AE7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DFB9E59-59BC-3798-ADBD-2ACBAF73D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8884-ECFF-4BCE-8381-A84BAC9FFA5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546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1D3A45-B9EC-1126-F418-690A739C1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5CE6A8-AF7E-841D-E04C-D6358404C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8BB6-9AD1-400D-89C8-7EB855263657}" type="datetimeFigureOut">
              <a:rPr lang="de-CH" smtClean="0"/>
              <a:t>25.10.2023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22706AF-1135-CC76-4E53-7B6C1B64C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5DFD8D5-3F14-2FBF-2FFD-FDC4957F3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8884-ECFF-4BCE-8381-A84BAC9FFA5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51728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05450FF-25C7-9E01-D18F-1964A209E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8BB6-9AD1-400D-89C8-7EB855263657}" type="datetimeFigureOut">
              <a:rPr lang="de-CH" smtClean="0"/>
              <a:t>25.10.2023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4971FA0-F0B7-FE2E-3824-7CAC1BE6E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975FB73-2DCD-17DE-32C3-8F462904F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8884-ECFF-4BCE-8381-A84BAC9FFA5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05804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608868-7766-70AD-87E7-BE0BDAF56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421CD1-232F-76CB-540A-F5EF501CE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17890FF-FCC4-037E-6EE5-39838E751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93182D3-E56D-0BCB-DE83-93691DD5E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8BB6-9AD1-400D-89C8-7EB855263657}" type="datetimeFigureOut">
              <a:rPr lang="de-CH" smtClean="0"/>
              <a:t>25.10.2023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335912-4698-7DA1-965D-D9B4135F2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29A39DB-6776-E0D1-C9E7-06F648578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8884-ECFF-4BCE-8381-A84BAC9FFA5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54636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314061-6BDC-3ABC-D7A5-1577C91C0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C2F1992-5930-3034-DDFB-E2B0E08BA6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AB1213C-A105-F226-9BBF-9CE7CE60B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F7FFD55-E167-B9AD-35D9-BDAFA3DA9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8BB6-9AD1-400D-89C8-7EB855263657}" type="datetimeFigureOut">
              <a:rPr lang="de-CH" smtClean="0"/>
              <a:t>25.10.2023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B0EC0AB-BB78-2687-F469-EDA00FE1F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961B582-3EA6-7FBC-9049-864BCEA14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98884-ECFF-4BCE-8381-A84BAC9FFA5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17173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5B5B3A8-04FA-95EC-15CB-0A93E888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1C263CE-0654-195F-95A9-AA33D2617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00603-81E5-20B1-3403-DE0E68A796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E8BB6-9AD1-400D-89C8-7EB855263657}" type="datetimeFigureOut">
              <a:rPr lang="de-CH" smtClean="0"/>
              <a:t>25.10.2023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4DAB38-A2D3-FC3D-0581-028C47281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635758-5185-47E6-F985-051E48DBF1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98884-ECFF-4BCE-8381-A84BAC9FFA5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5718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15.png"/><Relationship Id="rId4" Type="http://schemas.openxmlformats.org/officeDocument/2006/relationships/hyperlink" Target="https://netzpolitik.org/2013/prism-neue-snowden-enthullungen-zeigen-details-der-kollaboration-von-nsa-und-microsoft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A249CC-C2C8-6A34-B546-A8EC3EB70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2666" y="322984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de-DE" sz="5300" b="1" dirty="0">
                <a:latin typeface="Bahnschrift SemiBold" panose="020B0502040204020203" pitchFamily="34" charset="0"/>
                <a:cs typeface="Arial" panose="020B0604020202020204" pitchFamily="34" charset="0"/>
              </a:rPr>
              <a:t>Datenschutz</a:t>
            </a:r>
            <a:br>
              <a:rPr lang="de-DE" sz="5300" b="1" dirty="0">
                <a:latin typeface="Bahnschrift SemiBold" panose="020B0502040204020203" pitchFamily="34" charset="0"/>
                <a:cs typeface="Arial" panose="020B0604020202020204" pitchFamily="34" charset="0"/>
              </a:rPr>
            </a:br>
            <a:r>
              <a:rPr lang="de-DE" sz="5300" b="1" dirty="0">
                <a:latin typeface="Bahnschrift SemiBold" panose="020B0502040204020203" pitchFamily="34" charset="0"/>
                <a:cs typeface="Arial" panose="020B0604020202020204" pitchFamily="34" charset="0"/>
              </a:rPr>
              <a:t>in Recht und Praxis</a:t>
            </a:r>
            <a:br>
              <a:rPr lang="de-DE" sz="5300" b="1" dirty="0">
                <a:latin typeface="Bahnschrift SemiBold" panose="020B0502040204020203" pitchFamily="34" charset="0"/>
                <a:cs typeface="Arial" panose="020B0604020202020204" pitchFamily="34" charset="0"/>
              </a:rPr>
            </a:br>
            <a:br>
              <a:rPr lang="de-DE" sz="5300" b="1" dirty="0">
                <a:latin typeface="Bahnschrift SemiBold" panose="020B0502040204020203" pitchFamily="34" charset="0"/>
                <a:cs typeface="Arial" panose="020B0604020202020204" pitchFamily="34" charset="0"/>
              </a:rPr>
            </a:br>
            <a:r>
              <a:rPr lang="de-DE" sz="4000" b="1" dirty="0">
                <a:latin typeface="Bahnschrift SemiBold" panose="020B0502040204020203" pitchFamily="34" charset="0"/>
                <a:cs typeface="Arial" panose="020B0604020202020204" pitchFamily="34" charset="0"/>
              </a:rPr>
              <a:t>Aus Anlass des revidierten Datenschutzgesetzes</a:t>
            </a:r>
            <a:endParaRPr lang="de-CH" sz="4000" b="1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C6CA0D0-8513-5A8E-CB10-80A366AEF4C5}"/>
              </a:ext>
            </a:extLst>
          </p:cNvPr>
          <p:cNvSpPr txBox="1"/>
          <p:nvPr/>
        </p:nvSpPr>
        <p:spPr>
          <a:xfrm>
            <a:off x="3995104" y="569226"/>
            <a:ext cx="42017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2000" dirty="0" err="1">
                <a:latin typeface="Bahnschrift SemiBold" panose="020B0502040204020203" pitchFamily="34" charset="0"/>
                <a:cs typeface="Arial" panose="020B0604020202020204" pitchFamily="34" charset="0"/>
              </a:rPr>
              <a:t>St.Galler</a:t>
            </a:r>
            <a:r>
              <a:rPr lang="de-CH" sz="2000" dirty="0">
                <a:latin typeface="Bahnschrift SemiBold" panose="020B0502040204020203" pitchFamily="34" charset="0"/>
                <a:cs typeface="Arial" panose="020B0604020202020204" pitchFamily="34" charset="0"/>
              </a:rPr>
              <a:t> Juristenverein 25.10.2023</a:t>
            </a:r>
          </a:p>
          <a:p>
            <a:pPr algn="ctr"/>
            <a:endParaRPr lang="de-CH" sz="2000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  <a:p>
            <a:pPr algn="ctr"/>
            <a:r>
              <a:rPr lang="de-CH" sz="2000" dirty="0">
                <a:latin typeface="Bahnschrift SemiBold" panose="020B0502040204020203" pitchFamily="34" charset="0"/>
                <a:cs typeface="Arial" panose="020B0604020202020204" pitchFamily="34" charset="0"/>
              </a:rPr>
              <a:t>Stefan </a:t>
            </a:r>
            <a:r>
              <a:rPr lang="de-CH" sz="2000" dirty="0" err="1">
                <a:latin typeface="Bahnschrift SemiBold" panose="020B0502040204020203" pitchFamily="34" charset="0"/>
                <a:cs typeface="Arial" panose="020B0604020202020204" pitchFamily="34" charset="0"/>
              </a:rPr>
              <a:t>Gerschwiler</a:t>
            </a:r>
            <a:endParaRPr lang="de-CH" sz="2000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EB18F45-75F0-50F5-58FE-860A04E68C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99" y="214069"/>
            <a:ext cx="876300" cy="11049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E5899F6-CBBD-25CE-6B78-9EAF7CD30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263" y="214069"/>
            <a:ext cx="8763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79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1D7CAB11-9FFD-A72C-B312-2AF488F8A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0" y="1271286"/>
            <a:ext cx="12069859" cy="431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06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6E45848-8797-B89A-6496-41892FD28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543" y="0"/>
            <a:ext cx="9546913" cy="68580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0F812827-270C-2AAC-AE56-F007481FE01A}"/>
              </a:ext>
            </a:extLst>
          </p:cNvPr>
          <p:cNvSpPr/>
          <p:nvPr/>
        </p:nvSpPr>
        <p:spPr>
          <a:xfrm>
            <a:off x="1844040" y="1661160"/>
            <a:ext cx="6324600" cy="6324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A06A885-1837-4326-9EC9-10DE47BC890A}"/>
              </a:ext>
            </a:extLst>
          </p:cNvPr>
          <p:cNvSpPr/>
          <p:nvPr/>
        </p:nvSpPr>
        <p:spPr>
          <a:xfrm>
            <a:off x="1844040" y="2293620"/>
            <a:ext cx="6324600" cy="6324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01F30B5-3884-44FF-60BA-B354C10DD440}"/>
              </a:ext>
            </a:extLst>
          </p:cNvPr>
          <p:cNvSpPr/>
          <p:nvPr/>
        </p:nvSpPr>
        <p:spPr>
          <a:xfrm>
            <a:off x="8031480" y="213360"/>
            <a:ext cx="2636520" cy="7086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5D08C11-1D3C-CBA9-B244-9D7AEF2F1F08}"/>
              </a:ext>
            </a:extLst>
          </p:cNvPr>
          <p:cNvSpPr/>
          <p:nvPr/>
        </p:nvSpPr>
        <p:spPr>
          <a:xfrm>
            <a:off x="6446520" y="3169920"/>
            <a:ext cx="4221480" cy="2804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5766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DCB433-D117-DC8C-AF86-A64DBD396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dirty="0">
                <a:latin typeface="Bahnschrift SemiBold" panose="020B0502040204020203" pitchFamily="34" charset="0"/>
                <a:cs typeface="Arial" panose="020B0604020202020204" pitchFamily="34" charset="0"/>
              </a:rPr>
              <a:t>Revision DSG 2023</a:t>
            </a:r>
            <a:endParaRPr lang="de-CH" sz="2800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48E88B-35B0-A542-9751-A94CC6DB5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>
                <a:latin typeface="Bahnschrift SemiBold" panose="020B0502040204020203" pitchFamily="34" charset="0"/>
              </a:rPr>
              <a:t>Prinzipien beibehalten (Art. 4 </a:t>
            </a:r>
            <a:r>
              <a:rPr lang="de-DE" sz="2400" dirty="0" err="1">
                <a:latin typeface="Bahnschrift SemiBold" panose="020B0502040204020203" pitchFamily="34" charset="0"/>
              </a:rPr>
              <a:t>aDSG</a:t>
            </a:r>
            <a:r>
              <a:rPr lang="de-DE" sz="2400" dirty="0">
                <a:latin typeface="Bahnschrift SemiBold" panose="020B0502040204020203" pitchFamily="34" charset="0"/>
              </a:rPr>
              <a:t>, Art. 6 </a:t>
            </a:r>
            <a:r>
              <a:rPr lang="de-DE" sz="2400" dirty="0" err="1">
                <a:latin typeface="Bahnschrift SemiBold" panose="020B0502040204020203" pitchFamily="34" charset="0"/>
              </a:rPr>
              <a:t>nDSG</a:t>
            </a:r>
            <a:r>
              <a:rPr lang="de-DE" sz="2400" dirty="0">
                <a:latin typeface="Bahnschrift SemiBold" panose="020B0502040204020203" pitchFamily="34" charset="0"/>
              </a:rPr>
              <a:t>):</a:t>
            </a:r>
          </a:p>
          <a:p>
            <a:pPr lvl="1"/>
            <a:endParaRPr lang="de-DE" sz="2000" dirty="0">
              <a:latin typeface="Bahnschrift SemiBold" panose="020B0502040204020203" pitchFamily="34" charset="0"/>
            </a:endParaRPr>
          </a:p>
          <a:p>
            <a:pPr lvl="1"/>
            <a:r>
              <a:rPr lang="de-DE" sz="2000" dirty="0" err="1">
                <a:latin typeface="Bahnschrift SemiBold" panose="020B0502040204020203" pitchFamily="34" charset="0"/>
              </a:rPr>
              <a:t>Rechtmässigkeit</a:t>
            </a:r>
            <a:r>
              <a:rPr lang="de-DE" sz="2000" dirty="0">
                <a:latin typeface="Bahnschrift SemiBold" panose="020B0502040204020203" pitchFamily="34" charset="0"/>
              </a:rPr>
              <a:t>, Treu und Glauben, </a:t>
            </a:r>
            <a:r>
              <a:rPr lang="de-DE" sz="2000" dirty="0" err="1">
                <a:latin typeface="Bahnschrift SemiBold" panose="020B0502040204020203" pitchFamily="34" charset="0"/>
              </a:rPr>
              <a:t>Verhältnismässigkeit</a:t>
            </a:r>
            <a:r>
              <a:rPr lang="de-DE" sz="2000" dirty="0">
                <a:latin typeface="Bahnschrift SemiBold" panose="020B0502040204020203" pitchFamily="34" charset="0"/>
              </a:rPr>
              <a:t>, Zweckbindung, Transparenz, Datenrichtigkeit und –</a:t>
            </a:r>
            <a:r>
              <a:rPr lang="de-DE" sz="2000" dirty="0" err="1">
                <a:latin typeface="Bahnschrift SemiBold" panose="020B0502040204020203" pitchFamily="34" charset="0"/>
              </a:rPr>
              <a:t>sicherheit</a:t>
            </a:r>
            <a:endParaRPr lang="de-DE" sz="2000" dirty="0">
              <a:latin typeface="Bahnschrift SemiBold" panose="020B0502040204020203" pitchFamily="34" charset="0"/>
            </a:endParaRPr>
          </a:p>
          <a:p>
            <a:pPr lvl="1"/>
            <a:endParaRPr lang="de-DE" sz="2000" dirty="0">
              <a:latin typeface="Bahnschrift SemiBold" panose="020B0502040204020203" pitchFamily="34" charset="0"/>
            </a:endParaRPr>
          </a:p>
          <a:p>
            <a:endParaRPr lang="de-DE" sz="2400" dirty="0">
              <a:latin typeface="Bahnschrift SemiBold" panose="020B0502040204020203" pitchFamily="34" charset="0"/>
            </a:endParaRPr>
          </a:p>
          <a:p>
            <a:r>
              <a:rPr lang="de-DE" sz="2400" dirty="0">
                <a:latin typeface="Bahnschrift SemiBold" panose="020B0502040204020203" pitchFamily="34" charset="0"/>
              </a:rPr>
              <a:t>Punktuelle Konkretisierung/Verschärfung</a:t>
            </a:r>
          </a:p>
          <a:p>
            <a:pPr lvl="1"/>
            <a:endParaRPr lang="de-DE" sz="2000" dirty="0">
              <a:latin typeface="Bahnschrift SemiBold" panose="020B0502040204020203" pitchFamily="34" charset="0"/>
            </a:endParaRPr>
          </a:p>
          <a:p>
            <a:pPr lvl="1"/>
            <a:r>
              <a:rPr lang="de-DE" sz="2000" dirty="0">
                <a:latin typeface="Bahnschrift SemiBold" panose="020B0502040204020203" pitchFamily="34" charset="0"/>
              </a:rPr>
              <a:t>Transparenz: Von der Erkennbarkeit zur Informationspflicht</a:t>
            </a:r>
            <a:br>
              <a:rPr lang="de-DE" sz="2000" dirty="0">
                <a:latin typeface="Bahnschrift SemiBold" panose="020B0502040204020203" pitchFamily="34" charset="0"/>
              </a:rPr>
            </a:br>
            <a:r>
              <a:rPr lang="de-DE" sz="2000" dirty="0">
                <a:latin typeface="Bahnschrift SemiBold" panose="020B0502040204020203" pitchFamily="34" charset="0"/>
              </a:rPr>
              <a:t>(Art. 19 </a:t>
            </a:r>
            <a:r>
              <a:rPr lang="de-DE" sz="2000" dirty="0" err="1">
                <a:latin typeface="Bahnschrift SemiBold" panose="020B0502040204020203" pitchFamily="34" charset="0"/>
              </a:rPr>
              <a:t>nDSG</a:t>
            </a:r>
            <a:r>
              <a:rPr lang="de-DE" sz="2000" dirty="0">
                <a:latin typeface="Bahnschrift SemiBold" panose="020B0502040204020203" pitchFamily="34" charset="0"/>
              </a:rPr>
              <a:t> – samt Ausnahmen und Einschränkungen in Art. 20 </a:t>
            </a:r>
            <a:r>
              <a:rPr lang="de-DE" sz="2000" dirty="0" err="1">
                <a:latin typeface="Bahnschrift SemiBold" panose="020B0502040204020203" pitchFamily="34" charset="0"/>
              </a:rPr>
              <a:t>nDSG</a:t>
            </a:r>
            <a:r>
              <a:rPr lang="de-DE" sz="2000" dirty="0">
                <a:latin typeface="Bahnschrift SemiBold" panose="020B0502040204020203" pitchFamily="34" charset="0"/>
              </a:rPr>
              <a:t>)</a:t>
            </a:r>
          </a:p>
          <a:p>
            <a:pPr lvl="1"/>
            <a:r>
              <a:rPr lang="de-DE" sz="2000" dirty="0">
                <a:latin typeface="Bahnschrift SemiBold" panose="020B0502040204020203" pitchFamily="34" charset="0"/>
              </a:rPr>
              <a:t>Privacy </a:t>
            </a:r>
            <a:r>
              <a:rPr lang="de-DE" sz="2000" dirty="0" err="1">
                <a:latin typeface="Bahnschrift SemiBold" panose="020B0502040204020203" pitchFamily="34" charset="0"/>
              </a:rPr>
              <a:t>by</a:t>
            </a:r>
            <a:r>
              <a:rPr lang="de-DE" sz="2000" dirty="0">
                <a:latin typeface="Bahnschrift SemiBold" panose="020B0502040204020203" pitchFamily="34" charset="0"/>
              </a:rPr>
              <a:t> Design und Privacy </a:t>
            </a:r>
            <a:r>
              <a:rPr lang="de-DE" sz="2000" dirty="0" err="1">
                <a:latin typeface="Bahnschrift SemiBold" panose="020B0502040204020203" pitchFamily="34" charset="0"/>
              </a:rPr>
              <a:t>by</a:t>
            </a:r>
            <a:r>
              <a:rPr lang="de-DE" sz="2000" dirty="0">
                <a:latin typeface="Bahnschrift SemiBold" panose="020B0502040204020203" pitchFamily="34" charset="0"/>
              </a:rPr>
              <a:t> Default explizit verankert</a:t>
            </a:r>
            <a:br>
              <a:rPr lang="de-DE" sz="2000" dirty="0">
                <a:latin typeface="Bahnschrift SemiBold" panose="020B0502040204020203" pitchFamily="34" charset="0"/>
              </a:rPr>
            </a:br>
            <a:r>
              <a:rPr lang="de-DE" sz="2000" dirty="0">
                <a:latin typeface="Bahnschrift SemiBold" panose="020B0502040204020203" pitchFamily="34" charset="0"/>
              </a:rPr>
              <a:t>(Datenschutz durch Technik/datenschutzfreundliche Voreinstellungen, Art. 7 </a:t>
            </a:r>
            <a:r>
              <a:rPr lang="de-DE" sz="2000" dirty="0" err="1">
                <a:latin typeface="Bahnschrift SemiBold" panose="020B0502040204020203" pitchFamily="34" charset="0"/>
              </a:rPr>
              <a:t>nDSG</a:t>
            </a:r>
            <a:r>
              <a:rPr lang="de-DE" sz="2000" dirty="0">
                <a:latin typeface="Bahnschrift SemiBold" panose="020B0502040204020203" pitchFamily="34" charset="0"/>
              </a:rPr>
              <a:t>)</a:t>
            </a:r>
          </a:p>
          <a:p>
            <a:pPr marL="457200" lvl="1" indent="0">
              <a:buNone/>
            </a:pPr>
            <a:endParaRPr lang="de-DE" sz="20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994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DCB433-D117-DC8C-AF86-A64DBD396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dirty="0">
                <a:latin typeface="Bahnschrift SemiBold" panose="020B0502040204020203" pitchFamily="34" charset="0"/>
                <a:cs typeface="Arial" panose="020B0604020202020204" pitchFamily="34" charset="0"/>
              </a:rPr>
              <a:t>Revision DSG 2023 - Kritikpunkte</a:t>
            </a:r>
            <a:endParaRPr lang="de-CH" sz="2800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48E88B-35B0-A542-9751-A94CC6DB5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sz="2400" dirty="0">
                <a:latin typeface="Bahnschrift SemiBold" panose="020B0502040204020203" pitchFamily="34" charset="0"/>
              </a:rPr>
              <a:t>Datenschutz wird als Papiertiger und Bürokratiemonster wahrgenommen</a:t>
            </a:r>
          </a:p>
          <a:p>
            <a:pPr lvl="1"/>
            <a:endParaRPr lang="de-DE" sz="2000" dirty="0">
              <a:latin typeface="Bahnschrift SemiBold" panose="020B0502040204020203" pitchFamily="34" charset="0"/>
            </a:endParaRPr>
          </a:p>
          <a:p>
            <a:pPr lvl="1"/>
            <a:r>
              <a:rPr lang="de-DE" sz="2000" dirty="0">
                <a:latin typeface="Bahnschrift SemiBold" panose="020B0502040204020203" pitchFamily="34" charset="0"/>
              </a:rPr>
              <a:t>Informationspflicht führt zu inhaltsleeren, viel zu ausführlichen Datenschutzerklärungen, die niemand liest</a:t>
            </a:r>
          </a:p>
          <a:p>
            <a:pPr lvl="1"/>
            <a:r>
              <a:rPr lang="de-DE" sz="2000" dirty="0" err="1">
                <a:latin typeface="Bahnschrift SemiBold" panose="020B0502040204020203" pitchFamily="34" charset="0"/>
              </a:rPr>
              <a:t>Grössere</a:t>
            </a:r>
            <a:r>
              <a:rPr lang="de-DE" sz="2000" dirty="0">
                <a:latin typeface="Bahnschrift SemiBold" panose="020B0502040204020203" pitchFamily="34" charset="0"/>
              </a:rPr>
              <a:t> Unternehmen (&gt; 250 Mitarbeiter) müssen Verzeichnis ihrer Bearbeitungstätigkeiten führen (Art. 12 </a:t>
            </a:r>
            <a:r>
              <a:rPr lang="de-DE" sz="2000" dirty="0" err="1">
                <a:latin typeface="Bahnschrift SemiBold" panose="020B0502040204020203" pitchFamily="34" charset="0"/>
              </a:rPr>
              <a:t>nDSG</a:t>
            </a:r>
            <a:r>
              <a:rPr lang="de-DE" sz="2000" dirty="0">
                <a:latin typeface="Bahnschrift SemiBold" panose="020B0502040204020203" pitchFamily="34" charset="0"/>
              </a:rPr>
              <a:t>)</a:t>
            </a:r>
          </a:p>
          <a:p>
            <a:pPr lvl="1"/>
            <a:endParaRPr lang="de-DE" sz="2000" dirty="0">
              <a:latin typeface="Bahnschrift SemiBold" panose="020B0502040204020203" pitchFamily="34" charset="0"/>
            </a:endParaRPr>
          </a:p>
          <a:p>
            <a:r>
              <a:rPr lang="de-CH" sz="2400" dirty="0">
                <a:latin typeface="Bahnschrift SemiBold" panose="020B0502040204020203" pitchFamily="34" charset="0"/>
              </a:rPr>
              <a:t>Einerseits m.E. nachvollziehbare, berechtigte Kritikpunkte</a:t>
            </a:r>
          </a:p>
          <a:p>
            <a:endParaRPr lang="de-CH" sz="2400" dirty="0">
              <a:latin typeface="Bahnschrift SemiBold" panose="020B0502040204020203" pitchFamily="34" charset="0"/>
            </a:endParaRPr>
          </a:p>
          <a:p>
            <a:r>
              <a:rPr lang="de-CH" sz="2400" dirty="0">
                <a:latin typeface="Bahnschrift SemiBold" panose="020B0502040204020203" pitchFamily="34" charset="0"/>
              </a:rPr>
              <a:t>Anderseits:</a:t>
            </a:r>
          </a:p>
          <a:p>
            <a:pPr lvl="1"/>
            <a:endParaRPr lang="de-CH" sz="2000" dirty="0">
              <a:latin typeface="Bahnschrift SemiBold" panose="020B0502040204020203" pitchFamily="34" charset="0"/>
            </a:endParaRPr>
          </a:p>
          <a:p>
            <a:pPr lvl="1"/>
            <a:r>
              <a:rPr lang="de-CH" sz="2000" dirty="0">
                <a:latin typeface="Bahnschrift SemiBold" panose="020B0502040204020203" pitchFamily="34" charset="0"/>
              </a:rPr>
              <a:t>Nicht alles, was angeblich «wegen Datenschutz» passiert, passiert wegen Datenschutz (z.B. Cookie-Banner)</a:t>
            </a:r>
          </a:p>
          <a:p>
            <a:pPr lvl="1"/>
            <a:r>
              <a:rPr lang="de-CH" sz="2000" dirty="0">
                <a:latin typeface="Bahnschrift SemiBold" panose="020B0502040204020203" pitchFamily="34" charset="0"/>
              </a:rPr>
              <a:t>Im besten Fall: Beschäftigung mit dem Thema erhöht Bewusstsein für Problematik</a:t>
            </a:r>
          </a:p>
          <a:p>
            <a:pPr lvl="1"/>
            <a:endParaRPr lang="de-DE" sz="20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490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1046703-7FD3-FBE6-F796-7A4FE986E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521" y="551772"/>
            <a:ext cx="7068312" cy="604846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BDCB433-D117-DC8C-AF86-A64DBD396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992" y="4870703"/>
            <a:ext cx="10515600" cy="1325563"/>
          </a:xfrm>
        </p:spPr>
        <p:txBody>
          <a:bodyPr>
            <a:normAutofit/>
          </a:bodyPr>
          <a:lstStyle/>
          <a:p>
            <a:r>
              <a:rPr lang="de-CH" sz="3600" dirty="0">
                <a:latin typeface="Bahnschrift SemiBold" panose="020B0502040204020203" pitchFamily="34" charset="0"/>
                <a:cs typeface="Arial" panose="020B0604020202020204" pitchFamily="34" charset="0"/>
              </a:rPr>
              <a:t>Datensicherheit 2023 </a:t>
            </a:r>
          </a:p>
        </p:txBody>
      </p:sp>
    </p:spTree>
    <p:extLst>
      <p:ext uri="{BB962C8B-B14F-4D97-AF65-F5344CB8AC3E}">
        <p14:creationId xmlns:p14="http://schemas.microsoft.com/office/powerpoint/2010/main" val="1143478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DCB433-D117-DC8C-AF86-A64DBD396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dirty="0">
                <a:latin typeface="Bahnschrift SemiBold" panose="020B0502040204020203" pitchFamily="34" charset="0"/>
                <a:cs typeface="Arial" panose="020B0604020202020204" pitchFamily="34" charset="0"/>
              </a:rPr>
              <a:t>Datensicherheit 2023 - Auftragsbearbeitung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9A320AC-32ED-0BAE-AD6F-6F2697203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973" y="1854696"/>
            <a:ext cx="8274013" cy="345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72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DCB433-D117-DC8C-AF86-A64DBD396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dirty="0">
                <a:latin typeface="Bahnschrift SemiBold" panose="020B0502040204020203" pitchFamily="34" charset="0"/>
                <a:cs typeface="Arial" panose="020B0604020202020204" pitchFamily="34" charset="0"/>
              </a:rPr>
              <a:t>Datensicherheit 2023 - Auftragsbearbeitung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48E88B-35B0-A542-9751-A94CC6DB5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sz="2400" dirty="0"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endParaRPr lang="de-DE" sz="2400" dirty="0"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r>
              <a:rPr lang="de-DE" sz="2400" dirty="0">
                <a:latin typeface="Bahnschrift SemiBold" panose="020B0502040204020203" pitchFamily="34" charset="0"/>
              </a:rPr>
              <a:t>Bei der Übertragung der Bearbeitung an einen Dritten muss der Auftraggeber in Analogie zu Artikel 55 des Obligationenrechts alle gebotene Sorgfalt aufwenden, um </a:t>
            </a:r>
            <a:r>
              <a:rPr lang="de-DE" sz="2400" dirty="0" err="1">
                <a:latin typeface="Bahnschrift SemiBold" panose="020B0502040204020203" pitchFamily="34" charset="0"/>
              </a:rPr>
              <a:t>Verstösse</a:t>
            </a:r>
            <a:r>
              <a:rPr lang="de-DE" sz="2400" dirty="0">
                <a:latin typeface="Bahnschrift SemiBold" panose="020B0502040204020203" pitchFamily="34" charset="0"/>
              </a:rPr>
              <a:t> gegen das Datenschutzgesetz zu verhindern. Er muss den Auftragnehmer entsprechend auswählen, ihm die richtigen Instruktionen erteilen und ihn soweit als möglich auch überwachen.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D30014A-36B6-4F80-663D-C088B4A50020}"/>
              </a:ext>
            </a:extLst>
          </p:cNvPr>
          <p:cNvSpPr txBox="1"/>
          <p:nvPr/>
        </p:nvSpPr>
        <p:spPr>
          <a:xfrm>
            <a:off x="6038850" y="4686816"/>
            <a:ext cx="5718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Bahnschrift SemiBold" panose="020B0502040204020203" pitchFamily="34" charset="0"/>
              </a:rPr>
              <a:t>Botschaft zum DSG vom 23. März 1988, </a:t>
            </a:r>
            <a:r>
              <a:rPr lang="de-DE" dirty="0" err="1">
                <a:latin typeface="Bahnschrift SemiBold" panose="020B0502040204020203" pitchFamily="34" charset="0"/>
              </a:rPr>
              <a:t>BBl</a:t>
            </a:r>
            <a:r>
              <a:rPr lang="de-DE" dirty="0">
                <a:latin typeface="Bahnschrift SemiBold" panose="020B0502040204020203" pitchFamily="34" charset="0"/>
              </a:rPr>
              <a:t> 1988 II 413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E37798F-8969-2B9A-7441-10706BFF0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440" y="152400"/>
            <a:ext cx="1470932" cy="147093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5A9EE60-82BF-C831-7F00-D84FA61F5C6B}"/>
              </a:ext>
            </a:extLst>
          </p:cNvPr>
          <p:cNvSpPr txBox="1"/>
          <p:nvPr/>
        </p:nvSpPr>
        <p:spPr>
          <a:xfrm>
            <a:off x="10167802" y="1432521"/>
            <a:ext cx="3025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latin typeface="Bahnschrift SemiBold" panose="020B0502040204020203" pitchFamily="34" charset="0"/>
              </a:rPr>
              <a:t>vor 35 Jahren</a:t>
            </a:r>
          </a:p>
        </p:txBody>
      </p:sp>
    </p:spTree>
    <p:extLst>
      <p:ext uri="{BB962C8B-B14F-4D97-AF65-F5344CB8AC3E}">
        <p14:creationId xmlns:p14="http://schemas.microsoft.com/office/powerpoint/2010/main" val="337568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DCB433-D117-DC8C-AF86-A64DBD396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dirty="0">
                <a:latin typeface="Bahnschrift SemiBold" panose="020B0502040204020203" pitchFamily="34" charset="0"/>
                <a:cs typeface="Arial" panose="020B0604020202020204" pitchFamily="34" charset="0"/>
              </a:rPr>
              <a:t>Datensicherheit 2023 - Auftragsbearbeitung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48E88B-35B0-A542-9751-A94CC6DB5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sz="2400" dirty="0">
              <a:latin typeface="Bahnschrift SemiBold" panose="020B0502040204020203" pitchFamily="34" charset="0"/>
            </a:endParaRPr>
          </a:p>
          <a:p>
            <a:r>
              <a:rPr lang="de-DE" sz="2400" dirty="0" err="1">
                <a:latin typeface="Bahnschrift SemiBold" panose="020B0502040204020203" pitchFamily="34" charset="0"/>
              </a:rPr>
              <a:t>Curiae</a:t>
            </a:r>
            <a:r>
              <a:rPr lang="de-DE" sz="2400" dirty="0">
                <a:latin typeface="Bahnschrift SemiBold" panose="020B0502040204020203" pitchFamily="34" charset="0"/>
              </a:rPr>
              <a:t> gelten auch für den Staat</a:t>
            </a:r>
          </a:p>
          <a:p>
            <a:endParaRPr lang="de-DE" sz="2400" dirty="0">
              <a:latin typeface="Bahnschrift SemiBold" panose="020B0502040204020203" pitchFamily="34" charset="0"/>
            </a:endParaRPr>
          </a:p>
          <a:p>
            <a:r>
              <a:rPr lang="de-DE" sz="2400" dirty="0">
                <a:latin typeface="Bahnschrift SemiBold" panose="020B0502040204020203" pitchFamily="34" charset="0"/>
              </a:rPr>
              <a:t>Konkretisierung Aufsichtspraxis</a:t>
            </a:r>
            <a:br>
              <a:rPr lang="de-DE" sz="2400" dirty="0">
                <a:latin typeface="Bahnschrift SemiBold" panose="020B0502040204020203" pitchFamily="34" charset="0"/>
              </a:rPr>
            </a:br>
            <a:r>
              <a:rPr lang="de-DE" sz="2400" dirty="0">
                <a:latin typeface="Bahnschrift SemiBold" panose="020B0502040204020203" pitchFamily="34" charset="0"/>
              </a:rPr>
              <a:t>anhand Fall </a:t>
            </a:r>
            <a:r>
              <a:rPr lang="de-DE" sz="2400" dirty="0" err="1">
                <a:latin typeface="Bahnschrift SemiBold" panose="020B0502040204020203" pitchFamily="34" charset="0"/>
              </a:rPr>
              <a:t>Xplain</a:t>
            </a:r>
            <a:r>
              <a:rPr lang="de-DE" sz="2400" dirty="0">
                <a:latin typeface="Bahnschrift SemiBold" panose="020B0502040204020203" pitchFamily="34" charset="0"/>
              </a:rPr>
              <a:t>?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B3CA770-CDBB-2F75-838B-AF0D69796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458" y="1374389"/>
            <a:ext cx="3985509" cy="503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24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DCB433-D117-DC8C-AF86-A64DBD396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dirty="0">
                <a:latin typeface="Bahnschrift SemiBold" panose="020B0502040204020203" pitchFamily="34" charset="0"/>
                <a:cs typeface="Arial" panose="020B0604020202020204" pitchFamily="34" charset="0"/>
              </a:rPr>
              <a:t>Revision DSG 2023</a:t>
            </a:r>
            <a:br>
              <a:rPr lang="de-CH" sz="3600" dirty="0">
                <a:latin typeface="Bahnschrift SemiBold" panose="020B0502040204020203" pitchFamily="34" charset="0"/>
                <a:cs typeface="Arial" panose="020B0604020202020204" pitchFamily="34" charset="0"/>
              </a:rPr>
            </a:br>
            <a:r>
              <a:rPr lang="de-CH" sz="2800" dirty="0">
                <a:latin typeface="Bahnschrift SemiBold" panose="020B0502040204020203" pitchFamily="34" charset="0"/>
                <a:cs typeface="Arial" panose="020B0604020202020204" pitchFamily="34" charset="0"/>
              </a:rPr>
              <a:t>Datenschutzrecht als Strafrecht?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FF0B4EF-2E7A-F32D-60B7-033992BCB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235" y="2056237"/>
            <a:ext cx="7840169" cy="301984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CF42788-080E-1839-4286-1FC297BC3148}"/>
              </a:ext>
            </a:extLst>
          </p:cNvPr>
          <p:cNvSpPr txBox="1"/>
          <p:nvPr/>
        </p:nvSpPr>
        <p:spPr>
          <a:xfrm>
            <a:off x="2202180" y="5468937"/>
            <a:ext cx="7787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latin typeface="Bahnschrift SemiBold" panose="020B0502040204020203" pitchFamily="34" charset="0"/>
              </a:rPr>
              <a:t>Sorgfaltspflichtverletzung </a:t>
            </a:r>
            <a:r>
              <a:rPr lang="de-CH" dirty="0">
                <a:latin typeface="Bahnschrift SemiBold" panose="020B0502040204020203" pitchFamily="34" charset="0"/>
                <a:sym typeface="Wingdings" panose="05000000000000000000" pitchFamily="2" charset="2"/>
              </a:rPr>
              <a:t> Vorsatzdelikt ?</a:t>
            </a:r>
          </a:p>
          <a:p>
            <a:r>
              <a:rPr lang="de-CH" dirty="0">
                <a:latin typeface="Bahnschrift SemiBold" panose="020B0502040204020203" pitchFamily="34" charset="0"/>
                <a:sym typeface="Wingdings" panose="05000000000000000000" pitchFamily="2" charset="2"/>
              </a:rPr>
              <a:t>Geschütztes Rechtsgut?</a:t>
            </a:r>
          </a:p>
          <a:p>
            <a:r>
              <a:rPr lang="de-CH" dirty="0">
                <a:latin typeface="Bahnschrift SemiBold" panose="020B0502040204020203" pitchFamily="34" charset="0"/>
                <a:sym typeface="Wingdings" panose="05000000000000000000" pitchFamily="2" charset="2"/>
              </a:rPr>
              <a:t>Bestimmtheitsgebot?</a:t>
            </a:r>
            <a:endParaRPr lang="de-CH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91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DCB433-D117-DC8C-AF86-A64DBD396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dirty="0">
                <a:latin typeface="Bahnschrift SemiBold" panose="020B0502040204020203" pitchFamily="34" charset="0"/>
                <a:cs typeface="Arial" panose="020B0604020202020204" pitchFamily="34" charset="0"/>
              </a:rPr>
              <a:t>Revision DSG 2023</a:t>
            </a:r>
            <a:br>
              <a:rPr lang="de-CH" sz="3600" dirty="0">
                <a:latin typeface="Bahnschrift SemiBold" panose="020B0502040204020203" pitchFamily="34" charset="0"/>
                <a:cs typeface="Arial" panose="020B0604020202020204" pitchFamily="34" charset="0"/>
              </a:rPr>
            </a:br>
            <a:r>
              <a:rPr lang="de-CH" sz="2800" dirty="0">
                <a:latin typeface="Bahnschrift SemiBold" panose="020B0502040204020203" pitchFamily="34" charset="0"/>
                <a:cs typeface="Arial" panose="020B0604020202020204" pitchFamily="34" charset="0"/>
              </a:rPr>
              <a:t>Datenschutzrecht als Strafrecht?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A02CE01-060D-933C-2C5D-2743F391B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474" y="2359173"/>
            <a:ext cx="7783011" cy="242921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C148C91-6878-5BB2-F3A3-57FC5A89EAD7}"/>
              </a:ext>
            </a:extLst>
          </p:cNvPr>
          <p:cNvSpPr txBox="1"/>
          <p:nvPr/>
        </p:nvSpPr>
        <p:spPr>
          <a:xfrm>
            <a:off x="1546860" y="5456872"/>
            <a:ext cx="9494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latin typeface="Bahnschrift SemiBold" panose="020B0502040204020203" pitchFamily="34" charset="0"/>
              </a:rPr>
              <a:t>Aktuell: Diskussionen über Zulässigkeit Regelung im Arbeitsvertrag betr. Bussenübernahme (strafrechtliche Begünstigung?), Versicherbarkeit</a:t>
            </a:r>
          </a:p>
        </p:txBody>
      </p:sp>
    </p:spTree>
    <p:extLst>
      <p:ext uri="{BB962C8B-B14F-4D97-AF65-F5344CB8AC3E}">
        <p14:creationId xmlns:p14="http://schemas.microsoft.com/office/powerpoint/2010/main" val="415253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DCB433-D117-DC8C-AF86-A64DBD396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dirty="0" err="1">
                <a:latin typeface="Bahnschrift SemiBold" panose="020B0502040204020203" pitchFamily="34" charset="0"/>
                <a:cs typeface="Arial" panose="020B0604020202020204" pitchFamily="34" charset="0"/>
              </a:rPr>
              <a:t>lic.iur</a:t>
            </a:r>
            <a:r>
              <a:rPr lang="de-CH" sz="3600" dirty="0">
                <a:latin typeface="Bahnschrift SemiBold" panose="020B0502040204020203" pitchFamily="34" charset="0"/>
                <a:cs typeface="Arial" panose="020B0604020202020204" pitchFamily="34" charset="0"/>
              </a:rPr>
              <a:t>. HSG Stefan </a:t>
            </a:r>
            <a:r>
              <a:rPr lang="de-CH" sz="3600" dirty="0" err="1">
                <a:latin typeface="Bahnschrift SemiBold" panose="020B0502040204020203" pitchFamily="34" charset="0"/>
                <a:cs typeface="Arial" panose="020B0604020202020204" pitchFamily="34" charset="0"/>
              </a:rPr>
              <a:t>Gerschwiler</a:t>
            </a:r>
            <a:r>
              <a:rPr lang="de-CH" sz="3600" dirty="0">
                <a:latin typeface="Bahnschrift SemiBold" panose="020B0502040204020203" pitchFamily="34" charset="0"/>
                <a:cs typeface="Arial" panose="020B0604020202020204" pitchFamily="34" charset="0"/>
              </a:rPr>
              <a:t>, Rechtsanwalt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48E88B-35B0-A542-9751-A94CC6DB5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sz="2400" dirty="0"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r>
              <a:rPr lang="de-DE" sz="2400" dirty="0">
                <a:latin typeface="Bahnschrift SemiBold" panose="020B0502040204020203" pitchFamily="34" charset="0"/>
              </a:rPr>
              <a:t>Einige Tätigkeitsstationen:</a:t>
            </a:r>
          </a:p>
          <a:p>
            <a:endParaRPr lang="de-DE" sz="2400" dirty="0">
              <a:latin typeface="Bahnschrift SemiBold" panose="020B0502040204020203" pitchFamily="34" charset="0"/>
            </a:endParaRPr>
          </a:p>
          <a:p>
            <a:pPr lvl="1"/>
            <a:r>
              <a:rPr lang="de-DE" sz="2000" dirty="0">
                <a:latin typeface="Bahnschrift SemiBold" panose="020B0502040204020203" pitchFamily="34" charset="0"/>
              </a:rPr>
              <a:t>1998-2004 studentischer Mitarbeiter bei den Parlamentsdiensten der Bundesversammlung, Dienst für Informatik und neue Technologien</a:t>
            </a:r>
          </a:p>
          <a:p>
            <a:pPr lvl="1"/>
            <a:r>
              <a:rPr lang="de-DE" sz="2000" dirty="0">
                <a:latin typeface="Bahnschrift SemiBold" panose="020B0502040204020203" pitchFamily="34" charset="0"/>
              </a:rPr>
              <a:t>2010-2012 Juristischer Berater beim Eidgenössischen Datenschutz- und Öffentlichkeitsbeauftragten</a:t>
            </a:r>
          </a:p>
          <a:p>
            <a:pPr lvl="1"/>
            <a:r>
              <a:rPr lang="de-DE" sz="2000" dirty="0">
                <a:latin typeface="Bahnschrift SemiBold" panose="020B0502040204020203" pitchFamily="34" charset="0"/>
              </a:rPr>
              <a:t>seit 2010 Rechtsanwalt bei Schwager Mätzler Schneider, </a:t>
            </a:r>
            <a:r>
              <a:rPr lang="de-DE" sz="2000" dirty="0" err="1">
                <a:latin typeface="Bahnschrift SemiBold" panose="020B0502040204020203" pitchFamily="34" charset="0"/>
              </a:rPr>
              <a:t>St.Gallen</a:t>
            </a:r>
            <a:endParaRPr lang="de-DE" sz="2000" dirty="0">
              <a:latin typeface="Bahnschrift SemiBold" panose="020B0502040204020203" pitchFamily="34" charset="0"/>
            </a:endParaRPr>
          </a:p>
          <a:p>
            <a:pPr lvl="1"/>
            <a:r>
              <a:rPr lang="de-DE" sz="2000" dirty="0">
                <a:latin typeface="Bahnschrift SemiBold" panose="020B0502040204020203" pitchFamily="34" charset="0"/>
              </a:rPr>
              <a:t>2011-2014 Lehrauftrag für Informatikrecht an der FHS St. Gallen</a:t>
            </a:r>
          </a:p>
          <a:p>
            <a:pPr lvl="1"/>
            <a:r>
              <a:rPr lang="de-DE" sz="2000" dirty="0">
                <a:latin typeface="Bahnschrift SemiBold" panose="020B0502040204020203" pitchFamily="34" charset="0"/>
              </a:rPr>
              <a:t>seit 2019 Datenschutz-Kontrollorgan des Kantons Appenzell Ausserrhoden</a:t>
            </a:r>
          </a:p>
          <a:p>
            <a:pPr lvl="1"/>
            <a:r>
              <a:rPr lang="de-DE" sz="2000" dirty="0">
                <a:latin typeface="Bahnschrift SemiBold" panose="020B0502040204020203" pitchFamily="34" charset="0"/>
              </a:rPr>
              <a:t>seit 2022 Datenschutzbeauftragter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sz="2000" dirty="0">
                <a:latin typeface="Bahnschrift SemiBold" panose="020B0502040204020203" pitchFamily="34" charset="0"/>
              </a:rPr>
              <a:t>des Kantons Appenzell Innerrhoden</a:t>
            </a:r>
            <a:endParaRPr lang="de-DE" sz="18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997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DCB433-D117-DC8C-AF86-A64DBD396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dirty="0">
                <a:latin typeface="Bahnschrift SemiBold" panose="020B0502040204020203" pitchFamily="34" charset="0"/>
                <a:cs typeface="Arial" panose="020B0604020202020204" pitchFamily="34" charset="0"/>
              </a:rPr>
              <a:t>Revision DSG 2023</a:t>
            </a:r>
            <a:br>
              <a:rPr lang="de-CH" sz="3600" dirty="0">
                <a:latin typeface="Bahnschrift SemiBold" panose="020B0502040204020203" pitchFamily="34" charset="0"/>
                <a:cs typeface="Arial" panose="020B0604020202020204" pitchFamily="34" charset="0"/>
              </a:rPr>
            </a:br>
            <a:r>
              <a:rPr lang="de-CH" sz="2800" dirty="0">
                <a:latin typeface="Bahnschrift SemiBold" panose="020B0502040204020203" pitchFamily="34" charset="0"/>
                <a:cs typeface="Arial" panose="020B0604020202020204" pitchFamily="34" charset="0"/>
              </a:rPr>
              <a:t>Datenschutzrecht als Strafrecht?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99B5A1C-3EEB-B8A0-0C70-034D87D6E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12" y="2690709"/>
            <a:ext cx="9635018" cy="177156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CA9EB25-DA48-6030-0719-C842EE6140C7}"/>
              </a:ext>
            </a:extLst>
          </p:cNvPr>
          <p:cNvSpPr txBox="1"/>
          <p:nvPr/>
        </p:nvSpPr>
        <p:spPr>
          <a:xfrm>
            <a:off x="1546860" y="5456872"/>
            <a:ext cx="9494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Bahnschrift SemiBold" panose="020B0502040204020203" pitchFamily="34" charset="0"/>
              </a:rPr>
              <a:t>Datenschutzaufsichtsbehörden bleiben (fast) </a:t>
            </a:r>
            <a:r>
              <a:rPr lang="de-DE" dirty="0" err="1">
                <a:latin typeface="Bahnschrift SemiBold" panose="020B0502040204020203" pitchFamily="34" charset="0"/>
              </a:rPr>
              <a:t>aussen</a:t>
            </a:r>
            <a:r>
              <a:rPr lang="de-DE" dirty="0">
                <a:latin typeface="Bahnschrift SemiBold" panose="020B0502040204020203" pitchFamily="34" charset="0"/>
              </a:rPr>
              <a:t> vor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Bahnschrift SemiBold" panose="020B0502040204020203" pitchFamily="34" charset="0"/>
              </a:rPr>
              <a:t>Bad </a:t>
            </a:r>
            <a:r>
              <a:rPr lang="de-DE" dirty="0" err="1">
                <a:latin typeface="Bahnschrift SemiBold" panose="020B0502040204020203" pitchFamily="34" charset="0"/>
              </a:rPr>
              <a:t>cases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make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bad</a:t>
            </a:r>
            <a:r>
              <a:rPr lang="de-DE" dirty="0">
                <a:latin typeface="Bahnschrift SemiBold" panose="020B0502040204020203" pitchFamily="34" charset="0"/>
              </a:rPr>
              <a:t> </a:t>
            </a:r>
            <a:r>
              <a:rPr lang="de-DE" dirty="0" err="1">
                <a:latin typeface="Bahnschrift SemiBold" panose="020B0502040204020203" pitchFamily="34" charset="0"/>
              </a:rPr>
              <a:t>law</a:t>
            </a:r>
            <a:endParaRPr lang="de-DE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65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DCB433-D117-DC8C-AF86-A64DBD396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dirty="0">
                <a:latin typeface="Bahnschrift SemiBold" panose="020B0502040204020203" pitchFamily="34" charset="0"/>
                <a:cs typeface="Arial" panose="020B0604020202020204" pitchFamily="34" charset="0"/>
              </a:rPr>
              <a:t>Datenschutzrecht als Strafrecht</a:t>
            </a:r>
            <a:br>
              <a:rPr lang="de-CH" sz="3600" dirty="0">
                <a:latin typeface="Bahnschrift SemiBold" panose="020B0502040204020203" pitchFamily="34" charset="0"/>
                <a:cs typeface="Arial" panose="020B0604020202020204" pitchFamily="34" charset="0"/>
              </a:rPr>
            </a:br>
            <a:r>
              <a:rPr lang="de-CH" sz="2800" dirty="0">
                <a:latin typeface="Bahnschrift SemiBold" panose="020B0502040204020203" pitchFamily="34" charset="0"/>
                <a:cs typeface="Arial" panose="020B0604020202020204" pitchFamily="34" charset="0"/>
              </a:rPr>
              <a:t>Blick in die EU</a:t>
            </a:r>
            <a:endParaRPr lang="de-CH" sz="3600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9623E60-0132-D486-1894-5C3C033DA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096" y="1104900"/>
            <a:ext cx="6299680" cy="57531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B3967ADD-E741-7C0A-9E29-8EFEDDEBD10A}"/>
              </a:ext>
            </a:extLst>
          </p:cNvPr>
          <p:cNvSpPr txBox="1"/>
          <p:nvPr/>
        </p:nvSpPr>
        <p:spPr>
          <a:xfrm>
            <a:off x="541020" y="6151243"/>
            <a:ext cx="6096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CH" spc="-1" dirty="0">
                <a:solidFill>
                  <a:srgbClr val="000000"/>
                </a:solidFill>
                <a:latin typeface="Bahnschrift SemiBold" panose="020B0502040204020203" pitchFamily="34" charset="0"/>
                <a:ea typeface="DejaVu Sans"/>
              </a:rPr>
              <a:t>noyb.eu, 22.05.2023</a:t>
            </a:r>
            <a:endParaRPr lang="de-DE" spc="-1" dirty="0">
              <a:solidFill>
                <a:srgbClr val="000000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451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B35699-F02B-9E80-C06F-AF12C074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>
                <a:latin typeface="Bahnschrift SemiBold" panose="020B0502040204020203" pitchFamily="34" charset="0"/>
              </a:rPr>
              <a:t>Mechanismus «Angemessenheitsbeschluss»</a:t>
            </a:r>
            <a:endParaRPr lang="de-CH" sz="3600" dirty="0">
              <a:latin typeface="Bahnschrift SemiBold" panose="020B0502040204020203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C89BAA7-EB65-EE61-F915-FA9531D11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882" y="2421419"/>
            <a:ext cx="9962776" cy="234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83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3D7278E-F404-AFFF-1DEF-9623A1EFE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endParaRPr lang="de-CH" sz="2800" dirty="0">
              <a:latin typeface="Bahnschrift SemiBold" panose="020B0502040204020203" pitchFamily="34" charset="0"/>
            </a:endParaRPr>
          </a:p>
          <a:p>
            <a:pPr lvl="1"/>
            <a:endParaRPr lang="de-CH" sz="2800" dirty="0">
              <a:latin typeface="Bahnschrift SemiBold" panose="020B0502040204020203" pitchFamily="34" charset="0"/>
            </a:endParaRPr>
          </a:p>
          <a:p>
            <a:pPr lvl="1"/>
            <a:r>
              <a:rPr lang="de-CH" sz="2800" dirty="0">
                <a:latin typeface="Bahnschrift SemiBold" panose="020B0502040204020203" pitchFamily="34" charset="0"/>
              </a:rPr>
              <a:t>Grundlegend,</a:t>
            </a:r>
            <a:r>
              <a:rPr lang="de-CH" dirty="0">
                <a:latin typeface="Bahnschrift SemiBold" panose="020B0502040204020203" pitchFamily="34" charset="0"/>
              </a:rPr>
              <a:t> insbesondere für</a:t>
            </a:r>
          </a:p>
          <a:p>
            <a:pPr lvl="2"/>
            <a:r>
              <a:rPr lang="de-CH" sz="2400" dirty="0">
                <a:latin typeface="Bahnschrift SemiBold" panose="020B0502040204020203" pitchFamily="34" charset="0"/>
              </a:rPr>
              <a:t>Datenfluss EWR/CH zwischen privaten Unternehmen</a:t>
            </a:r>
          </a:p>
          <a:p>
            <a:pPr lvl="2"/>
            <a:r>
              <a:rPr lang="de-CH" sz="2400" dirty="0">
                <a:latin typeface="Bahnschrift SemiBold" panose="020B0502040204020203" pitchFamily="34" charset="0"/>
              </a:rPr>
              <a:t>Teilnahme am Schengenraum</a:t>
            </a:r>
          </a:p>
          <a:p>
            <a:pPr lvl="1"/>
            <a:endParaRPr lang="de-CH" sz="2800" dirty="0">
              <a:latin typeface="Bahnschrift SemiBold" panose="020B0502040204020203" pitchFamily="34" charset="0"/>
            </a:endParaRPr>
          </a:p>
          <a:p>
            <a:pPr lvl="1"/>
            <a:r>
              <a:rPr lang="de-CH" sz="2800" dirty="0">
                <a:latin typeface="Bahnschrift SemiBold" panose="020B0502040204020203" pitchFamily="34" charset="0"/>
              </a:rPr>
              <a:t>Prüfgegenstand: «Gesetzgebung» insgesamt</a:t>
            </a:r>
            <a:br>
              <a:rPr lang="de-CH" sz="2800" dirty="0">
                <a:latin typeface="Bahnschrift SemiBold" panose="020B0502040204020203" pitchFamily="34" charset="0"/>
              </a:rPr>
            </a:br>
            <a:endParaRPr lang="de-CH" sz="2800" dirty="0">
              <a:latin typeface="Bahnschrift SemiBold" panose="020B0502040204020203" pitchFamily="34" charset="0"/>
            </a:endParaRPr>
          </a:p>
          <a:p>
            <a:pPr lvl="1"/>
            <a:r>
              <a:rPr lang="de-CH" sz="2800" dirty="0">
                <a:latin typeface="Bahnschrift SemiBold" panose="020B0502040204020203" pitchFamily="34" charset="0"/>
              </a:rPr>
              <a:t>politischer/juristischer Entscheid</a:t>
            </a:r>
          </a:p>
          <a:p>
            <a:pPr lvl="2"/>
            <a:r>
              <a:rPr lang="de-CH" sz="2400" dirty="0">
                <a:latin typeface="Bahnschrift SemiBold" panose="020B0502040204020203" pitchFamily="34" charset="0"/>
              </a:rPr>
              <a:t>EU: Kommission (mit Beteiligung EU-Organe)</a:t>
            </a:r>
          </a:p>
          <a:p>
            <a:pPr lvl="2"/>
            <a:r>
              <a:rPr lang="de-CH" sz="2400" dirty="0">
                <a:latin typeface="Bahnschrift SemiBold" panose="020B0502040204020203" pitchFamily="34" charset="0"/>
              </a:rPr>
              <a:t>CH: (neu) Bundesrat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025059C-12CB-D3BC-05A4-B07C9505A3C5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>
                <a:latin typeface="Bahnschrift SemiBold" panose="020B0502040204020203" pitchFamily="34" charset="0"/>
              </a:rPr>
              <a:t>Mechanismus «Angemessenheitsbeschluss»</a:t>
            </a:r>
            <a:endParaRPr lang="de-CH" sz="36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319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B35699-F02B-9E80-C06F-AF12C074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Bahnschrift SemiBold" panose="020B0502040204020203" pitchFamily="34" charset="0"/>
              </a:rPr>
              <a:t>Entwicklung Situation USA</a:t>
            </a:r>
            <a:endParaRPr lang="de-CH" dirty="0">
              <a:latin typeface="Bahnschrift SemiBold" panose="020B0502040204020203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3D7278E-F404-AFFF-1DEF-9623A1EFE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de-CH" sz="2000" dirty="0">
                <a:latin typeface="Bahnschrift SemiBold" panose="020B0502040204020203" pitchFamily="34" charset="0"/>
              </a:rPr>
              <a:t>2000	Safe Harbor-Abkommen EU/USA</a:t>
            </a:r>
            <a:br>
              <a:rPr lang="de-CH" sz="2000" dirty="0">
                <a:latin typeface="Bahnschrift SemiBold" panose="020B0502040204020203" pitchFamily="34" charset="0"/>
              </a:rPr>
            </a:br>
            <a:r>
              <a:rPr lang="de-CH" sz="2000" dirty="0">
                <a:latin typeface="Bahnschrift SemiBold" panose="020B0502040204020203" pitchFamily="34" charset="0"/>
              </a:rPr>
              <a:t>		</a:t>
            </a:r>
            <a:r>
              <a:rPr lang="de-CH" sz="2000" dirty="0">
                <a:latin typeface="Bahnschrift SemiBold" panose="020B0502040204020203" pitchFamily="34" charset="0"/>
                <a:sym typeface="Wingdings" panose="05000000000000000000" pitchFamily="2" charset="2"/>
              </a:rPr>
              <a:t> Angemessenheit für sich unterstellende Unternehmen</a:t>
            </a:r>
            <a:br>
              <a:rPr lang="de-CH" sz="2000" dirty="0">
                <a:latin typeface="Bahnschrift SemiBold" panose="020B0502040204020203" pitchFamily="34" charset="0"/>
                <a:sym typeface="Wingdings" panose="05000000000000000000" pitchFamily="2" charset="2"/>
              </a:rPr>
            </a:br>
            <a:endParaRPr lang="de-CH" sz="2000" dirty="0">
              <a:latin typeface="Bahnschrift SemiBold" panose="020B0502040204020203" pitchFamily="34" charset="0"/>
            </a:endParaRPr>
          </a:p>
          <a:p>
            <a:pPr lvl="1"/>
            <a:r>
              <a:rPr lang="de-CH" sz="2000" dirty="0">
                <a:latin typeface="Bahnschrift SemiBold" panose="020B0502040204020203" pitchFamily="34" charset="0"/>
              </a:rPr>
              <a:t>2008	US/Swiss-Safe Harbor</a:t>
            </a:r>
            <a:br>
              <a:rPr lang="de-CH" sz="2000" dirty="0">
                <a:latin typeface="Bahnschrift SemiBold" panose="020B0502040204020203" pitchFamily="34" charset="0"/>
              </a:rPr>
            </a:br>
            <a:endParaRPr lang="de-CH" sz="2000" dirty="0">
              <a:latin typeface="Bahnschrift SemiBold" panose="020B0502040204020203" pitchFamily="34" charset="0"/>
            </a:endParaRPr>
          </a:p>
          <a:p>
            <a:pPr lvl="1"/>
            <a:r>
              <a:rPr lang="de-CH" sz="2000" dirty="0">
                <a:latin typeface="Bahnschrift SemiBold" panose="020B0502040204020203" pitchFamily="34" charset="0"/>
              </a:rPr>
              <a:t>2015	Schrems I-Urteil (EuGH C‑362/14): Angemessenheitsbeschluss aufgehoben</a:t>
            </a:r>
            <a:br>
              <a:rPr lang="de-CH" sz="2000" dirty="0">
                <a:latin typeface="Bahnschrift SemiBold" panose="020B0502040204020203" pitchFamily="34" charset="0"/>
              </a:rPr>
            </a:br>
            <a:endParaRPr lang="de-CH" sz="2000" dirty="0">
              <a:latin typeface="Bahnschrift SemiBold" panose="020B0502040204020203" pitchFamily="34" charset="0"/>
            </a:endParaRPr>
          </a:p>
          <a:p>
            <a:pPr lvl="1"/>
            <a:r>
              <a:rPr lang="de-CH" sz="2000" dirty="0">
                <a:latin typeface="Bahnschrift SemiBold" panose="020B0502040204020203" pitchFamily="34" charset="0"/>
              </a:rPr>
              <a:t>2016	EU/US Privacy Shield, 2017 Swiss/US Privacy Shield</a:t>
            </a:r>
            <a:br>
              <a:rPr lang="de-CH" sz="2000" dirty="0">
                <a:latin typeface="Bahnschrift SemiBold" panose="020B0502040204020203" pitchFamily="34" charset="0"/>
              </a:rPr>
            </a:br>
            <a:endParaRPr lang="de-CH" sz="2000" dirty="0">
              <a:latin typeface="Bahnschrift SemiBold" panose="020B0502040204020203" pitchFamily="34" charset="0"/>
            </a:endParaRPr>
          </a:p>
          <a:p>
            <a:pPr lvl="1"/>
            <a:r>
              <a:rPr lang="de-CH" sz="2000" dirty="0">
                <a:latin typeface="Bahnschrift SemiBold" panose="020B0502040204020203" pitchFamily="34" charset="0"/>
              </a:rPr>
              <a:t>2020	Schrems II-Urteil (EuGH C‑311/18):</a:t>
            </a:r>
            <a:br>
              <a:rPr lang="de-CH" sz="2000" dirty="0">
                <a:latin typeface="Bahnschrift SemiBold" panose="020B0502040204020203" pitchFamily="34" charset="0"/>
              </a:rPr>
            </a:br>
            <a:r>
              <a:rPr lang="de-CH" sz="2000" dirty="0">
                <a:latin typeface="Bahnschrift SemiBold" panose="020B0502040204020203" pitchFamily="34" charset="0"/>
              </a:rPr>
              <a:t>		Angemessenheitsbeschluss erneut aufgehoben</a:t>
            </a:r>
            <a:br>
              <a:rPr lang="de-CH" sz="2000" dirty="0">
                <a:latin typeface="Bahnschrift SemiBold" panose="020B0502040204020203" pitchFamily="34" charset="0"/>
              </a:rPr>
            </a:br>
            <a:r>
              <a:rPr lang="de-CH" sz="2000" dirty="0">
                <a:latin typeface="Bahnschrift SemiBold" panose="020B0502040204020203" pitchFamily="34" charset="0"/>
              </a:rPr>
              <a:t>		</a:t>
            </a:r>
            <a:r>
              <a:rPr lang="de-CH" sz="2000" dirty="0">
                <a:latin typeface="Bahnschrift SemiBold" panose="020B0502040204020203" pitchFamily="34" charset="0"/>
                <a:sym typeface="Wingdings" panose="05000000000000000000" pitchFamily="2" charset="2"/>
              </a:rPr>
              <a:t> Grund: schrankenlose Geheimdienstbefugnisse (FISA 702), </a:t>
            </a:r>
            <a:r>
              <a:rPr lang="de-CH" sz="1200" dirty="0">
                <a:latin typeface="Bahnschrift SemiBold" panose="020B0502040204020203" pitchFamily="34" charset="0"/>
                <a:sym typeface="Wingdings" panose="05000000000000000000" pitchFamily="2" charset="2"/>
              </a:rPr>
              <a:t>NICHT Cloud Act</a:t>
            </a:r>
            <a:br>
              <a:rPr lang="de-CH" sz="1200" dirty="0">
                <a:latin typeface="Bahnschrift SemiBold" panose="020B0502040204020203" pitchFamily="34" charset="0"/>
                <a:sym typeface="Wingdings" panose="05000000000000000000" pitchFamily="2" charset="2"/>
              </a:rPr>
            </a:br>
            <a:endParaRPr lang="de-CH" sz="2000" dirty="0">
              <a:latin typeface="Bahnschrift SemiBold" panose="020B0502040204020203" pitchFamily="34" charset="0"/>
              <a:sym typeface="Wingdings" panose="05000000000000000000" pitchFamily="2" charset="2"/>
            </a:endParaRPr>
          </a:p>
          <a:p>
            <a:pPr lvl="1"/>
            <a:r>
              <a:rPr lang="de-CH" sz="2000" dirty="0">
                <a:latin typeface="Bahnschrift SemiBold" panose="020B0502040204020203" pitchFamily="34" charset="0"/>
                <a:sym typeface="Wingdings" panose="05000000000000000000" pitchFamily="2" charset="2"/>
              </a:rPr>
              <a:t>2023	Biden Executive Order  «</a:t>
            </a:r>
            <a:r>
              <a:rPr lang="de-CH" sz="2000" dirty="0" err="1">
                <a:latin typeface="Bahnschrift SemiBold" panose="020B0502040204020203" pitchFamily="34" charset="0"/>
                <a:sym typeface="Wingdings" panose="05000000000000000000" pitchFamily="2" charset="2"/>
              </a:rPr>
              <a:t>Transatlantic</a:t>
            </a:r>
            <a:r>
              <a:rPr lang="de-CH" sz="2000" dirty="0">
                <a:latin typeface="Bahnschrift SemiBold" panose="020B0502040204020203" pitchFamily="34" charset="0"/>
                <a:sym typeface="Wingdings" panose="05000000000000000000" pitchFamily="2" charset="2"/>
              </a:rPr>
              <a:t> Data Privacy Framework»</a:t>
            </a:r>
            <a:br>
              <a:rPr lang="de-CH" sz="2000" dirty="0">
                <a:latin typeface="Bahnschrift SemiBold" panose="020B0502040204020203" pitchFamily="34" charset="0"/>
                <a:sym typeface="Wingdings" panose="05000000000000000000" pitchFamily="2" charset="2"/>
              </a:rPr>
            </a:br>
            <a:r>
              <a:rPr lang="de-CH" sz="2000" dirty="0">
                <a:latin typeface="Bahnschrift SemiBold" panose="020B0502040204020203" pitchFamily="34" charset="0"/>
                <a:sym typeface="Wingdings" panose="05000000000000000000" pitchFamily="2" charset="2"/>
              </a:rPr>
              <a:t>		 Angemessenheitsbeschluss EU-Kommission (Juli 2023)</a:t>
            </a:r>
            <a:br>
              <a:rPr lang="de-CH" sz="2000" dirty="0">
                <a:latin typeface="Bahnschrift SemiBold" panose="020B0502040204020203" pitchFamily="34" charset="0"/>
                <a:sym typeface="Wingdings" panose="05000000000000000000" pitchFamily="2" charset="2"/>
              </a:rPr>
            </a:br>
            <a:r>
              <a:rPr lang="de-CH" sz="2000" dirty="0">
                <a:latin typeface="Bahnschrift SemiBold" panose="020B0502040204020203" pitchFamily="34" charset="0"/>
                <a:sym typeface="Wingdings" panose="05000000000000000000" pitchFamily="2" charset="2"/>
              </a:rPr>
              <a:t>		 </a:t>
            </a:r>
            <a:r>
              <a:rPr lang="de-DE" sz="2000" dirty="0">
                <a:latin typeface="Bahnschrift SemiBold" panose="020B0502040204020203" pitchFamily="34" charset="0"/>
                <a:sym typeface="Wingdings" panose="05000000000000000000" pitchFamily="2" charset="2"/>
              </a:rPr>
              <a:t>Beschwerde am EuGH hängig</a:t>
            </a:r>
            <a:br>
              <a:rPr lang="de-DE" sz="2000" dirty="0">
                <a:latin typeface="Bahnschrift SemiBold" panose="020B0502040204020203" pitchFamily="34" charset="0"/>
                <a:sym typeface="Wingdings" panose="05000000000000000000" pitchFamily="2" charset="2"/>
              </a:rPr>
            </a:br>
            <a:r>
              <a:rPr lang="de-DE" sz="2000" dirty="0">
                <a:latin typeface="Bahnschrift SemiBold" panose="020B0502040204020203" pitchFamily="34" charset="0"/>
                <a:sym typeface="Wingdings" panose="05000000000000000000" pitchFamily="2" charset="2"/>
              </a:rPr>
              <a:t>		</a:t>
            </a:r>
            <a:r>
              <a:rPr lang="de-CH" sz="2000" dirty="0">
                <a:latin typeface="Bahnschrift SemiBold" panose="020B0502040204020203" pitchFamily="34" charset="0"/>
                <a:sym typeface="Wingdings" panose="05000000000000000000" pitchFamily="2" charset="2"/>
              </a:rPr>
              <a:t> Schweiz?</a:t>
            </a:r>
            <a:endParaRPr lang="de-DE" sz="2000" dirty="0">
              <a:latin typeface="Bahnschrift SemiBold" panose="020B0502040204020203" pitchFamily="34" charset="0"/>
              <a:sym typeface="Wingdings" panose="05000000000000000000" pitchFamily="2" charset="2"/>
            </a:endParaRPr>
          </a:p>
          <a:p>
            <a:pPr lvl="1"/>
            <a:endParaRPr lang="de-CH" dirty="0">
              <a:latin typeface="Bahnschrift SemiBold" panose="020B0502040204020203" pitchFamily="34" charset="0"/>
            </a:endParaRPr>
          </a:p>
          <a:p>
            <a:pPr lvl="1"/>
            <a:endParaRPr lang="de-CH" dirty="0">
              <a:latin typeface="Bahnschrift SemiBold" panose="020B0502040204020203" pitchFamily="34" charset="0"/>
            </a:endParaRPr>
          </a:p>
          <a:p>
            <a:pPr lvl="1"/>
            <a:endParaRPr lang="de-DE" dirty="0">
              <a:latin typeface="Bahnschrift SemiBold" panose="020B0502040204020203" pitchFamily="34" charset="0"/>
            </a:endParaRPr>
          </a:p>
          <a:p>
            <a:endParaRPr lang="de-CH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461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B35699-F02B-9E80-C06F-AF12C074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Bahnschrift SemiBold" panose="020B0502040204020203" pitchFamily="34" charset="0"/>
              </a:rPr>
              <a:t>Datenschutz USA</a:t>
            </a:r>
            <a:endParaRPr lang="de-CH" dirty="0">
              <a:latin typeface="Bahnschrift SemiBold" panose="020B0502040204020203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F615BAB-E319-CC9A-D642-B02E82EC3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78" y="1325236"/>
            <a:ext cx="7981950" cy="154305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41701F5-DC1D-FE5A-3677-035DB7746E91}"/>
              </a:ext>
            </a:extLst>
          </p:cNvPr>
          <p:cNvSpPr txBox="1"/>
          <p:nvPr/>
        </p:nvSpPr>
        <p:spPr>
          <a:xfrm>
            <a:off x="4835669" y="6051065"/>
            <a:ext cx="72539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>
                <a:latin typeface="Bahnschrift SemiBold" panose="020B0502040204020203" pitchFamily="34" charset="0"/>
                <a:hlinkClick r:id="rId4"/>
              </a:rPr>
              <a:t>https://netzpolitik.org/2013/prism-neue-snowden-enthullungen-zeigen-details-der-kollaboration-von-nsa-und-microsoft/</a:t>
            </a:r>
            <a:endParaRPr lang="de-CH" sz="1000" dirty="0">
              <a:latin typeface="Bahnschrift SemiBold" panose="020B0502040204020203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C2F1751-D33C-660E-61D9-A08C27ED58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109" y="3194091"/>
            <a:ext cx="7667625" cy="2819400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A75DE7B9-F639-193F-D121-E592239668FC}"/>
              </a:ext>
            </a:extLst>
          </p:cNvPr>
          <p:cNvSpPr/>
          <p:nvPr/>
        </p:nvSpPr>
        <p:spPr>
          <a:xfrm>
            <a:off x="894109" y="2328286"/>
            <a:ext cx="1080000" cy="540000"/>
          </a:xfrm>
          <a:prstGeom prst="ellips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E71224"/>
              </a:solidFill>
              <a:latin typeface="Bahnschrift SemiBold" panose="020B0502040204020203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93A6CF84-A36E-48D4-DB8B-A4C14B92CD32}"/>
                  </a:ext>
                </a:extLst>
              </p14:cNvPr>
              <p14:cNvContentPartPr/>
              <p14:nvPr/>
            </p14:nvContentPartPr>
            <p14:xfrm>
              <a:off x="6431349" y="2712692"/>
              <a:ext cx="360" cy="3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93A6CF84-A36E-48D4-DB8B-A4C14B92CD3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22349" y="2703692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Grafik 2">
            <a:extLst>
              <a:ext uri="{FF2B5EF4-FFF2-40B4-BE49-F238E27FC236}">
                <a16:creationId xmlns:a16="http://schemas.microsoft.com/office/drawing/2014/main" id="{A1B04F83-536F-2FD5-180D-E2A05AC41C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440" y="152400"/>
            <a:ext cx="1470932" cy="147093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E50CC1A-6CB1-3460-F5F8-7AA681B261EE}"/>
              </a:ext>
            </a:extLst>
          </p:cNvPr>
          <p:cNvSpPr txBox="1"/>
          <p:nvPr/>
        </p:nvSpPr>
        <p:spPr>
          <a:xfrm>
            <a:off x="10167802" y="1432521"/>
            <a:ext cx="3025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latin typeface="Bahnschrift SemiBold" panose="020B0502040204020203" pitchFamily="34" charset="0"/>
              </a:rPr>
              <a:t>vor 10 Jahren</a:t>
            </a:r>
          </a:p>
        </p:txBody>
      </p:sp>
    </p:spTree>
    <p:extLst>
      <p:ext uri="{BB962C8B-B14F-4D97-AF65-F5344CB8AC3E}">
        <p14:creationId xmlns:p14="http://schemas.microsoft.com/office/powerpoint/2010/main" val="129706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B35699-F02B-9E80-C06F-AF12C074F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352" y="822325"/>
            <a:ext cx="10515600" cy="814451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Bahnschrift SemiBold" panose="020B0502040204020203" pitchFamily="34" charset="0"/>
              </a:rPr>
              <a:t>Und Europa? Und die Schweiz?</a:t>
            </a:r>
            <a:br>
              <a:rPr lang="de-DE" dirty="0">
                <a:latin typeface="Bahnschrift SemiBold" panose="020B0502040204020203" pitchFamily="34" charset="0"/>
              </a:rPr>
            </a:br>
            <a:r>
              <a:rPr lang="de-CH" sz="2700" dirty="0">
                <a:latin typeface="Bahnschrift SemiBold" panose="020B0502040204020203" pitchFamily="34" charset="0"/>
              </a:rPr>
              <a:t>(Wie) gehen Geheimdienste, Strafverfolgung und Datenschutz zusammen?</a:t>
            </a:r>
            <a:br>
              <a:rPr lang="de-CH" sz="2700" dirty="0">
                <a:latin typeface="Bahnschrift SemiBold" panose="020B0502040204020203" pitchFamily="34" charset="0"/>
              </a:rPr>
            </a:br>
            <a:endParaRPr lang="de-CH" dirty="0">
              <a:latin typeface="Bahnschrift SemiBold" panose="020B0502040204020203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3D7278E-F404-AFFF-1DEF-9623A1EFE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de-DE" sz="2000" dirty="0">
              <a:latin typeface="Bahnschrift SemiBold" panose="020B0502040204020203" pitchFamily="34" charset="0"/>
            </a:endParaRPr>
          </a:p>
          <a:p>
            <a:pPr lvl="1"/>
            <a:r>
              <a:rPr lang="de-DE" sz="2000" dirty="0">
                <a:latin typeface="Bahnschrift SemiBold" panose="020B0502040204020203" pitchFamily="34" charset="0"/>
              </a:rPr>
              <a:t>«Kabelaufklärung» (in der CH durch den NDB)</a:t>
            </a:r>
          </a:p>
          <a:p>
            <a:pPr lvl="2"/>
            <a:r>
              <a:rPr lang="de-DE" sz="1600" dirty="0">
                <a:latin typeface="Bahnschrift SemiBold" panose="020B0502040204020203" pitchFamily="34" charset="0"/>
              </a:rPr>
              <a:t>Verfahren seit 2017 am Bundesverwaltungsgericht / Bundesgericht</a:t>
            </a:r>
            <a:br>
              <a:rPr lang="de-DE" sz="1600" dirty="0">
                <a:latin typeface="Bahnschrift SemiBold" panose="020B0502040204020203" pitchFamily="34" charset="0"/>
              </a:rPr>
            </a:br>
            <a:r>
              <a:rPr lang="de-DE" sz="1600" dirty="0">
                <a:latin typeface="Bahnschrift SemiBold" panose="020B0502040204020203" pitchFamily="34" charset="0"/>
              </a:rPr>
              <a:t>(BGE 147 I 280, Rückweisung zur materiellen Beurteilung)</a:t>
            </a:r>
          </a:p>
          <a:p>
            <a:pPr lvl="2"/>
            <a:r>
              <a:rPr lang="de-DE" sz="1600" dirty="0">
                <a:latin typeface="Bahnschrift SemiBold" panose="020B0502040204020203" pitchFamily="34" charset="0"/>
              </a:rPr>
              <a:t>EGMR 2023 betr. </a:t>
            </a:r>
            <a:r>
              <a:rPr lang="de-DE" sz="1600" dirty="0" err="1">
                <a:latin typeface="Bahnschrift SemiBold" panose="020B0502040204020203" pitchFamily="34" charset="0"/>
              </a:rPr>
              <a:t>Grossbritannien</a:t>
            </a:r>
            <a:r>
              <a:rPr lang="de-DE" sz="1600" dirty="0">
                <a:latin typeface="Bahnschrift SemiBold" panose="020B0502040204020203" pitchFamily="34" charset="0"/>
              </a:rPr>
              <a:t> (64371/16, 64407/16): Art. 8 EMRK gilt auch bei Ausspähung von Personen, die sich </a:t>
            </a:r>
            <a:r>
              <a:rPr lang="de-DE" sz="1600" dirty="0" err="1">
                <a:latin typeface="Bahnschrift SemiBold" panose="020B0502040204020203" pitchFamily="34" charset="0"/>
              </a:rPr>
              <a:t>ausserhalb</a:t>
            </a:r>
            <a:r>
              <a:rPr lang="de-DE" sz="1600" dirty="0">
                <a:latin typeface="Bahnschrift SemiBold" panose="020B0502040204020203" pitchFamily="34" charset="0"/>
              </a:rPr>
              <a:t> des Staatsgebiets aufhalten</a:t>
            </a:r>
          </a:p>
          <a:p>
            <a:pPr lvl="1"/>
            <a:endParaRPr lang="de-CH" sz="2000" dirty="0">
              <a:latin typeface="Bahnschrift SemiBold" panose="020B0502040204020203" pitchFamily="34" charset="0"/>
            </a:endParaRPr>
          </a:p>
          <a:p>
            <a:pPr lvl="1"/>
            <a:r>
              <a:rPr lang="de-CH" sz="2000" dirty="0">
                <a:latin typeface="Bahnschrift SemiBold" panose="020B0502040204020203" pitchFamily="34" charset="0"/>
              </a:rPr>
              <a:t>Vorratsdatenspeicherung (CH: </a:t>
            </a:r>
            <a:r>
              <a:rPr lang="de-CH" sz="2000" dirty="0" err="1">
                <a:latin typeface="Bahnschrift SemiBold" panose="020B0502040204020203" pitchFamily="34" charset="0"/>
              </a:rPr>
              <a:t>BüPF</a:t>
            </a:r>
            <a:r>
              <a:rPr lang="de-CH" sz="2000" dirty="0">
                <a:latin typeface="Bahnschrift SemiBold" panose="020B0502040204020203" pitchFamily="34" charset="0"/>
              </a:rPr>
              <a:t>)</a:t>
            </a:r>
          </a:p>
          <a:p>
            <a:pPr lvl="2"/>
            <a:r>
              <a:rPr lang="de-CH" sz="1600" dirty="0">
                <a:latin typeface="Bahnschrift SemiBold" panose="020B0502040204020203" pitchFamily="34" charset="0"/>
              </a:rPr>
              <a:t>Verfahren in CH seit 2014, seit 2018 am EGMR hängig, Schriftenwechsel 2023 abgeschlossen</a:t>
            </a:r>
          </a:p>
          <a:p>
            <a:pPr lvl="2"/>
            <a:r>
              <a:rPr lang="de-CH" sz="1600" dirty="0">
                <a:latin typeface="Bahnschrift SemiBold" panose="020B0502040204020203" pitchFamily="34" charset="0"/>
              </a:rPr>
              <a:t>EuGH 2020 betr. Belgien, Frankreich, Grossbritannien (C-511/18, C-512/18, C-520/18), 2022 betreffend Deutschland (C-793/19, C-794/19): </a:t>
            </a:r>
            <a:r>
              <a:rPr lang="de-DE" sz="1600" dirty="0">
                <a:latin typeface="Bahnschrift SemiBold" panose="020B0502040204020203" pitchFamily="34" charset="0"/>
              </a:rPr>
              <a:t> Allgemeine und unterschiedslose Vorratsspeicherung von Verkehrs- und Standortdaten g</a:t>
            </a:r>
            <a:r>
              <a:rPr lang="de-CH" sz="1600" dirty="0" err="1">
                <a:latin typeface="Bahnschrift SemiBold" panose="020B0502040204020203" pitchFamily="34" charset="0"/>
              </a:rPr>
              <a:t>rundsätzlich</a:t>
            </a:r>
            <a:r>
              <a:rPr lang="de-CH" sz="1600" dirty="0">
                <a:latin typeface="Bahnschrift SemiBold" panose="020B0502040204020203" pitchFamily="34" charset="0"/>
              </a:rPr>
              <a:t> unzulässig</a:t>
            </a:r>
          </a:p>
        </p:txBody>
      </p:sp>
    </p:spTree>
    <p:extLst>
      <p:ext uri="{BB962C8B-B14F-4D97-AF65-F5344CB8AC3E}">
        <p14:creationId xmlns:p14="http://schemas.microsoft.com/office/powerpoint/2010/main" val="2868823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B35699-F02B-9E80-C06F-AF12C074F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352" y="822325"/>
            <a:ext cx="10515600" cy="814451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Bahnschrift SemiBold" panose="020B0502040204020203" pitchFamily="34" charset="0"/>
              </a:rPr>
              <a:t>Und Europa? Und die Schweiz?</a:t>
            </a:r>
            <a:br>
              <a:rPr lang="de-DE" dirty="0">
                <a:latin typeface="Bahnschrift SemiBold" panose="020B0502040204020203" pitchFamily="34" charset="0"/>
              </a:rPr>
            </a:br>
            <a:r>
              <a:rPr lang="de-CH" sz="2700" dirty="0">
                <a:latin typeface="Bahnschrift SemiBold" panose="020B0502040204020203" pitchFamily="34" charset="0"/>
              </a:rPr>
              <a:t>(Wie) gehen Geheimdienste, Strafverfolgung und Datenschutz zusammen?</a:t>
            </a:r>
            <a:br>
              <a:rPr lang="de-CH" sz="2700" dirty="0">
                <a:latin typeface="Bahnschrift SemiBold" panose="020B0502040204020203" pitchFamily="34" charset="0"/>
              </a:rPr>
            </a:br>
            <a:endParaRPr lang="de-CH" dirty="0">
              <a:latin typeface="Bahnschrift SemiBold" panose="020B0502040204020203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3D7278E-F404-AFFF-1DEF-9623A1EFE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de-CH" sz="2000" dirty="0">
              <a:latin typeface="Bahnschrift SemiBold" panose="020B0502040204020203" pitchFamily="34" charset="0"/>
            </a:endParaRPr>
          </a:p>
          <a:p>
            <a:pPr lvl="1"/>
            <a:r>
              <a:rPr lang="de-CH" sz="2000" dirty="0">
                <a:latin typeface="Bahnschrift SemiBold" panose="020B0502040204020203" pitchFamily="34" charset="0"/>
              </a:rPr>
              <a:t>«Staatstrojaner»:</a:t>
            </a:r>
          </a:p>
          <a:p>
            <a:pPr lvl="2"/>
            <a:r>
              <a:rPr lang="de-CH" sz="1600" dirty="0">
                <a:latin typeface="Bahnschrift SemiBold" panose="020B0502040204020203" pitchFamily="34" charset="0"/>
              </a:rPr>
              <a:t>Europa und Israel führend bei Herstellung und Einsatz (NSO, Pegasus, Predator, etc.); USA zurückhaltender</a:t>
            </a:r>
          </a:p>
          <a:p>
            <a:pPr lvl="1"/>
            <a:endParaRPr lang="de-DE" dirty="0">
              <a:latin typeface="Bahnschrift SemiBold" panose="020B0502040204020203" pitchFamily="34" charset="0"/>
            </a:endParaRPr>
          </a:p>
          <a:p>
            <a:pPr lvl="1"/>
            <a:r>
              <a:rPr lang="de-DE" sz="2100" dirty="0">
                <a:latin typeface="Bahnschrift SemiBold" panose="020B0502040204020203" pitchFamily="34" charset="0"/>
              </a:rPr>
              <a:t>«Chatkontrolle» (Verbot wirksamer Verschlüsselung)</a:t>
            </a:r>
          </a:p>
          <a:p>
            <a:pPr lvl="2"/>
            <a:r>
              <a:rPr lang="de-DE" sz="1700" dirty="0">
                <a:latin typeface="Bahnschrift SemiBold" panose="020B0502040204020203" pitchFamily="34" charset="0"/>
              </a:rPr>
              <a:t>EU gespalten</a:t>
            </a:r>
          </a:p>
          <a:p>
            <a:pPr lvl="2"/>
            <a:r>
              <a:rPr lang="de-DE" sz="1700" dirty="0">
                <a:latin typeface="Bahnschrift SemiBold" panose="020B0502040204020203" pitchFamily="34" charset="0"/>
              </a:rPr>
              <a:t>Schweiz vgl. Motion 22.4113 Bellaiche</a:t>
            </a:r>
            <a:br>
              <a:rPr lang="de-DE" sz="1700" dirty="0">
                <a:latin typeface="Bahnschrift SemiBold" panose="020B0502040204020203" pitchFamily="34" charset="0"/>
              </a:rPr>
            </a:br>
            <a:r>
              <a:rPr lang="de-DE" sz="1700" dirty="0">
                <a:latin typeface="Bahnschrift SemiBold" panose="020B0502040204020203" pitchFamily="34" charset="0"/>
              </a:rPr>
              <a:t>(„Schutz vor anlassloser dauernder Massenüberwachung“)</a:t>
            </a:r>
          </a:p>
          <a:p>
            <a:pPr lvl="2"/>
            <a:r>
              <a:rPr lang="de-DE" sz="1700" dirty="0">
                <a:latin typeface="Bahnschrift SemiBold" panose="020B0502040204020203" pitchFamily="34" charset="0"/>
              </a:rPr>
              <a:t>Mai 2023:</a:t>
            </a:r>
            <a:br>
              <a:rPr lang="de-DE" sz="1700" dirty="0">
                <a:latin typeface="Bahnschrift SemiBold" panose="020B0502040204020203" pitchFamily="34" charset="0"/>
              </a:rPr>
            </a:br>
            <a:r>
              <a:rPr lang="de-DE" sz="1700" dirty="0">
                <a:latin typeface="Bahnschrift SemiBold" panose="020B0502040204020203" pitchFamily="34" charset="0"/>
              </a:rPr>
              <a:t>Gemeinsames Schreiben der Justizminister von Österreich, Deutschland, Schweiz, Luxemburg, Liechtenstein</a:t>
            </a:r>
          </a:p>
        </p:txBody>
      </p:sp>
    </p:spTree>
    <p:extLst>
      <p:ext uri="{BB962C8B-B14F-4D97-AF65-F5344CB8AC3E}">
        <p14:creationId xmlns:p14="http://schemas.microsoft.com/office/powerpoint/2010/main" val="10570567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DCB433-D117-DC8C-AF86-A64DBD396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740" y="2673985"/>
            <a:ext cx="10515600" cy="1325563"/>
          </a:xfrm>
        </p:spPr>
        <p:txBody>
          <a:bodyPr>
            <a:normAutofit/>
          </a:bodyPr>
          <a:lstStyle/>
          <a:p>
            <a:r>
              <a:rPr lang="de-CH" sz="4800" dirty="0">
                <a:latin typeface="Bahnschrift SemiBold" panose="020B0502040204020203" pitchFamily="34" charset="0"/>
                <a:cs typeface="Arial" panose="020B0604020202020204" pitchFamily="34" charset="0"/>
              </a:rPr>
              <a:t>Ausblick</a:t>
            </a:r>
          </a:p>
        </p:txBody>
      </p:sp>
    </p:spTree>
    <p:extLst>
      <p:ext uri="{BB962C8B-B14F-4D97-AF65-F5344CB8AC3E}">
        <p14:creationId xmlns:p14="http://schemas.microsoft.com/office/powerpoint/2010/main" val="24770309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AFEC7935-4AE2-9E12-1209-43C298FFF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072" y="1776182"/>
            <a:ext cx="9173855" cy="330563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FE13741-8543-1508-E15C-F5AAD9BAF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CH" sz="3600" dirty="0">
                <a:latin typeface="Bahnschrift SemiBold" panose="020B0502040204020203" pitchFamily="34" charset="0"/>
                <a:cs typeface="Arial" panose="020B0604020202020204" pitchFamily="34" charset="0"/>
              </a:rPr>
              <a:t>Brave New World</a:t>
            </a:r>
          </a:p>
        </p:txBody>
      </p:sp>
    </p:spTree>
    <p:extLst>
      <p:ext uri="{BB962C8B-B14F-4D97-AF65-F5344CB8AC3E}">
        <p14:creationId xmlns:p14="http://schemas.microsoft.com/office/powerpoint/2010/main" val="3038197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DCB433-D117-DC8C-AF86-A64DBD396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dirty="0" err="1">
                <a:latin typeface="Bahnschrift SemiBold" panose="020B0502040204020203" pitchFamily="34" charset="0"/>
                <a:cs typeface="Arial" panose="020B0604020202020204" pitchFamily="34" charset="0"/>
              </a:rPr>
              <a:t>lic.iur</a:t>
            </a:r>
            <a:r>
              <a:rPr lang="de-CH" sz="3600" dirty="0">
                <a:latin typeface="Bahnschrift SemiBold" panose="020B0502040204020203" pitchFamily="34" charset="0"/>
                <a:cs typeface="Arial" panose="020B0604020202020204" pitchFamily="34" charset="0"/>
              </a:rPr>
              <a:t>. HSG Stefan </a:t>
            </a:r>
            <a:r>
              <a:rPr lang="de-CH" sz="3600" dirty="0" err="1">
                <a:latin typeface="Bahnschrift SemiBold" panose="020B0502040204020203" pitchFamily="34" charset="0"/>
                <a:cs typeface="Arial" panose="020B0604020202020204" pitchFamily="34" charset="0"/>
              </a:rPr>
              <a:t>Gerschwiler</a:t>
            </a:r>
            <a:r>
              <a:rPr lang="de-CH" sz="3600" dirty="0">
                <a:latin typeface="Bahnschrift SemiBold" panose="020B0502040204020203" pitchFamily="34" charset="0"/>
                <a:cs typeface="Arial" panose="020B0604020202020204" pitchFamily="34" charset="0"/>
              </a:rPr>
              <a:t>, Rechtsanwalt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48E88B-35B0-A542-9751-A94CC6DB5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sz="2400" dirty="0">
              <a:latin typeface="Bahnschrift SemiBold" panose="020B0502040204020203" pitchFamily="34" charset="0"/>
            </a:endParaRPr>
          </a:p>
          <a:p>
            <a:endParaRPr lang="de-DE" sz="2400" dirty="0"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r>
              <a:rPr lang="de-DE" sz="2400" dirty="0">
                <a:latin typeface="Bahnschrift SemiBold" panose="020B0502040204020203" pitchFamily="34" charset="0"/>
              </a:rPr>
              <a:t>Mitarbeit an Publikationen:</a:t>
            </a:r>
          </a:p>
          <a:p>
            <a:pPr lvl="1"/>
            <a:endParaRPr lang="de-DE" sz="2000" dirty="0">
              <a:latin typeface="Bahnschrift SemiBold" panose="020B0502040204020203" pitchFamily="34" charset="0"/>
            </a:endParaRPr>
          </a:p>
          <a:p>
            <a:pPr lvl="1"/>
            <a:r>
              <a:rPr lang="de-DE" sz="2000" dirty="0">
                <a:latin typeface="Bahnschrift SemiBold" panose="020B0502040204020203" pitchFamily="34" charset="0"/>
              </a:rPr>
              <a:t>Orell Füssli Kommentar zum Schweizerischen Datenschutzgesetz mit weiteren Erlassen, Zürich 2023</a:t>
            </a:r>
          </a:p>
          <a:p>
            <a:pPr lvl="1"/>
            <a:r>
              <a:rPr lang="de-DE" sz="2000" dirty="0">
                <a:latin typeface="Bahnschrift SemiBold" panose="020B0502040204020203" pitchFamily="34" charset="0"/>
              </a:rPr>
              <a:t>Datenschutzrecht – Beraten in Privatwirtschaft und öffentlicher Verwaltung (aus der Reihe Handbücher für die Anwaltspraxis), Basel 2014</a:t>
            </a:r>
          </a:p>
          <a:p>
            <a:pPr lvl="1"/>
            <a:r>
              <a:rPr lang="de-DE" sz="2000" dirty="0">
                <a:latin typeface="Bahnschrift SemiBold" panose="020B0502040204020203" pitchFamily="34" charset="0"/>
              </a:rPr>
              <a:t>ICT-Rechtskonformität,</a:t>
            </a:r>
            <a:br>
              <a:rPr lang="de-DE" sz="2000" dirty="0">
                <a:latin typeface="Bahnschrift SemiBold" panose="020B0502040204020203" pitchFamily="34" charset="0"/>
              </a:rPr>
            </a:br>
            <a:r>
              <a:rPr lang="de-DE" sz="2000" dirty="0">
                <a:latin typeface="Bahnschrift SemiBold" panose="020B0502040204020203" pitchFamily="34" charset="0"/>
              </a:rPr>
              <a:t>Grundlagen zur Rechtssicherheit in ICT-Projekten und -Verträgen, Zürich 2013</a:t>
            </a:r>
          </a:p>
        </p:txBody>
      </p:sp>
    </p:spTree>
    <p:extLst>
      <p:ext uri="{BB962C8B-B14F-4D97-AF65-F5344CB8AC3E}">
        <p14:creationId xmlns:p14="http://schemas.microsoft.com/office/powerpoint/2010/main" val="4117859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DCB433-D117-DC8C-AF86-A64DBD396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dirty="0">
                <a:latin typeface="Bahnschrift SemiBold" panose="020B0502040204020203" pitchFamily="34" charset="0"/>
                <a:cs typeface="Arial" panose="020B0604020202020204" pitchFamily="34" charset="0"/>
              </a:rPr>
              <a:t>Recht auf digitale Integrität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48E88B-35B0-A542-9751-A94CC6DB5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>
                <a:latin typeface="Bahnschrift SemiBold" panose="020B0502040204020203" pitchFamily="34" charset="0"/>
              </a:rPr>
              <a:t>Bundesverfassungsgericht 2008 (1 BvR 370/07):</a:t>
            </a:r>
            <a:br>
              <a:rPr lang="de-DE" sz="2400" dirty="0">
                <a:latin typeface="Bahnschrift SemiBold" panose="020B0502040204020203" pitchFamily="34" charset="0"/>
              </a:rPr>
            </a:br>
            <a:r>
              <a:rPr lang="de-DE" sz="2400" dirty="0">
                <a:latin typeface="Bahnschrift SemiBold" panose="020B0502040204020203" pitchFamily="34" charset="0"/>
              </a:rPr>
              <a:t>„Das allgemeine Persönlichkeitsrecht umfasst das Grundrecht auf Gewährleistung der Vertraulichkeit und Integrität informationstechnischer Systeme.“</a:t>
            </a:r>
          </a:p>
          <a:p>
            <a:r>
              <a:rPr lang="de-DE" sz="2400" dirty="0">
                <a:latin typeface="Bahnschrift SemiBold" panose="020B0502040204020203" pitchFamily="34" charset="0"/>
              </a:rPr>
              <a:t>Ähnlich in Frankreich, zuletzt von dort her </a:t>
            </a:r>
            <a:r>
              <a:rPr lang="de-DE" sz="2400" dirty="0" err="1">
                <a:latin typeface="Bahnschrift SemiBold" panose="020B0502040204020203" pitchFamily="34" charset="0"/>
              </a:rPr>
              <a:t>rübergeschwappt</a:t>
            </a:r>
            <a:r>
              <a:rPr lang="de-DE" sz="2400" dirty="0">
                <a:latin typeface="Bahnschrift SemiBold" panose="020B0502040204020203" pitchFamily="34" charset="0"/>
              </a:rPr>
              <a:t> nach Genf (Verfassungszusatz „</a:t>
            </a:r>
            <a:r>
              <a:rPr lang="de-DE" sz="2400" dirty="0" err="1">
                <a:latin typeface="Bahnschrift SemiBold" panose="020B0502040204020203" pitchFamily="34" charset="0"/>
              </a:rPr>
              <a:t>intégrité</a:t>
            </a:r>
            <a:r>
              <a:rPr lang="de-DE" sz="2400" dirty="0">
                <a:latin typeface="Bahnschrift SemiBold" panose="020B0502040204020203" pitchFamily="34" charset="0"/>
              </a:rPr>
              <a:t> </a:t>
            </a:r>
            <a:r>
              <a:rPr lang="de-DE" sz="2400" dirty="0" err="1">
                <a:latin typeface="Bahnschrift SemiBold" panose="020B0502040204020203" pitchFamily="34" charset="0"/>
              </a:rPr>
              <a:t>numérique</a:t>
            </a:r>
            <a:r>
              <a:rPr lang="de-DE" sz="2400" dirty="0">
                <a:latin typeface="Bahnschrift SemiBold" panose="020B0502040204020203" pitchFamily="34" charset="0"/>
              </a:rPr>
              <a:t>“; angenommen in Volksabstimmung vom 18.06.2023)</a:t>
            </a:r>
          </a:p>
          <a:p>
            <a:r>
              <a:rPr lang="de-DE" sz="2400" dirty="0">
                <a:latin typeface="Bahnschrift SemiBold" panose="020B0502040204020203" pitchFamily="34" charset="0"/>
              </a:rPr>
              <a:t>Auf Bundesebene: Parlamentarische Initiative 22.479 </a:t>
            </a:r>
            <a:r>
              <a:rPr lang="de-DE" sz="2400" dirty="0" err="1">
                <a:latin typeface="Bahnschrift SemiBold" panose="020B0502040204020203" pitchFamily="34" charset="0"/>
              </a:rPr>
              <a:t>Bendahan</a:t>
            </a:r>
            <a:r>
              <a:rPr lang="de-DE" sz="2400" dirty="0">
                <a:latin typeface="Bahnschrift SemiBold" panose="020B0502040204020203" pitchFamily="34" charset="0"/>
              </a:rPr>
              <a:t>,</a:t>
            </a:r>
            <a:br>
              <a:rPr lang="de-DE" sz="2400" dirty="0">
                <a:latin typeface="Bahnschrift SemiBold" panose="020B0502040204020203" pitchFamily="34" charset="0"/>
              </a:rPr>
            </a:br>
            <a:r>
              <a:rPr lang="de-DE" sz="2400" dirty="0">
                <a:latin typeface="Bahnschrift SemiBold" panose="020B0502040204020203" pitchFamily="34" charset="0"/>
              </a:rPr>
              <a:t>„Das Recht auf digitale Unversehrtheit in die Verfassung aufnehmen“</a:t>
            </a:r>
            <a:br>
              <a:rPr lang="de-DE" sz="2400" dirty="0">
                <a:latin typeface="Bahnschrift SemiBold" panose="020B0502040204020203" pitchFamily="34" charset="0"/>
              </a:rPr>
            </a:br>
            <a:r>
              <a:rPr lang="de-DE" sz="2400" dirty="0">
                <a:latin typeface="Bahnschrift SemiBold" panose="020B0502040204020203" pitchFamily="34" charset="0"/>
              </a:rPr>
              <a:t>In Vorprüfung</a:t>
            </a:r>
          </a:p>
        </p:txBody>
      </p:sp>
    </p:spTree>
    <p:extLst>
      <p:ext uri="{BB962C8B-B14F-4D97-AF65-F5344CB8AC3E}">
        <p14:creationId xmlns:p14="http://schemas.microsoft.com/office/powerpoint/2010/main" val="29100796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DCB433-D117-DC8C-AF86-A64DBD396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dirty="0">
                <a:latin typeface="Bahnschrift SemiBold" panose="020B0502040204020203" pitchFamily="34" charset="0"/>
                <a:cs typeface="Arial" panose="020B0604020202020204" pitchFamily="34" charset="0"/>
              </a:rPr>
              <a:t>Silicon Valley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48E88B-35B0-A542-9751-A94CC6DB5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sz="3600" dirty="0"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Digitale Währung </a:t>
            </a:r>
            <a:r>
              <a:rPr lang="de-CH" sz="3600" dirty="0" err="1"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Worldcoin</a:t>
            </a:r>
            <a:r>
              <a:rPr lang="de-CH" sz="3600" dirty="0"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Zusammenführung von biometrischen Daten (Iris-Scans) und Blockchain-Technologie</a:t>
            </a:r>
          </a:p>
          <a:p>
            <a:endParaRPr lang="de-CH" sz="3600" dirty="0">
              <a:latin typeface="Bahnschrift SemiBol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CH" sz="3600" dirty="0"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«KI» bzw. Large Language Models</a:t>
            </a:r>
            <a:br>
              <a:rPr lang="de-CH" sz="3600" dirty="0"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CH" sz="3600" dirty="0"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 noch kaum absehbaren Folgen</a:t>
            </a:r>
          </a:p>
          <a:p>
            <a:pPr lvl="1"/>
            <a:r>
              <a:rPr lang="de-CH" sz="3200" dirty="0"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de-CH" sz="3200" dirty="0" err="1"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deep</a:t>
            </a:r>
            <a:r>
              <a:rPr lang="de-CH" sz="3200" dirty="0"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fake» Bilder, Videos, Stimmimitation,</a:t>
            </a:r>
          </a:p>
          <a:p>
            <a:pPr lvl="1"/>
            <a:r>
              <a:rPr lang="de-CH" sz="3200" dirty="0"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automatisierte, personalisierte Cyberangriffe</a:t>
            </a:r>
          </a:p>
          <a:p>
            <a:pPr lvl="1"/>
            <a:r>
              <a:rPr lang="de-CH" sz="3200" dirty="0"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Automatisierte Einzelentscheidung</a:t>
            </a:r>
            <a:br>
              <a:rPr lang="de-CH" sz="3200" dirty="0"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CH" sz="3200" dirty="0"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(vgl. Informationspflicht Art. 21 </a:t>
            </a:r>
            <a:r>
              <a:rPr lang="de-CH" sz="3200" dirty="0" err="1"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nDSG</a:t>
            </a:r>
            <a:r>
              <a:rPr lang="de-CH" sz="3200" dirty="0"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de-DE" sz="3200" dirty="0">
              <a:latin typeface="Bahnschrift SemiBol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224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DCB433-D117-DC8C-AF86-A64DBD396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740" y="2673985"/>
            <a:ext cx="10515600" cy="1325563"/>
          </a:xfrm>
        </p:spPr>
        <p:txBody>
          <a:bodyPr>
            <a:normAutofit/>
          </a:bodyPr>
          <a:lstStyle/>
          <a:p>
            <a:r>
              <a:rPr lang="de-CH" sz="4000" dirty="0">
                <a:latin typeface="Bahnschrift SemiBold" panose="020B0502040204020203" pitchFamily="34" charset="0"/>
                <a:cs typeface="Arial" panose="020B0604020202020204" pitchFamily="34" charset="0"/>
              </a:rPr>
              <a:t>Rückblick auf die Grundlagen:</a:t>
            </a:r>
            <a:br>
              <a:rPr lang="de-CH" sz="4000" dirty="0">
                <a:latin typeface="Bahnschrift SemiBold" panose="020B0502040204020203" pitchFamily="34" charset="0"/>
                <a:cs typeface="Arial" panose="020B0604020202020204" pitchFamily="34" charset="0"/>
              </a:rPr>
            </a:br>
            <a:r>
              <a:rPr lang="de-CH" sz="4000" dirty="0">
                <a:latin typeface="Bahnschrift SemiBold" panose="020B0502040204020203" pitchFamily="34" charset="0"/>
                <a:cs typeface="Arial" panose="020B0604020202020204" pitchFamily="34" charset="0"/>
              </a:rPr>
              <a:t>Was soll Datenschutz eigentlich?</a:t>
            </a:r>
          </a:p>
        </p:txBody>
      </p:sp>
    </p:spTree>
    <p:extLst>
      <p:ext uri="{BB962C8B-B14F-4D97-AF65-F5344CB8AC3E}">
        <p14:creationId xmlns:p14="http://schemas.microsoft.com/office/powerpoint/2010/main" val="2446112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DCB433-D117-DC8C-AF86-A64DBD396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000" dirty="0">
                <a:latin typeface="Bahnschrift SemiBold" panose="020B0502040204020203" pitchFamily="34" charset="0"/>
                <a:cs typeface="Arial" panose="020B0604020202020204" pitchFamily="34" charset="0"/>
              </a:rPr>
              <a:t>Informationelle Selbstbestimmung</a:t>
            </a:r>
            <a:br>
              <a:rPr lang="de-CH" sz="4000" dirty="0">
                <a:latin typeface="Bahnschrift SemiBold" panose="020B0502040204020203" pitchFamily="34" charset="0"/>
                <a:cs typeface="Arial" panose="020B0604020202020204" pitchFamily="34" charset="0"/>
              </a:rPr>
            </a:br>
            <a:r>
              <a:rPr lang="de-CH" sz="3200" dirty="0">
                <a:latin typeface="Bahnschrift SemiBold" panose="020B0502040204020203" pitchFamily="34" charset="0"/>
                <a:cs typeface="Arial" panose="020B0604020202020204" pitchFamily="34" charset="0"/>
              </a:rPr>
              <a:t>Begriff</a:t>
            </a:r>
            <a:endParaRPr lang="de-CH" sz="4000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48E88B-35B0-A542-9751-A94CC6DB5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3325"/>
            <a:ext cx="10515600" cy="36302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latin typeface="Bahnschrift SemiBold" panose="020B0502040204020203" pitchFamily="34" charset="0"/>
              </a:rPr>
              <a:t>Wer nicht mit hinreichender Sicherheit überschauen kann, welche ihn betreffende Informationen in bestimmten Bereichen seiner sozialen Umwelt bekannt sind, und wer das Wissen möglicher Kommunikationspartner nicht </a:t>
            </a:r>
            <a:r>
              <a:rPr lang="de-DE" sz="2400" dirty="0" err="1">
                <a:latin typeface="Bahnschrift SemiBold" panose="020B0502040204020203" pitchFamily="34" charset="0"/>
              </a:rPr>
              <a:t>einigermassen</a:t>
            </a:r>
            <a:r>
              <a:rPr lang="de-DE" sz="2400" dirty="0">
                <a:latin typeface="Bahnschrift SemiBold" panose="020B0502040204020203" pitchFamily="34" charset="0"/>
              </a:rPr>
              <a:t> abzuschätzen vermag, kann in seiner Freiheit wesentlich gehemmt werden, aus eigener Selbstbestimmung zu planen oder zu entscheiden.</a:t>
            </a:r>
          </a:p>
          <a:p>
            <a:pPr marL="0" indent="0">
              <a:buNone/>
            </a:pPr>
            <a:r>
              <a:rPr lang="de-DE" sz="2400" dirty="0">
                <a:latin typeface="Bahnschrift SemiBold" panose="020B0502040204020203" pitchFamily="34" charset="0"/>
              </a:rPr>
              <a:t>Freie Entfaltung der Persönlichkeit setzt unter den modernen Bedingungen der Datenverarbeitung den Schutz des Einzelnen gegen unbegrenzte Erhebung, Speicherung, Verwendung und Weitergabe seiner persönlichen Daten voraus.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4395087-0039-961D-F3EA-E11FB23E9D11}"/>
              </a:ext>
            </a:extLst>
          </p:cNvPr>
          <p:cNvSpPr txBox="1"/>
          <p:nvPr/>
        </p:nvSpPr>
        <p:spPr>
          <a:xfrm>
            <a:off x="8328660" y="5956617"/>
            <a:ext cx="3025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latin typeface="Bahnschrift SemiBold" panose="020B0502040204020203" pitchFamily="34" charset="0"/>
              </a:rPr>
              <a:t>BVerfGE 65, 1, 15.12.1983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A72DED1-C149-A7C0-004B-7C513D8E8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440" y="152400"/>
            <a:ext cx="1470932" cy="147093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914A1BB-DF77-C726-E6F4-C5DE634B27E2}"/>
              </a:ext>
            </a:extLst>
          </p:cNvPr>
          <p:cNvSpPr txBox="1"/>
          <p:nvPr/>
        </p:nvSpPr>
        <p:spPr>
          <a:xfrm>
            <a:off x="10167802" y="1432521"/>
            <a:ext cx="3025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latin typeface="Bahnschrift SemiBold" panose="020B0502040204020203" pitchFamily="34" charset="0"/>
              </a:rPr>
              <a:t>vor 40 Jahren</a:t>
            </a:r>
          </a:p>
        </p:txBody>
      </p:sp>
    </p:spTree>
    <p:extLst>
      <p:ext uri="{BB962C8B-B14F-4D97-AF65-F5344CB8AC3E}">
        <p14:creationId xmlns:p14="http://schemas.microsoft.com/office/powerpoint/2010/main" val="181433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DCB433-D117-DC8C-AF86-A64DBD396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000" dirty="0">
                <a:latin typeface="Bahnschrift SemiBold" panose="020B0502040204020203" pitchFamily="34" charset="0"/>
                <a:cs typeface="Arial" panose="020B0604020202020204" pitchFamily="34" charset="0"/>
              </a:rPr>
              <a:t>Informationelle Selbstbestimmung</a:t>
            </a:r>
            <a:br>
              <a:rPr lang="de-CH" sz="4000" dirty="0">
                <a:latin typeface="Bahnschrift SemiBold" panose="020B0502040204020203" pitchFamily="34" charset="0"/>
                <a:cs typeface="Arial" panose="020B0604020202020204" pitchFamily="34" charset="0"/>
              </a:rPr>
            </a:br>
            <a:r>
              <a:rPr lang="de-CH" sz="3200" dirty="0">
                <a:latin typeface="Bahnschrift SemiBold" panose="020B0502040204020203" pitchFamily="34" charset="0"/>
                <a:cs typeface="Arial" panose="020B0604020202020204" pitchFamily="34" charset="0"/>
              </a:rPr>
              <a:t>Privatrechtlicher Gehalt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4395087-0039-961D-F3EA-E11FB23E9D11}"/>
              </a:ext>
            </a:extLst>
          </p:cNvPr>
          <p:cNvSpPr txBox="1"/>
          <p:nvPr/>
        </p:nvSpPr>
        <p:spPr>
          <a:xfrm>
            <a:off x="6865620" y="5872797"/>
            <a:ext cx="496614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pc="-1" dirty="0">
                <a:solidFill>
                  <a:srgbClr val="000000"/>
                </a:solidFill>
                <a:latin typeface="Bahnschrift SemiBold" panose="020B0502040204020203" pitchFamily="34" charset="0"/>
                <a:ea typeface="DejaVu Sans"/>
              </a:rPr>
              <a:t>Bundesgesetz über den Datenschutz (DSG)</a:t>
            </a:r>
            <a:br>
              <a:rPr lang="de-DE" spc="-1" dirty="0">
                <a:solidFill>
                  <a:srgbClr val="000000"/>
                </a:solidFill>
                <a:latin typeface="Bahnschrift SemiBold" panose="020B0502040204020203" pitchFamily="34" charset="0"/>
                <a:ea typeface="DejaVu Sans"/>
              </a:rPr>
            </a:br>
            <a:r>
              <a:rPr lang="de-DE" spc="-1" dirty="0">
                <a:solidFill>
                  <a:srgbClr val="000000"/>
                </a:solidFill>
                <a:latin typeface="Bahnschrift SemiBold" panose="020B0502040204020203" pitchFamily="34" charset="0"/>
                <a:ea typeface="DejaVu Sans"/>
              </a:rPr>
              <a:t>vom 19. Juni 1992</a:t>
            </a:r>
            <a:endParaRPr lang="de-DE" spc="-1" dirty="0">
              <a:solidFill>
                <a:srgbClr val="000000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A72DED1-C149-A7C0-004B-7C513D8E8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440" y="152400"/>
            <a:ext cx="1470932" cy="147093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914A1BB-DF77-C726-E6F4-C5DE634B27E2}"/>
              </a:ext>
            </a:extLst>
          </p:cNvPr>
          <p:cNvSpPr txBox="1"/>
          <p:nvPr/>
        </p:nvSpPr>
        <p:spPr>
          <a:xfrm>
            <a:off x="10167802" y="1432521"/>
            <a:ext cx="3025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latin typeface="Bahnschrift SemiBold" panose="020B0502040204020203" pitchFamily="34" charset="0"/>
              </a:rPr>
              <a:t>vor 31 Jahren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8BE70E9-DE76-50F7-8F60-0F820A1C9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071" y="2180360"/>
            <a:ext cx="10983858" cy="32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4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DCB433-D117-DC8C-AF86-A64DBD396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000" dirty="0">
                <a:latin typeface="Bahnschrift SemiBold" panose="020B0502040204020203" pitchFamily="34" charset="0"/>
                <a:cs typeface="Arial" panose="020B0604020202020204" pitchFamily="34" charset="0"/>
              </a:rPr>
              <a:t>Informationelle Selbstbestimmung</a:t>
            </a:r>
            <a:br>
              <a:rPr lang="de-CH" sz="4000" dirty="0">
                <a:latin typeface="Bahnschrift SemiBold" panose="020B0502040204020203" pitchFamily="34" charset="0"/>
                <a:cs typeface="Arial" panose="020B0604020202020204" pitchFamily="34" charset="0"/>
              </a:rPr>
            </a:br>
            <a:r>
              <a:rPr lang="de-CH" sz="3200" dirty="0">
                <a:latin typeface="Bahnschrift SemiBold" panose="020B0502040204020203" pitchFamily="34" charset="0"/>
                <a:cs typeface="Arial" panose="020B0604020202020204" pitchFamily="34" charset="0"/>
              </a:rPr>
              <a:t>Privatrechtlicher Gehalt</a:t>
            </a:r>
            <a:endParaRPr lang="de-CH" sz="4000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48E88B-35B0-A542-9751-A94CC6DB5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3325"/>
            <a:ext cx="10515600" cy="36302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dirty="0">
                <a:latin typeface="Bahnschrift SemiBold" panose="020B0502040204020203" pitchFamily="34" charset="0"/>
              </a:rPr>
              <a:t>Die gegen seinen Willen veröffentlichte Fotografie stellt deshalb eine Verletzung seines im allgemeinen Persönlichkeitsrecht (Art. 28 Abs. 1 ZGB) gründenden Rechtes am eigenen Bild sowie seines privatrechtlichen, im DSG konkretisierten Rechts auf informationelle Selbstbestimmung dar.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4395087-0039-961D-F3EA-E11FB23E9D11}"/>
              </a:ext>
            </a:extLst>
          </p:cNvPr>
          <p:cNvSpPr txBox="1"/>
          <p:nvPr/>
        </p:nvSpPr>
        <p:spPr>
          <a:xfrm>
            <a:off x="8328660" y="5956617"/>
            <a:ext cx="3025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Bahnschrift SemiBold" panose="020B0502040204020203" pitchFamily="34" charset="0"/>
              </a:rPr>
              <a:t>BGE 127 III 481, 20.07.2001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A72DED1-C149-A7C0-004B-7C513D8E8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440" y="152400"/>
            <a:ext cx="1470932" cy="147093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914A1BB-DF77-C726-E6F4-C5DE634B27E2}"/>
              </a:ext>
            </a:extLst>
          </p:cNvPr>
          <p:cNvSpPr txBox="1"/>
          <p:nvPr/>
        </p:nvSpPr>
        <p:spPr>
          <a:xfrm>
            <a:off x="10167802" y="1432521"/>
            <a:ext cx="3025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latin typeface="Bahnschrift SemiBold" panose="020B0502040204020203" pitchFamily="34" charset="0"/>
              </a:rPr>
              <a:t>vor 22 Jahren</a:t>
            </a:r>
          </a:p>
        </p:txBody>
      </p:sp>
    </p:spTree>
    <p:extLst>
      <p:ext uri="{BB962C8B-B14F-4D97-AF65-F5344CB8AC3E}">
        <p14:creationId xmlns:p14="http://schemas.microsoft.com/office/powerpoint/2010/main" val="371120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DCB433-D117-DC8C-AF86-A64DBD396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000" dirty="0">
                <a:latin typeface="Bahnschrift SemiBold" panose="020B0502040204020203" pitchFamily="34" charset="0"/>
                <a:cs typeface="Arial" panose="020B0604020202020204" pitchFamily="34" charset="0"/>
              </a:rPr>
              <a:t>Informationelle Selbstbestimmung</a:t>
            </a:r>
            <a:br>
              <a:rPr lang="de-CH" sz="4000" dirty="0">
                <a:latin typeface="Bahnschrift SemiBold" panose="020B0502040204020203" pitchFamily="34" charset="0"/>
                <a:cs typeface="Arial" panose="020B0604020202020204" pitchFamily="34" charset="0"/>
              </a:rPr>
            </a:br>
            <a:r>
              <a:rPr lang="de-CH" sz="3200" dirty="0">
                <a:latin typeface="Bahnschrift SemiBold" panose="020B0502040204020203" pitchFamily="34" charset="0"/>
                <a:cs typeface="Arial" panose="020B0604020202020204" pitchFamily="34" charset="0"/>
              </a:rPr>
              <a:t>Grundrechtlicher Gehalt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48E88B-35B0-A542-9751-A94CC6DB5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3325"/>
            <a:ext cx="10515600" cy="3630295"/>
          </a:xfrm>
        </p:spPr>
        <p:txBody>
          <a:bodyPr>
            <a:normAutofit fontScale="92500" lnSpcReduction="10000"/>
          </a:bodyPr>
          <a:lstStyle/>
          <a:p>
            <a:pPr marL="228600"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CH" sz="2400" b="0" strike="noStrike" spc="-1" dirty="0">
                <a:solidFill>
                  <a:srgbClr val="000000"/>
                </a:solidFill>
                <a:latin typeface="Bahnschrift SemiBold" panose="020B0502040204020203" pitchFamily="34" charset="0"/>
                <a:ea typeface="DejaVu Sans"/>
              </a:rPr>
              <a:t>Die Bundesverfassung gewährleistet einzelne Gehalte der persönlichen Freiheit in verschiedenen Verfassungsbestimmungen.</a:t>
            </a:r>
            <a:endParaRPr lang="de-DE" sz="2400" b="0" strike="noStrike" spc="-1" dirty="0">
              <a:solidFill>
                <a:srgbClr val="000000"/>
              </a:solidFill>
              <a:latin typeface="Bahnschrift SemiBold" panose="020B0502040204020203" pitchFamily="34" charset="0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CH" sz="2400" b="0" strike="noStrike" spc="-1" dirty="0">
                <a:solidFill>
                  <a:srgbClr val="000000"/>
                </a:solidFill>
                <a:latin typeface="Bahnschrift SemiBold" panose="020B0502040204020203" pitchFamily="34" charset="0"/>
                <a:ea typeface="DejaVu Sans"/>
              </a:rPr>
              <a:t>Während Art. 10 Abs. 2 BV die verfassungsrechtliche Grundgarantie zum Schutz der Persönlichkeit darstellt und neben dem Recht auf körperliche und geistige Unversehrtheit sowie der Bewegungsfreiheit weiterhin </a:t>
            </a:r>
            <a:r>
              <a:rPr lang="de-CH" sz="2400" b="1" strike="noStrike" spc="-1" dirty="0">
                <a:solidFill>
                  <a:srgbClr val="000000"/>
                </a:solidFill>
                <a:latin typeface="Bahnschrift SemiBold" panose="020B0502040204020203" pitchFamily="34" charset="0"/>
                <a:ea typeface="DejaVu Sans"/>
              </a:rPr>
              <a:t>all jene Freiheiten</a:t>
            </a:r>
            <a:r>
              <a:rPr lang="de-CH" sz="2400" b="0" strike="noStrike" spc="-1" dirty="0">
                <a:solidFill>
                  <a:srgbClr val="000000"/>
                </a:solidFill>
                <a:latin typeface="Bahnschrift SemiBold" panose="020B0502040204020203" pitchFamily="34" charset="0"/>
                <a:ea typeface="DejaVu Sans"/>
              </a:rPr>
              <a:t> verbrieft, </a:t>
            </a:r>
            <a:r>
              <a:rPr lang="de-CH" sz="2400" b="1" strike="noStrike" spc="-1" dirty="0">
                <a:solidFill>
                  <a:srgbClr val="000000"/>
                </a:solidFill>
                <a:latin typeface="Bahnschrift SemiBold" panose="020B0502040204020203" pitchFamily="34" charset="0"/>
                <a:ea typeface="DejaVu Sans"/>
              </a:rPr>
              <a:t>die elementare Erscheinungen der Persönlichkeitsentfaltung darstellen</a:t>
            </a:r>
            <a:r>
              <a:rPr lang="de-CH" sz="2400" b="0" strike="noStrike" spc="-1" dirty="0">
                <a:solidFill>
                  <a:srgbClr val="000000"/>
                </a:solidFill>
                <a:latin typeface="Bahnschrift SemiBold" panose="020B0502040204020203" pitchFamily="34" charset="0"/>
                <a:ea typeface="DejaVu Sans"/>
              </a:rPr>
              <a:t>, schützt Art. 13 Abs. 2 BV den Einzelnen vor Beeinträchtigungen, die durch die staatliche Bearbeitung seiner persönlichen Daten entstehen (</a:t>
            </a:r>
            <a:r>
              <a:rPr lang="de-CH" sz="2400" b="1" strike="noStrike" spc="-1" dirty="0">
                <a:solidFill>
                  <a:srgbClr val="000000"/>
                </a:solidFill>
                <a:latin typeface="Bahnschrift SemiBold" panose="020B0502040204020203" pitchFamily="34" charset="0"/>
                <a:ea typeface="DejaVu Sans"/>
              </a:rPr>
              <a:t>Recht auf informationelle Selbstbestimmung</a:t>
            </a:r>
            <a:r>
              <a:rPr lang="de-CH" sz="2400" b="0" strike="noStrike" spc="-1" dirty="0">
                <a:solidFill>
                  <a:srgbClr val="000000"/>
                </a:solidFill>
                <a:latin typeface="Bahnschrift SemiBold" panose="020B0502040204020203" pitchFamily="34" charset="0"/>
                <a:ea typeface="DejaVu Sans"/>
              </a:rPr>
              <a:t>). </a:t>
            </a:r>
            <a:endParaRPr lang="de-DE" sz="2400" b="0" strike="noStrike" spc="-1" dirty="0">
              <a:solidFill>
                <a:srgbClr val="000000"/>
              </a:solidFill>
              <a:latin typeface="Bahnschrift SemiBold" panose="020B0502040204020203" pitchFamily="34" charset="0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CH" sz="2400" b="0" strike="noStrike" spc="-1" dirty="0">
                <a:solidFill>
                  <a:srgbClr val="000000"/>
                </a:solidFill>
                <a:latin typeface="Bahnschrift SemiBold" panose="020B0502040204020203" pitchFamily="34" charset="0"/>
                <a:ea typeface="DejaVu Sans"/>
              </a:rPr>
              <a:t>Der verfassungsrechtliche Datenschutz ist Teil des </a:t>
            </a:r>
            <a:r>
              <a:rPr lang="de-CH" sz="2400" b="1" strike="noStrike" spc="-1" dirty="0">
                <a:solidFill>
                  <a:srgbClr val="000000"/>
                </a:solidFill>
                <a:latin typeface="Bahnschrift SemiBold" panose="020B0502040204020203" pitchFamily="34" charset="0"/>
                <a:ea typeface="DejaVu Sans"/>
              </a:rPr>
              <a:t>Rechts auf eine Privat- und persönliche Geheimsphäre</a:t>
            </a:r>
            <a:r>
              <a:rPr lang="de-CH" sz="2400" b="0" strike="noStrike" spc="-1" dirty="0">
                <a:solidFill>
                  <a:srgbClr val="000000"/>
                </a:solidFill>
                <a:latin typeface="Bahnschrift SemiBold" panose="020B0502040204020203" pitchFamily="34" charset="0"/>
                <a:ea typeface="DejaVu Sans"/>
              </a:rPr>
              <a:t> (Art. 13 Abs. 1 BV).</a:t>
            </a:r>
            <a:endParaRPr lang="de-DE" sz="2400" b="0" strike="noStrike" spc="-1" dirty="0">
              <a:solidFill>
                <a:srgbClr val="00000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4395087-0039-961D-F3EA-E11FB23E9D11}"/>
              </a:ext>
            </a:extLst>
          </p:cNvPr>
          <p:cNvSpPr txBox="1"/>
          <p:nvPr/>
        </p:nvSpPr>
        <p:spPr>
          <a:xfrm>
            <a:off x="8328660" y="5956617"/>
            <a:ext cx="302514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CH" spc="-1" dirty="0">
                <a:solidFill>
                  <a:srgbClr val="000000"/>
                </a:solidFill>
                <a:latin typeface="Bahnschrift SemiBold" panose="020B0502040204020203" pitchFamily="34" charset="0"/>
                <a:ea typeface="DejaVu Sans"/>
              </a:rPr>
              <a:t>BGE 128 II 259, 29.05.2002</a:t>
            </a:r>
            <a:endParaRPr lang="de-DE" spc="-1" dirty="0">
              <a:solidFill>
                <a:srgbClr val="000000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A72DED1-C149-A7C0-004B-7C513D8E8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440" y="152400"/>
            <a:ext cx="1470932" cy="147093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914A1BB-DF77-C726-E6F4-C5DE634B27E2}"/>
              </a:ext>
            </a:extLst>
          </p:cNvPr>
          <p:cNvSpPr txBox="1"/>
          <p:nvPr/>
        </p:nvSpPr>
        <p:spPr>
          <a:xfrm>
            <a:off x="10167802" y="1432521"/>
            <a:ext cx="3025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latin typeface="Bahnschrift SemiBold" panose="020B0502040204020203" pitchFamily="34" charset="0"/>
              </a:rPr>
              <a:t>vor 21 Jahren</a:t>
            </a:r>
          </a:p>
        </p:txBody>
      </p:sp>
    </p:spTree>
    <p:extLst>
      <p:ext uri="{BB962C8B-B14F-4D97-AF65-F5344CB8AC3E}">
        <p14:creationId xmlns:p14="http://schemas.microsoft.com/office/powerpoint/2010/main" val="30533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DCB433-D117-DC8C-AF86-A64DBD396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740" y="2673985"/>
            <a:ext cx="10515600" cy="1325563"/>
          </a:xfrm>
        </p:spPr>
        <p:txBody>
          <a:bodyPr>
            <a:normAutofit/>
          </a:bodyPr>
          <a:lstStyle/>
          <a:p>
            <a:r>
              <a:rPr lang="de-CH" sz="4800" dirty="0">
                <a:latin typeface="Bahnschrift SemiBold" panose="020B0502040204020203" pitchFamily="34" charset="0"/>
                <a:cs typeface="Arial" panose="020B0604020202020204" pitchFamily="34" charset="0"/>
              </a:rPr>
              <a:t>Datenschutz 2023</a:t>
            </a:r>
          </a:p>
        </p:txBody>
      </p:sp>
    </p:spTree>
    <p:extLst>
      <p:ext uri="{BB962C8B-B14F-4D97-AF65-F5344CB8AC3E}">
        <p14:creationId xmlns:p14="http://schemas.microsoft.com/office/powerpoint/2010/main" val="3404274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1583</Words>
  <Application>Microsoft Office PowerPoint</Application>
  <PresentationFormat>Breitbild</PresentationFormat>
  <Paragraphs>186</Paragraphs>
  <Slides>31</Slides>
  <Notes>22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6" baseType="lpstr">
      <vt:lpstr>Arial</vt:lpstr>
      <vt:lpstr>Bahnschrift SemiBold</vt:lpstr>
      <vt:lpstr>Calibri</vt:lpstr>
      <vt:lpstr>Calibri Light</vt:lpstr>
      <vt:lpstr>Office</vt:lpstr>
      <vt:lpstr>Datenschutz in Recht und Praxis  Aus Anlass des revidierten Datenschutzgesetzes</vt:lpstr>
      <vt:lpstr>lic.iur. HSG Stefan Gerschwiler, Rechtsanwalt</vt:lpstr>
      <vt:lpstr>lic.iur. HSG Stefan Gerschwiler, Rechtsanwalt</vt:lpstr>
      <vt:lpstr>Rückblick auf die Grundlagen: Was soll Datenschutz eigentlich?</vt:lpstr>
      <vt:lpstr>Informationelle Selbstbestimmung Begriff</vt:lpstr>
      <vt:lpstr>Informationelle Selbstbestimmung Privatrechtlicher Gehalt</vt:lpstr>
      <vt:lpstr>Informationelle Selbstbestimmung Privatrechtlicher Gehalt</vt:lpstr>
      <vt:lpstr>Informationelle Selbstbestimmung Grundrechtlicher Gehalt</vt:lpstr>
      <vt:lpstr>Datenschutz 2023</vt:lpstr>
      <vt:lpstr>PowerPoint-Präsentation</vt:lpstr>
      <vt:lpstr>PowerPoint-Präsentation</vt:lpstr>
      <vt:lpstr>Revision DSG 2023</vt:lpstr>
      <vt:lpstr>Revision DSG 2023 - Kritikpunkte</vt:lpstr>
      <vt:lpstr>Datensicherheit 2023 </vt:lpstr>
      <vt:lpstr>Datensicherheit 2023 - Auftragsbearbeitung</vt:lpstr>
      <vt:lpstr>Datensicherheit 2023 - Auftragsbearbeitung</vt:lpstr>
      <vt:lpstr>Datensicherheit 2023 - Auftragsbearbeitung</vt:lpstr>
      <vt:lpstr>Revision DSG 2023 Datenschutzrecht als Strafrecht?</vt:lpstr>
      <vt:lpstr>Revision DSG 2023 Datenschutzrecht als Strafrecht?</vt:lpstr>
      <vt:lpstr>Revision DSG 2023 Datenschutzrecht als Strafrecht?</vt:lpstr>
      <vt:lpstr>Datenschutzrecht als Strafrecht Blick in die EU</vt:lpstr>
      <vt:lpstr>Mechanismus «Angemessenheitsbeschluss»</vt:lpstr>
      <vt:lpstr>PowerPoint-Präsentation</vt:lpstr>
      <vt:lpstr>Entwicklung Situation USA</vt:lpstr>
      <vt:lpstr>Datenschutz USA</vt:lpstr>
      <vt:lpstr>Und Europa? Und die Schweiz? (Wie) gehen Geheimdienste, Strafverfolgung und Datenschutz zusammen? </vt:lpstr>
      <vt:lpstr>Und Europa? Und die Schweiz? (Wie) gehen Geheimdienste, Strafverfolgung und Datenschutz zusammen? </vt:lpstr>
      <vt:lpstr>Ausblick</vt:lpstr>
      <vt:lpstr>Brave New World</vt:lpstr>
      <vt:lpstr>Recht auf digitale Integrität</vt:lpstr>
      <vt:lpstr>Silicon Valley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Cloud Computing  Rechtliche Grundlagen &amp; Herausforderungen</dc:title>
  <dc:creator>sg</dc:creator>
  <cp:lastModifiedBy>Stefan Gerschwiler</cp:lastModifiedBy>
  <cp:revision>29</cp:revision>
  <dcterms:created xsi:type="dcterms:W3CDTF">2023-05-31T15:50:39Z</dcterms:created>
  <dcterms:modified xsi:type="dcterms:W3CDTF">2023-10-25T15:05:30Z</dcterms:modified>
</cp:coreProperties>
</file>