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8"/>
  </p:notesMasterIdLst>
  <p:handoutMasterIdLst>
    <p:handoutMasterId r:id="rId29"/>
  </p:handoutMasterIdLst>
  <p:sldIdLst>
    <p:sldId id="260" r:id="rId2"/>
    <p:sldId id="302" r:id="rId3"/>
    <p:sldId id="330" r:id="rId4"/>
    <p:sldId id="301" r:id="rId5"/>
    <p:sldId id="327" r:id="rId6"/>
    <p:sldId id="328" r:id="rId7"/>
    <p:sldId id="315" r:id="rId8"/>
    <p:sldId id="324" r:id="rId9"/>
    <p:sldId id="331" r:id="rId10"/>
    <p:sldId id="329" r:id="rId11"/>
    <p:sldId id="275" r:id="rId12"/>
    <p:sldId id="332" r:id="rId13"/>
    <p:sldId id="316" r:id="rId14"/>
    <p:sldId id="317" r:id="rId15"/>
    <p:sldId id="318" r:id="rId16"/>
    <p:sldId id="319" r:id="rId17"/>
    <p:sldId id="320" r:id="rId18"/>
    <p:sldId id="321" r:id="rId19"/>
    <p:sldId id="279" r:id="rId20"/>
    <p:sldId id="322" r:id="rId21"/>
    <p:sldId id="291" r:id="rId22"/>
    <p:sldId id="274" r:id="rId23"/>
    <p:sldId id="283" r:id="rId24"/>
    <p:sldId id="323" r:id="rId25"/>
    <p:sldId id="280" r:id="rId26"/>
    <p:sldId id="282" r:id="rId27"/>
  </p:sldIdLst>
  <p:sldSz cx="1219517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">
          <p15:clr>
            <a:srgbClr val="A4A3A4"/>
          </p15:clr>
        </p15:guide>
        <p15:guide id="2" orient="horz" pos="436">
          <p15:clr>
            <a:srgbClr val="A4A3A4"/>
          </p15:clr>
        </p15:guide>
        <p15:guide id="3" orient="horz" pos="4176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984">
          <p15:clr>
            <a:srgbClr val="A4A3A4"/>
          </p15:clr>
        </p15:guide>
        <p15:guide id="6" orient="horz" pos="1104">
          <p15:clr>
            <a:srgbClr val="A4A3A4"/>
          </p15:clr>
        </p15:guide>
        <p15:guide id="7" orient="horz" pos="1008">
          <p15:clr>
            <a:srgbClr val="A4A3A4"/>
          </p15:clr>
        </p15:guide>
        <p15:guide id="8" orient="horz" pos="2448">
          <p15:clr>
            <a:srgbClr val="A4A3A4"/>
          </p15:clr>
        </p15:guide>
        <p15:guide id="9" orient="horz" pos="2544">
          <p15:clr>
            <a:srgbClr val="A4A3A4"/>
          </p15:clr>
        </p15:guide>
        <p15:guide id="10" orient="horz" pos="336">
          <p15:clr>
            <a:srgbClr val="A4A3A4"/>
          </p15:clr>
        </p15:guide>
        <p15:guide id="11" pos="3777">
          <p15:clr>
            <a:srgbClr val="A4A3A4"/>
          </p15:clr>
        </p15:guide>
        <p15:guide id="12" pos="448">
          <p15:clr>
            <a:srgbClr val="A4A3A4"/>
          </p15:clr>
        </p15:guide>
        <p15:guide id="13" pos="7234">
          <p15:clr>
            <a:srgbClr val="A4A3A4"/>
          </p15:clr>
        </p15:guide>
        <p15:guide id="14" pos="3905">
          <p15:clr>
            <a:srgbClr val="A4A3A4"/>
          </p15:clr>
        </p15:guide>
        <p15:guide id="15" pos="2625">
          <p15:clr>
            <a:srgbClr val="A4A3A4"/>
          </p15:clr>
        </p15:guide>
        <p15:guide id="16" pos="2761">
          <p15:clr>
            <a:srgbClr val="A4A3A4"/>
          </p15:clr>
        </p15:guide>
        <p15:guide id="17" pos="5057">
          <p15:clr>
            <a:srgbClr val="A4A3A4"/>
          </p15:clr>
        </p15:guide>
        <p15:guide id="18" pos="1472">
          <p15:clr>
            <a:srgbClr val="A4A3A4"/>
          </p15:clr>
        </p15:guide>
        <p15:guide id="19" pos="6210">
          <p15:clr>
            <a:srgbClr val="A4A3A4"/>
          </p15:clr>
        </p15:guide>
        <p15:guide id="20" pos="6082">
          <p15:clr>
            <a:srgbClr val="A4A3A4"/>
          </p15:clr>
        </p15:guide>
        <p15:guide id="21" pos="4929">
          <p15:clr>
            <a:srgbClr val="A4A3A4"/>
          </p15:clr>
        </p15:guide>
        <p15:guide id="22" pos="16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D073F8-1565-44D7-B386-08B59EADF2EE}">
  <a:tblStyle styleId="{69D073F8-1565-44D7-B386-08B59EADF2EE}" styleName="PwC Table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i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60" autoAdjust="0"/>
    <p:restoredTop sz="94718" autoAdjust="0"/>
  </p:normalViewPr>
  <p:slideViewPr>
    <p:cSldViewPr>
      <p:cViewPr>
        <p:scale>
          <a:sx n="96" d="100"/>
          <a:sy n="96" d="100"/>
        </p:scale>
        <p:origin x="326" y="-230"/>
      </p:cViewPr>
      <p:guideLst>
        <p:guide orient="horz" pos="144"/>
        <p:guide orient="horz" pos="436"/>
        <p:guide orient="horz" pos="4176"/>
        <p:guide orient="horz" pos="3888"/>
        <p:guide orient="horz" pos="3984"/>
        <p:guide orient="horz" pos="1104"/>
        <p:guide orient="horz" pos="1008"/>
        <p:guide orient="horz" pos="2448"/>
        <p:guide orient="horz" pos="2544"/>
        <p:guide orient="horz" pos="336"/>
        <p:guide pos="3777"/>
        <p:guide pos="448"/>
        <p:guide pos="7234"/>
        <p:guide pos="3905"/>
        <p:guide pos="2625"/>
        <p:guide pos="2761"/>
        <p:guide pos="5057"/>
        <p:guide pos="1472"/>
        <p:guide pos="6210"/>
        <p:guide pos="6082"/>
        <p:guide pos="4929"/>
        <p:guide pos="16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64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05CFF-548C-4E04-B325-CF1209D66BDC}" type="datetimeFigureOut">
              <a:rPr lang="en-GB" smtClean="0">
                <a:latin typeface="Arial" pitchFamily="34" charset="0"/>
                <a:cs typeface="Arial" pitchFamily="34" charset="0"/>
              </a:rPr>
              <a:pPr/>
              <a:t>26/11/2019</a:t>
            </a:fld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90EF7-3E10-491C-87C2-59674BB3AAF6}" type="slidenum">
              <a:rPr lang="en-GB" smtClean="0">
                <a:latin typeface="Arial" pitchFamily="34" charset="0"/>
                <a:cs typeface="Arial" pitchFamily="34" charset="0"/>
              </a:rPr>
              <a:pPr/>
              <a:t>‹Nr.›</a:t>
            </a:fld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84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5EFB8DA3-BCA9-4B7D-B50D-14F47506B614}" type="datetimeFigureOut">
              <a:rPr lang="en-GB" smtClean="0"/>
              <a:pPr/>
              <a:t>26/11/2019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F07B8F03-BC93-4120-96CA-A36DF640BE24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161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2066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 userDrawn="1"/>
        </p:nvGrpSpPr>
        <p:grpSpPr bwMode="gray">
          <a:xfrm>
            <a:off x="2337410" y="1"/>
            <a:ext cx="9857766" cy="6176009"/>
            <a:chOff x="19140488" y="13674"/>
            <a:chExt cx="7443798" cy="6145827"/>
          </a:xfrm>
        </p:grpSpPr>
        <p:sp>
          <p:nvSpPr>
            <p:cNvPr id="23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2527959" y="838200"/>
            <a:ext cx="712655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the presentation’s main title</a:t>
            </a:r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2527959" y="1828799"/>
            <a:ext cx="712655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/>
              <a:t>Subtitle and date (move higher if title is only one line)</a:t>
            </a:r>
          </a:p>
        </p:txBody>
      </p:sp>
      <p:sp>
        <p:nvSpPr>
          <p:cNvPr id="21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527958" y="374904"/>
            <a:ext cx="5475634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 err="1"/>
              <a:t>www.pwc.com</a:t>
            </a:r>
            <a:endParaRPr lang="en-GB" noProof="0" dirty="0"/>
          </a:p>
        </p:txBody>
      </p:sp>
      <p:grpSp>
        <p:nvGrpSpPr>
          <p:cNvPr id="22" name="Group 32"/>
          <p:cNvGrpSpPr/>
          <p:nvPr userDrawn="1"/>
        </p:nvGrpSpPr>
        <p:grpSpPr>
          <a:xfrm>
            <a:off x="1550415" y="6172200"/>
            <a:ext cx="914400" cy="533479"/>
            <a:chOff x="518032" y="978681"/>
            <a:chExt cx="4572000" cy="2667393"/>
          </a:xfrm>
        </p:grpSpPr>
        <p:sp>
          <p:nvSpPr>
            <p:cNvPr id="25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6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7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>
            <a:lvl1pPr>
              <a:lnSpc>
                <a:spcPct val="100000"/>
              </a:lnSpc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cxnSp>
        <p:nvCxnSpPr>
          <p:cNvPr id="11" name="Shape 10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5" name="Content Placeholder 26"/>
          <p:cNvSpPr>
            <a:spLocks noGrp="1"/>
          </p:cNvSpPr>
          <p:nvPr>
            <p:ph sz="quarter" idx="15"/>
          </p:nvPr>
        </p:nvSpPr>
        <p:spPr>
          <a:xfrm>
            <a:off x="711385" y="1752600"/>
            <a:ext cx="10772405" cy="4419600"/>
          </a:xfrm>
        </p:spPr>
        <p:txBody>
          <a:bodyPr/>
          <a:lstStyle>
            <a:lvl1pPr>
              <a:defRPr sz="3200" baseline="0">
                <a:solidFill>
                  <a:schemeClr val="tx2"/>
                </a:solidFill>
              </a:defRPr>
            </a:lvl1pPr>
            <a:lvl2pPr>
              <a:buClr>
                <a:schemeClr val="tx2"/>
              </a:buClr>
              <a:defRPr sz="3200">
                <a:solidFill>
                  <a:schemeClr val="tx2"/>
                </a:solidFill>
              </a:defRPr>
            </a:lvl2pPr>
            <a:lvl3pPr>
              <a:buClr>
                <a:schemeClr val="tx2"/>
              </a:buClr>
              <a:defRPr sz="3200">
                <a:solidFill>
                  <a:schemeClr val="tx2"/>
                </a:solidFill>
              </a:defRPr>
            </a:lvl3pPr>
            <a:lvl4pPr>
              <a:buClr>
                <a:schemeClr val="tx2"/>
              </a:buClr>
              <a:defRPr sz="3200">
                <a:solidFill>
                  <a:schemeClr val="tx2"/>
                </a:solidFill>
              </a:defRPr>
            </a:lvl4pPr>
            <a:lvl5pPr>
              <a:buClr>
                <a:schemeClr val="tx2"/>
              </a:buClr>
              <a:defRPr sz="3200">
                <a:solidFill>
                  <a:schemeClr val="tx2"/>
                </a:solidFill>
              </a:defRPr>
            </a:lvl5pPr>
            <a:lvl6pPr>
              <a:buClr>
                <a:schemeClr val="tx2"/>
              </a:buClr>
              <a:defRPr sz="3200" baseline="0">
                <a:solidFill>
                  <a:schemeClr val="tx2"/>
                </a:solidFill>
              </a:defRPr>
            </a:lvl6pPr>
            <a:lvl7pPr>
              <a:buClr>
                <a:schemeClr val="tx2"/>
              </a:buClr>
              <a:buAutoNum type="alphaLcPeriod"/>
              <a:defRPr sz="3200" baseline="0">
                <a:solidFill>
                  <a:schemeClr val="tx2"/>
                </a:solidFill>
              </a:defRPr>
            </a:lvl7pPr>
            <a:lvl8pPr>
              <a:buClr>
                <a:schemeClr val="tx2"/>
              </a:buClr>
              <a:buNone/>
              <a:defRPr sz="3200">
                <a:solidFill>
                  <a:schemeClr val="tx2"/>
                </a:solidFill>
              </a:defRPr>
            </a:lvl8pPr>
            <a:lvl9pPr>
              <a:defRPr sz="32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9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y point: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>
            <a:lvl1pPr>
              <a:lnSpc>
                <a:spcPct val="100000"/>
              </a:lnSpc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385" y="1752600"/>
            <a:ext cx="10772405" cy="4419600"/>
          </a:xfrm>
        </p:spPr>
        <p:txBody>
          <a:bodyPr>
            <a:noAutofit/>
          </a:bodyPr>
          <a:lstStyle>
            <a:lvl1pPr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defRPr sz="3200" baseline="0">
                <a:solidFill>
                  <a:schemeClr val="bg1"/>
                </a:solidFill>
              </a:defRPr>
            </a:lvl1pPr>
            <a:lvl2pPr marL="444500" indent="-263525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2pPr>
            <a:lvl3pPr marL="714375" indent="-266700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3pPr>
            <a:lvl4pPr marL="984250" indent="-266700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4pPr>
            <a:lvl5pPr marL="1341438" indent="-266700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5pPr>
            <a:lvl6pPr marL="1611313" indent="-271463">
              <a:lnSpc>
                <a:spcPts val="3600"/>
              </a:lnSpc>
              <a:spcBef>
                <a:spcPts val="0"/>
              </a:spcBef>
              <a:spcAft>
                <a:spcPts val="60"/>
              </a:spcAft>
              <a:buClr>
                <a:schemeClr val="bg1"/>
              </a:buClr>
              <a:buFont typeface="Arial" pitchFamily="34" charset="0"/>
              <a:buNone/>
              <a:defRPr sz="2800">
                <a:solidFill>
                  <a:schemeClr val="bg1"/>
                </a:solidFill>
              </a:defRPr>
            </a:lvl6pPr>
            <a:lvl7pPr>
              <a:defRPr sz="2800">
                <a:solidFill>
                  <a:schemeClr val="bg1"/>
                </a:solidFill>
              </a:defRPr>
            </a:lvl7pPr>
            <a:lvl8pPr>
              <a:lnSpc>
                <a:spcPts val="3600"/>
              </a:lnSpc>
              <a:defRPr sz="2800">
                <a:solidFill>
                  <a:schemeClr val="bg1"/>
                </a:solidFill>
              </a:defRPr>
            </a:lvl8pPr>
            <a:lvl9pPr>
              <a:defRPr sz="2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1" name="Shape 10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2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711385" y="685802"/>
            <a:ext cx="10772405" cy="1066799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58" name="Subtitle 2"/>
          <p:cNvSpPr>
            <a:spLocks noGrp="1"/>
          </p:cNvSpPr>
          <p:nvPr>
            <p:ph type="subTitle" idx="1"/>
          </p:nvPr>
        </p:nvSpPr>
        <p:spPr bwMode="black">
          <a:xfrm>
            <a:off x="711385" y="1905001"/>
            <a:ext cx="10772405" cy="137159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2" name="Shape 11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1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711385" y="685800"/>
            <a:ext cx="10772405" cy="10668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 bwMode="black">
          <a:xfrm>
            <a:off x="711385" y="1905000"/>
            <a:ext cx="10772405" cy="13716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1" name="Shape 10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2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711385" y="685800"/>
            <a:ext cx="10772405" cy="10668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3"/>
          </p:nvPr>
        </p:nvSpPr>
        <p:spPr>
          <a:xfrm>
            <a:off x="711387" y="2819400"/>
            <a:ext cx="5284574" cy="3352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 bwMode="black">
          <a:xfrm>
            <a:off x="711385" y="1905001"/>
            <a:ext cx="10772405" cy="7620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2" name="Shape 11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3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Fix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1" name="Shape 140"/>
          <p:cNvCxnSpPr/>
          <p:nvPr/>
        </p:nvCxnSpPr>
        <p:spPr>
          <a:xfrm rot="5400000" flipH="1" flipV="1">
            <a:off x="6822206" y="-3875196"/>
            <a:ext cx="152399" cy="9121991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2527959" y="838200"/>
            <a:ext cx="712655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add the presentation’s main title</a:t>
            </a:r>
          </a:p>
        </p:txBody>
      </p:sp>
      <p:sp>
        <p:nvSpPr>
          <p:cNvPr id="14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2527959" y="1828799"/>
            <a:ext cx="712655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/>
              <a:t>Subtitle and date (move higher if title is only one line)</a:t>
            </a:r>
          </a:p>
        </p:txBody>
      </p:sp>
      <p:sp>
        <p:nvSpPr>
          <p:cNvPr id="144" name="Text Placeholder 31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2527958" y="374904"/>
            <a:ext cx="5475634" cy="146304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/>
              <a:t>www.pwc.com</a:t>
            </a:r>
          </a:p>
        </p:txBody>
      </p:sp>
      <p:grpSp>
        <p:nvGrpSpPr>
          <p:cNvPr id="67" name="Gruppieren 66"/>
          <p:cNvGrpSpPr/>
          <p:nvPr userDrawn="1"/>
        </p:nvGrpSpPr>
        <p:grpSpPr>
          <a:xfrm>
            <a:off x="1550415" y="5769812"/>
            <a:ext cx="1235084" cy="935867"/>
            <a:chOff x="1550415" y="5769812"/>
            <a:chExt cx="1235084" cy="935867"/>
          </a:xfrm>
        </p:grpSpPr>
        <p:grpSp>
          <p:nvGrpSpPr>
            <p:cNvPr id="36" name="Group 73"/>
            <p:cNvGrpSpPr>
              <a:grpSpLocks noChangeAspect="1"/>
            </p:cNvGrpSpPr>
            <p:nvPr/>
          </p:nvGrpSpPr>
          <p:grpSpPr>
            <a:xfrm>
              <a:off x="2337340" y="5769812"/>
              <a:ext cx="448159" cy="402310"/>
              <a:chOff x="1905000" y="5715000"/>
              <a:chExt cx="445770" cy="381000"/>
            </a:xfrm>
          </p:grpSpPr>
          <p:sp>
            <p:nvSpPr>
              <p:cNvPr id="40" name="Rectangle 25"/>
              <p:cNvSpPr>
                <a:spLocks noChangeArrowheads="1"/>
              </p:cNvSpPr>
              <p:nvPr userDrawn="1"/>
            </p:nvSpPr>
            <p:spPr bwMode="gray">
              <a:xfrm>
                <a:off x="2293620" y="5988118"/>
                <a:ext cx="57150" cy="107882"/>
              </a:xfrm>
              <a:prstGeom prst="rect">
                <a:avLst/>
              </a:prstGeom>
              <a:solidFill>
                <a:srgbClr val="F445F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1" name="Rectangle 26"/>
              <p:cNvSpPr>
                <a:spLocks noChangeArrowheads="1"/>
              </p:cNvSpPr>
              <p:nvPr userDrawn="1"/>
            </p:nvSpPr>
            <p:spPr bwMode="gray">
              <a:xfrm>
                <a:off x="2132171" y="5757333"/>
                <a:ext cx="44291" cy="66914"/>
              </a:xfrm>
              <a:prstGeom prst="rect">
                <a:avLst/>
              </a:prstGeom>
              <a:solidFill>
                <a:srgbClr val="F6B67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2" name="Rectangle 27"/>
              <p:cNvSpPr>
                <a:spLocks noChangeArrowheads="1"/>
              </p:cNvSpPr>
              <p:nvPr userDrawn="1"/>
            </p:nvSpPr>
            <p:spPr bwMode="gray">
              <a:xfrm>
                <a:off x="1905000" y="5715000"/>
                <a:ext cx="227171" cy="42333"/>
              </a:xfrm>
              <a:prstGeom prst="rect">
                <a:avLst/>
              </a:prstGeom>
              <a:solidFill>
                <a:srgbClr val="F48F1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 userDrawn="1"/>
            </p:nvSpPr>
            <p:spPr bwMode="gray">
              <a:xfrm>
                <a:off x="1905000" y="5757333"/>
                <a:ext cx="227171" cy="66914"/>
              </a:xfrm>
              <a:prstGeom prst="rect">
                <a:avLst/>
              </a:prstGeom>
              <a:solidFill>
                <a:srgbClr val="EB660B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 userDrawn="1"/>
            </p:nvSpPr>
            <p:spPr bwMode="gray">
              <a:xfrm>
                <a:off x="2176462" y="5824247"/>
                <a:ext cx="117158" cy="163871"/>
              </a:xfrm>
              <a:prstGeom prst="rect">
                <a:avLst/>
              </a:prstGeom>
              <a:solidFill>
                <a:srgbClr val="F3BF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 userDrawn="1"/>
            </p:nvSpPr>
            <p:spPr bwMode="gray">
              <a:xfrm>
                <a:off x="2176462" y="5988118"/>
                <a:ext cx="117158" cy="107882"/>
              </a:xfrm>
              <a:prstGeom prst="rect">
                <a:avLst/>
              </a:prstGeom>
              <a:solidFill>
                <a:srgbClr val="E934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 userDrawn="1"/>
            </p:nvSpPr>
            <p:spPr bwMode="gray">
              <a:xfrm>
                <a:off x="2132171" y="5824247"/>
                <a:ext cx="44291" cy="163871"/>
              </a:xfrm>
              <a:prstGeom prst="rect">
                <a:avLst/>
              </a:prstGeom>
              <a:solidFill>
                <a:srgbClr val="EA88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 userDrawn="1"/>
            </p:nvSpPr>
            <p:spPr bwMode="gray">
              <a:xfrm>
                <a:off x="2132171" y="5988118"/>
                <a:ext cx="44291" cy="107882"/>
              </a:xfrm>
              <a:prstGeom prst="rect">
                <a:avLst/>
              </a:prstGeom>
              <a:solidFill>
                <a:srgbClr val="E025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8" name="Freeform 33"/>
              <p:cNvSpPr>
                <a:spLocks/>
              </p:cNvSpPr>
              <p:nvPr userDrawn="1"/>
            </p:nvSpPr>
            <p:spPr bwMode="gray">
              <a:xfrm>
                <a:off x="1905000" y="5824247"/>
                <a:ext cx="227171" cy="1638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9" y="0"/>
                  </a:cxn>
                  <a:cxn ang="0">
                    <a:pos x="159" y="120"/>
                  </a:cxn>
                  <a:cxn ang="0">
                    <a:pos x="99" y="120"/>
                  </a:cxn>
                  <a:cxn ang="0">
                    <a:pos x="99" y="80"/>
                  </a:cxn>
                  <a:cxn ang="0">
                    <a:pos x="0" y="80"/>
                  </a:cxn>
                  <a:cxn ang="0">
                    <a:pos x="0" y="0"/>
                  </a:cxn>
                </a:cxnLst>
                <a:rect l="0" t="0" r="r" b="b"/>
                <a:pathLst>
                  <a:path w="159" h="120">
                    <a:moveTo>
                      <a:pt x="0" y="0"/>
                    </a:moveTo>
                    <a:lnTo>
                      <a:pt x="159" y="0"/>
                    </a:lnTo>
                    <a:lnTo>
                      <a:pt x="159" y="120"/>
                    </a:lnTo>
                    <a:lnTo>
                      <a:pt x="99" y="120"/>
                    </a:lnTo>
                    <a:lnTo>
                      <a:pt x="99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4C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 userDrawn="1"/>
            </p:nvSpPr>
            <p:spPr bwMode="gray">
              <a:xfrm>
                <a:off x="2046446" y="5988118"/>
                <a:ext cx="85725" cy="107882"/>
              </a:xfrm>
              <a:prstGeom prst="rect">
                <a:avLst/>
              </a:prstGeom>
              <a:solidFill>
                <a:srgbClr val="D614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 userDrawn="1"/>
            </p:nvSpPr>
            <p:spPr bwMode="gray">
              <a:xfrm>
                <a:off x="1905000" y="5933495"/>
                <a:ext cx="141446" cy="54624"/>
              </a:xfrm>
              <a:prstGeom prst="rect">
                <a:avLst/>
              </a:prstGeom>
              <a:solidFill>
                <a:srgbClr val="C93C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 userDrawn="1"/>
            </p:nvSpPr>
            <p:spPr bwMode="gray">
              <a:xfrm>
                <a:off x="1905000" y="5988118"/>
                <a:ext cx="141446" cy="107882"/>
              </a:xfrm>
              <a:prstGeom prst="rect">
                <a:avLst/>
              </a:prstGeom>
              <a:solidFill>
                <a:srgbClr val="C01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2" name="Rectangle 25"/>
              <p:cNvSpPr>
                <a:spLocks noChangeArrowheads="1"/>
              </p:cNvSpPr>
              <p:nvPr/>
            </p:nvSpPr>
            <p:spPr bwMode="gray">
              <a:xfrm>
                <a:off x="2293620" y="5988118"/>
                <a:ext cx="57150" cy="107882"/>
              </a:xfrm>
              <a:prstGeom prst="rect">
                <a:avLst/>
              </a:prstGeom>
              <a:solidFill>
                <a:srgbClr val="F445F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3" name="Rectangle 26"/>
              <p:cNvSpPr>
                <a:spLocks noChangeArrowheads="1"/>
              </p:cNvSpPr>
              <p:nvPr/>
            </p:nvSpPr>
            <p:spPr bwMode="gray">
              <a:xfrm>
                <a:off x="2132171" y="5757333"/>
                <a:ext cx="44291" cy="66914"/>
              </a:xfrm>
              <a:prstGeom prst="rect">
                <a:avLst/>
              </a:prstGeom>
              <a:solidFill>
                <a:srgbClr val="F6B67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4" name="Rectangle 27"/>
              <p:cNvSpPr>
                <a:spLocks noChangeArrowheads="1"/>
              </p:cNvSpPr>
              <p:nvPr/>
            </p:nvSpPr>
            <p:spPr bwMode="gray">
              <a:xfrm>
                <a:off x="1905000" y="5715000"/>
                <a:ext cx="227171" cy="42333"/>
              </a:xfrm>
              <a:prstGeom prst="rect">
                <a:avLst/>
              </a:prstGeom>
              <a:solidFill>
                <a:srgbClr val="F48F1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5" name="Rectangle 28"/>
              <p:cNvSpPr>
                <a:spLocks noChangeArrowheads="1"/>
              </p:cNvSpPr>
              <p:nvPr/>
            </p:nvSpPr>
            <p:spPr bwMode="gray">
              <a:xfrm>
                <a:off x="1905000" y="5757333"/>
                <a:ext cx="227171" cy="66914"/>
              </a:xfrm>
              <a:prstGeom prst="rect">
                <a:avLst/>
              </a:prstGeom>
              <a:solidFill>
                <a:srgbClr val="EB660B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6" name="Rectangle 29"/>
              <p:cNvSpPr>
                <a:spLocks noChangeArrowheads="1"/>
              </p:cNvSpPr>
              <p:nvPr/>
            </p:nvSpPr>
            <p:spPr bwMode="gray">
              <a:xfrm>
                <a:off x="2176462" y="5824247"/>
                <a:ext cx="117158" cy="163871"/>
              </a:xfrm>
              <a:prstGeom prst="rect">
                <a:avLst/>
              </a:prstGeom>
              <a:solidFill>
                <a:srgbClr val="F3BF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7" name="Rectangle 30"/>
              <p:cNvSpPr>
                <a:spLocks noChangeArrowheads="1"/>
              </p:cNvSpPr>
              <p:nvPr/>
            </p:nvSpPr>
            <p:spPr bwMode="gray">
              <a:xfrm>
                <a:off x="2176462" y="5988118"/>
                <a:ext cx="117158" cy="107882"/>
              </a:xfrm>
              <a:prstGeom prst="rect">
                <a:avLst/>
              </a:prstGeom>
              <a:solidFill>
                <a:srgbClr val="E934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8" name="Rectangle 31"/>
              <p:cNvSpPr>
                <a:spLocks noChangeArrowheads="1"/>
              </p:cNvSpPr>
              <p:nvPr/>
            </p:nvSpPr>
            <p:spPr bwMode="gray">
              <a:xfrm>
                <a:off x="2132171" y="5824247"/>
                <a:ext cx="44291" cy="163871"/>
              </a:xfrm>
              <a:prstGeom prst="rect">
                <a:avLst/>
              </a:prstGeom>
              <a:solidFill>
                <a:srgbClr val="EA88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59" name="Rectangle 32"/>
              <p:cNvSpPr>
                <a:spLocks noChangeArrowheads="1"/>
              </p:cNvSpPr>
              <p:nvPr/>
            </p:nvSpPr>
            <p:spPr bwMode="gray">
              <a:xfrm>
                <a:off x="2132171" y="5988118"/>
                <a:ext cx="44291" cy="107882"/>
              </a:xfrm>
              <a:prstGeom prst="rect">
                <a:avLst/>
              </a:prstGeom>
              <a:solidFill>
                <a:srgbClr val="E025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60" name="Freeform 33"/>
              <p:cNvSpPr>
                <a:spLocks/>
              </p:cNvSpPr>
              <p:nvPr/>
            </p:nvSpPr>
            <p:spPr bwMode="gray">
              <a:xfrm>
                <a:off x="1905000" y="5824247"/>
                <a:ext cx="227171" cy="1638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9" y="0"/>
                  </a:cxn>
                  <a:cxn ang="0">
                    <a:pos x="159" y="120"/>
                  </a:cxn>
                  <a:cxn ang="0">
                    <a:pos x="99" y="120"/>
                  </a:cxn>
                  <a:cxn ang="0">
                    <a:pos x="99" y="80"/>
                  </a:cxn>
                  <a:cxn ang="0">
                    <a:pos x="0" y="80"/>
                  </a:cxn>
                  <a:cxn ang="0">
                    <a:pos x="0" y="0"/>
                  </a:cxn>
                </a:cxnLst>
                <a:rect l="0" t="0" r="r" b="b"/>
                <a:pathLst>
                  <a:path w="159" h="120">
                    <a:moveTo>
                      <a:pt x="0" y="0"/>
                    </a:moveTo>
                    <a:lnTo>
                      <a:pt x="159" y="0"/>
                    </a:lnTo>
                    <a:lnTo>
                      <a:pt x="159" y="120"/>
                    </a:lnTo>
                    <a:lnTo>
                      <a:pt x="99" y="120"/>
                    </a:lnTo>
                    <a:lnTo>
                      <a:pt x="99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4C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61" name="Rectangle 34"/>
              <p:cNvSpPr>
                <a:spLocks noChangeArrowheads="1"/>
              </p:cNvSpPr>
              <p:nvPr/>
            </p:nvSpPr>
            <p:spPr bwMode="gray">
              <a:xfrm>
                <a:off x="2046446" y="5988118"/>
                <a:ext cx="85725" cy="107882"/>
              </a:xfrm>
              <a:prstGeom prst="rect">
                <a:avLst/>
              </a:prstGeom>
              <a:solidFill>
                <a:srgbClr val="D614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62" name="Rectangle 35"/>
              <p:cNvSpPr>
                <a:spLocks noChangeArrowheads="1"/>
              </p:cNvSpPr>
              <p:nvPr/>
            </p:nvSpPr>
            <p:spPr bwMode="gray">
              <a:xfrm>
                <a:off x="1905000" y="5933495"/>
                <a:ext cx="141446" cy="54624"/>
              </a:xfrm>
              <a:prstGeom prst="rect">
                <a:avLst/>
              </a:prstGeom>
              <a:solidFill>
                <a:srgbClr val="C93C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63" name="Rectangle 36"/>
              <p:cNvSpPr>
                <a:spLocks noChangeArrowheads="1"/>
              </p:cNvSpPr>
              <p:nvPr/>
            </p:nvSpPr>
            <p:spPr bwMode="gray">
              <a:xfrm>
                <a:off x="1905000" y="5988118"/>
                <a:ext cx="141446" cy="107882"/>
              </a:xfrm>
              <a:prstGeom prst="rect">
                <a:avLst/>
              </a:prstGeom>
              <a:solidFill>
                <a:srgbClr val="C01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</p:grpSp>
        <p:grpSp>
          <p:nvGrpSpPr>
            <p:cNvPr id="64" name="Group 32"/>
            <p:cNvGrpSpPr/>
            <p:nvPr userDrawn="1"/>
          </p:nvGrpSpPr>
          <p:grpSpPr>
            <a:xfrm>
              <a:off x="1550415" y="6172200"/>
              <a:ext cx="914400" cy="533479"/>
              <a:chOff x="518032" y="978681"/>
              <a:chExt cx="4572000" cy="2667393"/>
            </a:xfrm>
          </p:grpSpPr>
          <p:sp>
            <p:nvSpPr>
              <p:cNvPr id="65" name="Rectangle 37"/>
              <p:cNvSpPr>
                <a:spLocks noChangeArrowheads="1"/>
              </p:cNvSpPr>
              <p:nvPr userDrawn="1"/>
            </p:nvSpPr>
            <p:spPr bwMode="black">
              <a:xfrm>
                <a:off x="3295650" y="978681"/>
                <a:ext cx="1143000" cy="263229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  <p:sp>
            <p:nvSpPr>
              <p:cNvPr id="66" name="Freeform 7"/>
              <p:cNvSpPr>
                <a:spLocks noEditPoints="1"/>
              </p:cNvSpPr>
              <p:nvPr userDrawn="1"/>
            </p:nvSpPr>
            <p:spPr bwMode="black">
              <a:xfrm>
                <a:off x="518032" y="1922794"/>
                <a:ext cx="4572000" cy="1723280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/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 userDrawn="1"/>
        </p:nvGrpSpPr>
        <p:grpSpPr bwMode="gray">
          <a:xfrm>
            <a:off x="2337410" y="1"/>
            <a:ext cx="9857766" cy="6176009"/>
            <a:chOff x="19140488" y="13674"/>
            <a:chExt cx="7443798" cy="6145827"/>
          </a:xfrm>
        </p:grpSpPr>
        <p:sp>
          <p:nvSpPr>
            <p:cNvPr id="35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1" name="Picture Placeholder 76"/>
          <p:cNvSpPr>
            <a:spLocks noGrp="1"/>
          </p:cNvSpPr>
          <p:nvPr>
            <p:ph type="pic" sz="quarter" idx="13"/>
          </p:nvPr>
        </p:nvSpPr>
        <p:spPr>
          <a:xfrm>
            <a:off x="813013" y="3048000"/>
            <a:ext cx="1219518" cy="7620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grpSp>
        <p:nvGrpSpPr>
          <p:cNvPr id="3" name="Group 31"/>
          <p:cNvGrpSpPr/>
          <p:nvPr/>
        </p:nvGrpSpPr>
        <p:grpSpPr>
          <a:xfrm>
            <a:off x="652284" y="2901698"/>
            <a:ext cx="1613423" cy="151219"/>
            <a:chOff x="489087" y="2521685"/>
            <a:chExt cx="1209752" cy="151219"/>
          </a:xfrm>
        </p:grpSpPr>
        <p:cxnSp>
          <p:nvCxnSpPr>
            <p:cNvPr id="33" name="Straight Connector 32"/>
            <p:cNvCxnSpPr/>
            <p:nvPr userDrawn="1"/>
          </p:nvCxnSpPr>
          <p:spPr>
            <a:xfrm rot="10800000">
              <a:off x="489087" y="2521686"/>
              <a:ext cx="120975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 userDrawn="1"/>
          </p:nvCxnSpPr>
          <p:spPr>
            <a:xfrm rot="5400000">
              <a:off x="413478" y="2597295"/>
              <a:ext cx="15121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2527959" y="838200"/>
            <a:ext cx="712655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the presentation’s main title</a:t>
            </a:r>
          </a:p>
        </p:txBody>
      </p:sp>
      <p:sp>
        <p:nvSpPr>
          <p:cNvPr id="46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2527959" y="1828799"/>
            <a:ext cx="712655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/>
              <a:t>Subtitle and date (move higher if title is only one line)</a:t>
            </a:r>
          </a:p>
        </p:txBody>
      </p:sp>
      <p:sp>
        <p:nvSpPr>
          <p:cNvPr id="47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527958" y="374904"/>
            <a:ext cx="5475634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/>
              <a:t>www.pwc.com</a:t>
            </a:r>
          </a:p>
        </p:txBody>
      </p:sp>
      <p:grpSp>
        <p:nvGrpSpPr>
          <p:cNvPr id="27" name="Group 32"/>
          <p:cNvGrpSpPr/>
          <p:nvPr userDrawn="1"/>
        </p:nvGrpSpPr>
        <p:grpSpPr>
          <a:xfrm>
            <a:off x="1550415" y="6172200"/>
            <a:ext cx="914400" cy="533479"/>
            <a:chOff x="518032" y="978681"/>
            <a:chExt cx="4572000" cy="2667393"/>
          </a:xfrm>
        </p:grpSpPr>
        <p:sp>
          <p:nvSpPr>
            <p:cNvPr id="28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9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 userDrawn="1"/>
        </p:nvGrpSpPr>
        <p:grpSpPr bwMode="gray">
          <a:xfrm>
            <a:off x="2337410" y="1"/>
            <a:ext cx="9857766" cy="6176009"/>
            <a:chOff x="19140488" y="13674"/>
            <a:chExt cx="7443798" cy="6145827"/>
          </a:xfrm>
        </p:grpSpPr>
        <p:sp>
          <p:nvSpPr>
            <p:cNvPr id="28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4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2527959" y="838200"/>
            <a:ext cx="712655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the presentation’s main title</a:t>
            </a:r>
          </a:p>
        </p:txBody>
      </p:sp>
      <p:sp>
        <p:nvSpPr>
          <p:cNvPr id="55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2527959" y="1828799"/>
            <a:ext cx="712655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/>
              <a:t>Subtitle and date (move higher if title is only one line)</a:t>
            </a:r>
          </a:p>
        </p:txBody>
      </p:sp>
      <p:sp>
        <p:nvSpPr>
          <p:cNvPr id="56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527958" y="374904"/>
            <a:ext cx="5475634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/>
              <a:t>www.pwc.com</a:t>
            </a:r>
          </a:p>
        </p:txBody>
      </p:sp>
      <p:sp>
        <p:nvSpPr>
          <p:cNvPr id="17" name="Picture Placeholder 76"/>
          <p:cNvSpPr>
            <a:spLocks noGrp="1"/>
          </p:cNvSpPr>
          <p:nvPr>
            <p:ph type="pic" sz="quarter" idx="13"/>
          </p:nvPr>
        </p:nvSpPr>
        <p:spPr>
          <a:xfrm>
            <a:off x="2337409" y="2899978"/>
            <a:ext cx="8434996" cy="3272223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noProof="0"/>
              <a:t>Click icon to add picture</a:t>
            </a:r>
            <a:endParaRPr lang="en-GB" noProof="0" dirty="0"/>
          </a:p>
        </p:txBody>
      </p:sp>
      <p:grpSp>
        <p:nvGrpSpPr>
          <p:cNvPr id="22" name="Group 32"/>
          <p:cNvGrpSpPr/>
          <p:nvPr userDrawn="1"/>
        </p:nvGrpSpPr>
        <p:grpSpPr>
          <a:xfrm>
            <a:off x="1550415" y="6172200"/>
            <a:ext cx="914400" cy="533479"/>
            <a:chOff x="518032" y="978681"/>
            <a:chExt cx="4572000" cy="2667393"/>
          </a:xfrm>
        </p:grpSpPr>
        <p:sp>
          <p:nvSpPr>
            <p:cNvPr id="23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24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711385" y="1752600"/>
            <a:ext cx="10772405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2" name="PwCFirm"/>
          <p:cNvSpPr txBox="1"/>
          <p:nvPr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  <p:cxnSp>
        <p:nvCxnSpPr>
          <p:cNvPr id="15" name="Shape 14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</p:spTree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649"/>
          <p:cNvSpPr>
            <a:spLocks noChangeArrowheads="1"/>
          </p:cNvSpPr>
          <p:nvPr/>
        </p:nvSpPr>
        <p:spPr bwMode="gray">
          <a:xfrm>
            <a:off x="9857766" y="685801"/>
            <a:ext cx="2337409" cy="54863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 dirty="0"/>
          </a:p>
        </p:txBody>
      </p:sp>
      <p:sp>
        <p:nvSpPr>
          <p:cNvPr id="81" name="Rectangle 648"/>
          <p:cNvSpPr>
            <a:spLocks noChangeArrowheads="1"/>
          </p:cNvSpPr>
          <p:nvPr/>
        </p:nvSpPr>
        <p:spPr bwMode="gray">
          <a:xfrm>
            <a:off x="2337409" y="0"/>
            <a:ext cx="7520358" cy="685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 dirty="0"/>
          </a:p>
        </p:txBody>
      </p:sp>
      <p:sp>
        <p:nvSpPr>
          <p:cNvPr id="83" name="Rectangle 650"/>
          <p:cNvSpPr>
            <a:spLocks noChangeArrowheads="1"/>
          </p:cNvSpPr>
          <p:nvPr/>
        </p:nvSpPr>
        <p:spPr bwMode="gray">
          <a:xfrm>
            <a:off x="2337409" y="685800"/>
            <a:ext cx="7520358" cy="5486400"/>
          </a:xfrm>
          <a:prstGeom prst="rect">
            <a:avLst/>
          </a:prstGeom>
          <a:solidFill>
            <a:schemeClr val="tx2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2527959" y="838200"/>
            <a:ext cx="712655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add the presentation’s main title</a:t>
            </a:r>
          </a:p>
        </p:txBody>
      </p:sp>
      <p:sp>
        <p:nvSpPr>
          <p:cNvPr id="51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2527959" y="1828799"/>
            <a:ext cx="712655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/>
              <a:t>Subtitle and date (move higher if title is only one line)</a:t>
            </a:r>
          </a:p>
        </p:txBody>
      </p:sp>
      <p:sp>
        <p:nvSpPr>
          <p:cNvPr id="52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527958" y="374904"/>
            <a:ext cx="5475634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/>
              <a:t>www.pwc.com</a:t>
            </a: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1550415" y="6172200"/>
            <a:ext cx="914400" cy="533479"/>
            <a:chOff x="1550415" y="6172200"/>
            <a:chExt cx="914400" cy="533479"/>
          </a:xfrm>
        </p:grpSpPr>
        <p:sp>
          <p:nvSpPr>
            <p:cNvPr id="15" name="Rectangle 37"/>
            <p:cNvSpPr>
              <a:spLocks noChangeArrowheads="1"/>
            </p:cNvSpPr>
            <p:nvPr userDrawn="1"/>
          </p:nvSpPr>
          <p:spPr bwMode="black">
            <a:xfrm>
              <a:off x="2105939" y="6172200"/>
              <a:ext cx="228600" cy="52646"/>
            </a:xfrm>
            <a:prstGeom prst="rect">
              <a:avLst/>
            </a:prstGeom>
            <a:solidFill>
              <a:schemeClr val="tx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  <p:sp>
          <p:nvSpPr>
            <p:cNvPr id="16" name="Freeform 7"/>
            <p:cNvSpPr>
              <a:spLocks noEditPoints="1"/>
            </p:cNvSpPr>
            <p:nvPr userDrawn="1"/>
          </p:nvSpPr>
          <p:spPr bwMode="black">
            <a:xfrm>
              <a:off x="1550415" y="6361023"/>
              <a:ext cx="914400" cy="344656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711385" y="5867400"/>
            <a:ext cx="6402467" cy="762000"/>
          </a:xfrm>
        </p:spPr>
        <p:txBody>
          <a:bodyPr anchor="b"/>
          <a:lstStyle>
            <a:lvl1pPr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noProof="0" dirty="0"/>
              <a:t>Add legal and copyright disclaimers here.</a:t>
            </a:r>
          </a:p>
        </p:txBody>
      </p:sp>
      <p:cxnSp>
        <p:nvCxnSpPr>
          <p:cNvPr id="7" name="Shape 6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711385" y="1752602"/>
            <a:ext cx="5284576" cy="441959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6199216" y="1752600"/>
            <a:ext cx="5284574" cy="44196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62" name="Shape 61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2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1"/>
            <a:ext cx="10772405" cy="9144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3"/>
          </p:nvPr>
        </p:nvSpPr>
        <p:spPr>
          <a:xfrm>
            <a:off x="711385" y="1752602"/>
            <a:ext cx="3455300" cy="441959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4369940" y="1752602"/>
            <a:ext cx="3455298" cy="441959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8028490" y="1752602"/>
            <a:ext cx="3455300" cy="441959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9" name="Shape 18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3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 und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711385" y="3352800"/>
            <a:ext cx="5284576" cy="28194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6199213" y="3352800"/>
            <a:ext cx="5284577" cy="28194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711385" y="1752600"/>
            <a:ext cx="10772405" cy="14478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4" name="Shape 13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5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 and Lef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8028490" y="1752600"/>
            <a:ext cx="3455300" cy="21336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8028490" y="4038600"/>
            <a:ext cx="3455300" cy="21336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711385" y="1752600"/>
            <a:ext cx="7113852" cy="44196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4" name="Shape 13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5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 and R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711385" y="1752600"/>
            <a:ext cx="3455300" cy="21336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711385" y="4038600"/>
            <a:ext cx="3455300" cy="21336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4369938" y="1752600"/>
            <a:ext cx="7113852" cy="44196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4" name="Shape 13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5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 with Imp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9938" y="685800"/>
            <a:ext cx="7113852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  <a:endParaRPr lang="en-GB" noProof="1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4369938" y="1752600"/>
            <a:ext cx="7113852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711385" y="1752600"/>
            <a:ext cx="3455300" cy="2130552"/>
          </a:xfrm>
        </p:spPr>
        <p:txBody>
          <a:bodyPr/>
          <a:lstStyle>
            <a:lvl1pPr>
              <a:defRPr sz="2400" b="1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30" name="Shape 29"/>
          <p:cNvCxnSpPr/>
          <p:nvPr/>
        </p:nvCxnSpPr>
        <p:spPr>
          <a:xfrm rot="5400000" flipH="1" flipV="1">
            <a:off x="7749039" y="-2972753"/>
            <a:ext cx="152399" cy="7317105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3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385" y="6324600"/>
            <a:ext cx="7012226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5919763" y="-4802029"/>
            <a:ext cx="152399" cy="10975658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11" name="PwCFirm"/>
          <p:cNvSpPr txBox="1"/>
          <p:nvPr userDrawn="1"/>
        </p:nvSpPr>
        <p:spPr>
          <a:xfrm>
            <a:off x="711385" y="6477001"/>
            <a:ext cx="34553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>
                <a:latin typeface="Arial" pitchFamily="34" charset="0"/>
                <a:cs typeface="Arial" pitchFamily="34" charset="0"/>
              </a:rPr>
              <a:t>PwC</a:t>
            </a:r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1386" y="685800"/>
            <a:ext cx="10772406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to edit</a:t>
            </a:r>
            <a:br>
              <a:rPr lang="en-GB" noProof="0" dirty="0"/>
            </a:br>
            <a:r>
              <a:rPr lang="en-GB" noProof="0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387" y="1752600"/>
            <a:ext cx="10772403" cy="441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9451261" y="6324600"/>
            <a:ext cx="2032529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July 2015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7320" y="6324600"/>
            <a:ext cx="7016291" cy="150876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Tx/>
        <a:buFontTx/>
        <a:buNone/>
        <a:tabLst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•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-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◦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›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7432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Pct val="100000"/>
        <a:buFont typeface="+mj-lt"/>
        <a:buAutoNum type="arabicPeriod"/>
        <a:tabLst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alpha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roman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itchFamily="34" charset="0"/>
        <a:buNone/>
        <a:defRPr sz="20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mailto:tina.balzli@ch.pwc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Rechtliche</a:t>
            </a:r>
            <a:r>
              <a:rPr lang="en-GB" dirty="0"/>
              <a:t> </a:t>
            </a:r>
            <a:r>
              <a:rPr lang="en-GB" dirty="0" err="1"/>
              <a:t>Aspekte</a:t>
            </a:r>
            <a:r>
              <a:rPr lang="en-GB" dirty="0"/>
              <a:t> </a:t>
            </a:r>
            <a:r>
              <a:rPr lang="en-GB" dirty="0" err="1"/>
              <a:t>digitaler</a:t>
            </a:r>
            <a:r>
              <a:rPr lang="en-GB" dirty="0"/>
              <a:t> </a:t>
            </a:r>
            <a:r>
              <a:rPr lang="en-GB" dirty="0" err="1"/>
              <a:t>Währungen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St. </a:t>
            </a:r>
            <a:r>
              <a:rPr lang="en-GB" dirty="0" err="1"/>
              <a:t>Galler</a:t>
            </a:r>
            <a:r>
              <a:rPr lang="en-GB" dirty="0"/>
              <a:t> </a:t>
            </a:r>
            <a:r>
              <a:rPr lang="en-GB" dirty="0" err="1"/>
              <a:t>Juristenverein</a:t>
            </a:r>
            <a:endParaRPr lang="en-GB" dirty="0"/>
          </a:p>
          <a:p>
            <a:endParaRPr lang="en-GB" sz="2000" dirty="0"/>
          </a:p>
          <a:p>
            <a:r>
              <a:rPr lang="en-GB" sz="2000" dirty="0"/>
              <a:t>13. </a:t>
            </a:r>
            <a:r>
              <a:rPr lang="en-GB" sz="2000" dirty="0" err="1"/>
              <a:t>Juni</a:t>
            </a:r>
            <a:r>
              <a:rPr lang="en-GB" sz="2000" dirty="0"/>
              <a:t> 2018</a:t>
            </a: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Tina Balzli, </a:t>
            </a:r>
            <a:r>
              <a:rPr lang="en-GB" sz="2000" dirty="0" err="1"/>
              <a:t>Rechtsanwältin</a:t>
            </a:r>
            <a:r>
              <a:rPr lang="en-GB" sz="2000" dirty="0"/>
              <a:t>, LL.M. (NYU), LL.M. (NUS)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noProof="1"/>
              <a:t>www.pwc.com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11385" y="685800"/>
            <a:ext cx="10772405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accent5"/>
                </a:solidFill>
              </a:rPr>
              <a:t>Unterschiede ICO vs. IPO</a:t>
            </a:r>
          </a:p>
        </p:txBody>
      </p:sp>
      <p:sp>
        <p:nvSpPr>
          <p:cNvPr id="7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</p:spPr>
        <p:txBody>
          <a:bodyPr/>
          <a:lstStyle/>
          <a:p>
            <a:r>
              <a:rPr lang="en-GB" dirty="0"/>
              <a:t>8</a:t>
            </a:r>
          </a:p>
        </p:txBody>
      </p:sp>
      <p:graphicFrame>
        <p:nvGraphicFramePr>
          <p:cNvPr id="80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459885"/>
              </p:ext>
            </p:extLst>
          </p:nvPr>
        </p:nvGraphicFramePr>
        <p:xfrm>
          <a:off x="552970" y="1412776"/>
          <a:ext cx="10930819" cy="445162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522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8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32">
                <a:tc>
                  <a:txBody>
                    <a:bodyPr/>
                    <a:lstStyle/>
                    <a:p>
                      <a:pPr marL="91440" marR="396240" algn="ctr">
                        <a:lnSpc>
                          <a:spcPct val="100000"/>
                        </a:lnSpc>
                      </a:pPr>
                      <a:r>
                        <a:rPr lang="de-CH" sz="1600" dirty="0">
                          <a:solidFill>
                            <a:schemeClr val="bg2"/>
                          </a:solidFill>
                          <a:latin typeface="+mj-lt"/>
                        </a:rPr>
                        <a:t>ICO</a:t>
                      </a:r>
                      <a:endParaRPr sz="1600" dirty="0">
                        <a:solidFill>
                          <a:schemeClr val="bg2"/>
                        </a:solidFill>
                        <a:latin typeface="+mj-lt"/>
                        <a:cs typeface="Georgi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R="81915" algn="ctr">
                        <a:lnSpc>
                          <a:spcPct val="100000"/>
                        </a:lnSpc>
                      </a:pPr>
                      <a:r>
                        <a:rPr lang="de-CH" sz="1600" dirty="0">
                          <a:solidFill>
                            <a:schemeClr val="bg2"/>
                          </a:solidFill>
                          <a:latin typeface="+mj-lt"/>
                        </a:rPr>
                        <a:t>IPO</a:t>
                      </a:r>
                      <a:endParaRPr sz="1600" dirty="0">
                        <a:solidFill>
                          <a:schemeClr val="bg2"/>
                        </a:solidFill>
                        <a:latin typeface="+mj-lt"/>
                        <a:cs typeface="Georgi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32">
                <a:tc>
                  <a:txBody>
                    <a:bodyPr/>
                    <a:lstStyle/>
                    <a:p>
                      <a:pPr marL="91440" marR="396240" algn="l">
                        <a:lnSpc>
                          <a:spcPct val="100000"/>
                        </a:lnSpc>
                      </a:pPr>
                      <a:r>
                        <a:rPr lang="de-CH" sz="1600" b="1" dirty="0">
                          <a:latin typeface="+mj-lt"/>
                          <a:cs typeface="+mn-cs"/>
                        </a:rPr>
                        <a:t>Unterschiedliche</a:t>
                      </a:r>
                      <a:r>
                        <a:rPr lang="de-CH" sz="1600" b="1" baseline="0" dirty="0">
                          <a:latin typeface="+mj-lt"/>
                          <a:cs typeface="+mn-cs"/>
                        </a:rPr>
                        <a:t> Regulierungen </a:t>
                      </a:r>
                      <a:r>
                        <a:rPr lang="de-CH" sz="1600" baseline="0" dirty="0">
                          <a:latin typeface="+mj-lt"/>
                          <a:cs typeface="+mn-cs"/>
                        </a:rPr>
                        <a:t>abhängig von der Jurisdiktion und der Art des Tokens</a:t>
                      </a:r>
                      <a:endParaRPr sz="1600" dirty="0">
                        <a:latin typeface="+mj-lt"/>
                        <a:cs typeface="Georgia"/>
                      </a:endParaRPr>
                    </a:p>
                  </a:txBody>
                  <a:tcPr marL="0" marR="0" marT="0" marB="0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R="83185" algn="l">
                        <a:lnSpc>
                          <a:spcPct val="100000"/>
                        </a:lnSpc>
                      </a:pPr>
                      <a:r>
                        <a:rPr lang="de-CH" sz="1600" dirty="0">
                          <a:latin typeface="+mj-lt"/>
                        </a:rPr>
                        <a:t>Spezifische und klar definierte </a:t>
                      </a:r>
                      <a:r>
                        <a:rPr lang="de-CH" sz="1600" b="1" dirty="0">
                          <a:latin typeface="+mj-lt"/>
                        </a:rPr>
                        <a:t>regulatorische Rahmenregulierung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751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</a:pPr>
                      <a:r>
                        <a:rPr lang="de-CH" sz="1600" spc="-10" dirty="0">
                          <a:latin typeface="+mj-lt"/>
                          <a:cs typeface="+mn-cs"/>
                        </a:rPr>
                        <a:t>Typischerweise</a:t>
                      </a:r>
                      <a:r>
                        <a:rPr lang="de-CH" sz="1600" spc="-10" baseline="0" dirty="0">
                          <a:latin typeface="+mj-lt"/>
                          <a:cs typeface="+mn-cs"/>
                        </a:rPr>
                        <a:t> </a:t>
                      </a:r>
                      <a:r>
                        <a:rPr lang="de-CH" sz="1600" b="1" spc="-10" baseline="0" dirty="0">
                          <a:latin typeface="+mj-lt"/>
                          <a:cs typeface="+mn-cs"/>
                        </a:rPr>
                        <a:t>Start-up Unternehmen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de-CH" sz="1600" spc="-10" dirty="0">
                          <a:latin typeface="+mj-lt"/>
                        </a:rPr>
                        <a:t>Unternehmen benötigt einen</a:t>
                      </a:r>
                      <a:r>
                        <a:rPr lang="de-CH" sz="1600" spc="-10" baseline="0" dirty="0">
                          <a:latin typeface="+mj-lt"/>
                        </a:rPr>
                        <a:t> gewissen </a:t>
                      </a:r>
                      <a:r>
                        <a:rPr lang="de-CH" sz="1600" b="1" spc="-10" baseline="0" dirty="0">
                          <a:latin typeface="+mj-lt"/>
                        </a:rPr>
                        <a:t>Leistungsausweis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32">
                <a:tc>
                  <a:txBody>
                    <a:bodyPr/>
                    <a:lstStyle/>
                    <a:p>
                      <a:pPr marL="91440" marR="920115" algn="l">
                        <a:lnSpc>
                          <a:spcPct val="100000"/>
                        </a:lnSpc>
                      </a:pPr>
                      <a:r>
                        <a:rPr lang="de-CH" sz="1600" spc="-5" dirty="0">
                          <a:latin typeface="+mj-lt"/>
                          <a:cs typeface="+mn-cs"/>
                        </a:rPr>
                        <a:t>Gelder</a:t>
                      </a:r>
                      <a:r>
                        <a:rPr lang="de-CH" sz="1600" spc="-5" baseline="0" dirty="0">
                          <a:latin typeface="+mj-lt"/>
                          <a:cs typeface="+mn-cs"/>
                        </a:rPr>
                        <a:t> werden typischerweise für einen </a:t>
                      </a:r>
                      <a:r>
                        <a:rPr lang="de-CH" sz="1600" b="1" spc="-5" baseline="0" dirty="0">
                          <a:latin typeface="+mj-lt"/>
                          <a:cs typeface="+mn-cs"/>
                        </a:rPr>
                        <a:t>bestimmten Zweck </a:t>
                      </a:r>
                      <a:r>
                        <a:rPr lang="de-CH" sz="1600" spc="-5" baseline="0" dirty="0">
                          <a:latin typeface="+mj-lt"/>
                          <a:cs typeface="+mn-cs"/>
                        </a:rPr>
                        <a:t>gesammelt</a:t>
                      </a:r>
                      <a:endParaRPr sz="1600" dirty="0">
                        <a:latin typeface="+mj-lt"/>
                        <a:cs typeface="Georgi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820" algn="l">
                        <a:lnSpc>
                          <a:spcPct val="100000"/>
                        </a:lnSpc>
                      </a:pPr>
                      <a:r>
                        <a:rPr lang="de-CH" sz="1600" dirty="0">
                          <a:latin typeface="+mj-lt"/>
                        </a:rPr>
                        <a:t>Gelder</a:t>
                      </a:r>
                      <a:r>
                        <a:rPr lang="de-CH" sz="1600" baseline="0" dirty="0">
                          <a:latin typeface="+mj-lt"/>
                        </a:rPr>
                        <a:t> werden für die </a:t>
                      </a:r>
                      <a:r>
                        <a:rPr lang="de-CH" sz="1600" b="1" baseline="0" dirty="0">
                          <a:latin typeface="+mj-lt"/>
                        </a:rPr>
                        <a:t>langfristige Entwicklung </a:t>
                      </a:r>
                      <a:r>
                        <a:rPr lang="de-CH" sz="1600" baseline="0" dirty="0">
                          <a:latin typeface="+mj-lt"/>
                        </a:rPr>
                        <a:t>des Unternehmens gesammelt</a:t>
                      </a:r>
                      <a:endParaRPr sz="1600" dirty="0">
                        <a:latin typeface="+mj-lt"/>
                        <a:cs typeface="Georgi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751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</a:pPr>
                      <a:r>
                        <a:rPr lang="de-CH" sz="1600" dirty="0">
                          <a:latin typeface="+mj-lt"/>
                          <a:cs typeface="+mn-cs"/>
                        </a:rPr>
                        <a:t>Inhaber</a:t>
                      </a:r>
                      <a:r>
                        <a:rPr lang="de-CH" sz="1600" baseline="0" dirty="0">
                          <a:latin typeface="+mj-lt"/>
                          <a:cs typeface="+mn-cs"/>
                        </a:rPr>
                        <a:t> haben typischerweise </a:t>
                      </a:r>
                      <a:r>
                        <a:rPr lang="de-CH" sz="1600" b="1" baseline="0" dirty="0">
                          <a:latin typeface="+mj-lt"/>
                          <a:cs typeface="+mn-cs"/>
                        </a:rPr>
                        <a:t>limitierte Rechte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de-CH" sz="1600" dirty="0">
                          <a:latin typeface="+mj-lt"/>
                        </a:rPr>
                        <a:t>Aktionäre</a:t>
                      </a:r>
                      <a:r>
                        <a:rPr lang="de-CH" sz="1600" baseline="0" dirty="0">
                          <a:latin typeface="+mj-lt"/>
                        </a:rPr>
                        <a:t> haben </a:t>
                      </a:r>
                      <a:r>
                        <a:rPr lang="de-CH" sz="1600" b="1" baseline="0" dirty="0">
                          <a:latin typeface="+mj-lt"/>
                        </a:rPr>
                        <a:t>klar definierte Rechte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</a:pPr>
                      <a:r>
                        <a:rPr lang="de-CH" sz="1600" dirty="0">
                          <a:latin typeface="+mj-lt"/>
                        </a:rPr>
                        <a:t>Zielpublikum</a:t>
                      </a:r>
                      <a:r>
                        <a:rPr lang="de-CH" sz="1600" baseline="0" dirty="0">
                          <a:latin typeface="+mj-lt"/>
                        </a:rPr>
                        <a:t> ist zumeist die </a:t>
                      </a:r>
                      <a:r>
                        <a:rPr lang="de-CH" sz="1600" b="1" baseline="0" dirty="0" err="1">
                          <a:latin typeface="+mj-lt"/>
                        </a:rPr>
                        <a:t>Crypto</a:t>
                      </a:r>
                      <a:r>
                        <a:rPr lang="de-CH" sz="1600" b="1" baseline="0" dirty="0">
                          <a:latin typeface="+mj-lt"/>
                        </a:rPr>
                        <a:t> Community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4455" algn="l">
                        <a:lnSpc>
                          <a:spcPct val="100000"/>
                        </a:lnSpc>
                      </a:pPr>
                      <a:r>
                        <a:rPr lang="de-CH" sz="1600" dirty="0">
                          <a:latin typeface="+mj-lt"/>
                        </a:rPr>
                        <a:t>Ziel</a:t>
                      </a:r>
                      <a:r>
                        <a:rPr lang="de-CH" sz="1600" baseline="0" dirty="0">
                          <a:latin typeface="+mj-lt"/>
                        </a:rPr>
                        <a:t>publikum sind oft </a:t>
                      </a:r>
                      <a:r>
                        <a:rPr lang="de-CH" sz="1600" b="1" baseline="0" dirty="0">
                          <a:latin typeface="+mj-lt"/>
                        </a:rPr>
                        <a:t>institutionelle Investoren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pPr marL="91440" marR="1033144" algn="l">
                        <a:lnSpc>
                          <a:spcPct val="100000"/>
                        </a:lnSpc>
                      </a:pPr>
                      <a:r>
                        <a:rPr lang="de-CH" sz="1600" spc="-5" dirty="0">
                          <a:latin typeface="+mj-lt"/>
                          <a:cs typeface="+mn-cs"/>
                        </a:rPr>
                        <a:t>Abhängig</a:t>
                      </a:r>
                      <a:r>
                        <a:rPr lang="de-CH" sz="1600" spc="-5" baseline="0" dirty="0">
                          <a:latin typeface="+mj-lt"/>
                          <a:cs typeface="+mn-cs"/>
                        </a:rPr>
                        <a:t> vom Token </a:t>
                      </a:r>
                      <a:r>
                        <a:rPr lang="de-CH" sz="1600" b="1" spc="-5" baseline="0" dirty="0">
                          <a:latin typeface="+mj-lt"/>
                          <a:cs typeface="+mn-cs"/>
                        </a:rPr>
                        <a:t>keine wirtschaftliche Beteiligung</a:t>
                      </a:r>
                      <a:r>
                        <a:rPr lang="de-CH" sz="1600" spc="-5" baseline="0" dirty="0">
                          <a:latin typeface="+mj-lt"/>
                          <a:cs typeface="+mn-cs"/>
                        </a:rPr>
                        <a:t> am Unternehmen</a:t>
                      </a:r>
                      <a:endParaRPr sz="1600" dirty="0">
                        <a:latin typeface="+mj-lt"/>
                        <a:cs typeface="Georgi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lang="de-CH" sz="1600" b="1" dirty="0">
                          <a:latin typeface="+mj-lt"/>
                          <a:cs typeface="+mn-cs"/>
                        </a:rPr>
                        <a:t>Wirtschaftliche</a:t>
                      </a:r>
                      <a:r>
                        <a:rPr lang="de-CH" sz="1600" b="1" baseline="0" dirty="0">
                          <a:latin typeface="+mj-lt"/>
                          <a:cs typeface="+mn-cs"/>
                        </a:rPr>
                        <a:t> Beteiligung </a:t>
                      </a:r>
                      <a:r>
                        <a:rPr lang="de-CH" sz="1600" baseline="0" dirty="0">
                          <a:latin typeface="+mj-lt"/>
                          <a:cs typeface="+mn-cs"/>
                        </a:rPr>
                        <a:t>am Unternehmen</a:t>
                      </a:r>
                      <a:endParaRPr sz="1600" dirty="0">
                        <a:latin typeface="+mj-lt"/>
                        <a:cs typeface="Georgi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107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</a:pPr>
                      <a:r>
                        <a:rPr lang="de-CH" sz="1600" b="1" dirty="0">
                          <a:latin typeface="+mj-lt"/>
                          <a:cs typeface="+mn-cs"/>
                        </a:rPr>
                        <a:t>Unterschiedlich</a:t>
                      </a:r>
                      <a:r>
                        <a:rPr lang="de-CH" sz="1600" b="1" baseline="0" dirty="0">
                          <a:latin typeface="+mj-lt"/>
                          <a:cs typeface="+mn-cs"/>
                        </a:rPr>
                        <a:t> transparent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3185" algn="l">
                        <a:lnSpc>
                          <a:spcPct val="100000"/>
                        </a:lnSpc>
                      </a:pPr>
                      <a:r>
                        <a:rPr lang="de-CH" sz="1600" b="1" dirty="0">
                          <a:latin typeface="+mj-lt"/>
                        </a:rPr>
                        <a:t>Vorgeschriebene Transparenz</a:t>
                      </a:r>
                      <a:r>
                        <a:rPr lang="de-CH" sz="1600" b="1" baseline="0" dirty="0">
                          <a:latin typeface="+mj-lt"/>
                        </a:rPr>
                        <a:t> und Publizitätspflichten</a:t>
                      </a:r>
                      <a:endParaRPr sz="1600" b="1" dirty="0">
                        <a:latin typeface="+mj-lt"/>
                        <a:cs typeface="Georgi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082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Allgemeine regulatorische Überlegungen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Bislang </a:t>
            </a:r>
            <a:r>
              <a:rPr lang="de-CH" b="1" dirty="0"/>
              <a:t>keine international harmonisierte Rahmenregulierung </a:t>
            </a:r>
            <a:r>
              <a:rPr lang="de-CH" dirty="0"/>
              <a:t>oder regulatorischer Standard betreffend digitale Währungen vorhanden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Staaten behandeln und qualifizieren digitale Währungen </a:t>
            </a:r>
            <a:r>
              <a:rPr lang="de-CH" b="1" dirty="0"/>
              <a:t>unterschiedlich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b="1" dirty="0"/>
              <a:t>Staatliche Überwachung </a:t>
            </a:r>
            <a:r>
              <a:rPr lang="de-CH" dirty="0"/>
              <a:t>in bestimmten Bereichen (z.B. Geldwäschereibereich) ist angezeigt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Staaten tendieren dazu, </a:t>
            </a:r>
            <a:r>
              <a:rPr lang="de-CH" b="1" dirty="0"/>
              <a:t>Zahlungssysteme</a:t>
            </a:r>
            <a:r>
              <a:rPr lang="de-CH" dirty="0"/>
              <a:t>, die nicht auf gesetzlichem Geld basieren (z.B. digitale Währungen), zunehmend zu regulieren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Es kann nicht ausgeschlossen werden, dass </a:t>
            </a:r>
            <a:r>
              <a:rPr lang="de-CH" b="1" dirty="0"/>
              <a:t>Nationalbanken</a:t>
            </a:r>
            <a:r>
              <a:rPr lang="de-CH" dirty="0"/>
              <a:t> in Zukunft selbst digitales Geld ausgeben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662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Regulatorische Aspekte Schweiz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12</a:t>
            </a:fld>
            <a:endParaRPr lang="en-GB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2497187" y="1937333"/>
            <a:ext cx="6240128" cy="4319726"/>
            <a:chOff x="2481386" y="2596779"/>
            <a:chExt cx="5751021" cy="3981142"/>
          </a:xfrm>
        </p:grpSpPr>
        <p:sp>
          <p:nvSpPr>
            <p:cNvPr id="12" name="Freeform 28"/>
            <p:cNvSpPr>
              <a:spLocks/>
            </p:cNvSpPr>
            <p:nvPr/>
          </p:nvSpPr>
          <p:spPr bwMode="auto">
            <a:xfrm>
              <a:off x="4670509" y="2596779"/>
              <a:ext cx="1710000" cy="1458000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1" y="0"/>
                </a:cxn>
                <a:cxn ang="0">
                  <a:pos x="0" y="313"/>
                </a:cxn>
                <a:cxn ang="0">
                  <a:pos x="181" y="626"/>
                </a:cxn>
                <a:cxn ang="0">
                  <a:pos x="545" y="626"/>
                </a:cxn>
                <a:cxn ang="0">
                  <a:pos x="726" y="313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6" h="626">
                  <a:moveTo>
                    <a:pt x="545" y="0"/>
                  </a:moveTo>
                  <a:lnTo>
                    <a:pt x="181" y="0"/>
                  </a:lnTo>
                  <a:lnTo>
                    <a:pt x="0" y="313"/>
                  </a:lnTo>
                  <a:lnTo>
                    <a:pt x="181" y="626"/>
                  </a:lnTo>
                  <a:lnTo>
                    <a:pt x="545" y="626"/>
                  </a:lnTo>
                  <a:lnTo>
                    <a:pt x="726" y="313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82931" tIns="41465" rIns="82931" bIns="41465" numCol="1" anchor="t" anchorCtr="0" compatLnSpc="1">
              <a:prstTxWarp prst="textNoShape">
                <a:avLst/>
              </a:prstTxWarp>
            </a:bodyPr>
            <a:lstStyle/>
            <a:p>
              <a:pPr defTabSz="923982"/>
              <a:endParaRPr lang="de-CH" sz="1813" dirty="0">
                <a:solidFill>
                  <a:srgbClr val="000000"/>
                </a:solidFill>
              </a:endParaRPr>
            </a:p>
          </p:txBody>
        </p:sp>
        <p:sp>
          <p:nvSpPr>
            <p:cNvPr id="13" name="Freeform 30"/>
            <p:cNvSpPr>
              <a:spLocks/>
            </p:cNvSpPr>
            <p:nvPr/>
          </p:nvSpPr>
          <p:spPr bwMode="auto">
            <a:xfrm>
              <a:off x="6522408" y="3781347"/>
              <a:ext cx="1708286" cy="1458714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2" y="0"/>
                </a:cxn>
                <a:cxn ang="0">
                  <a:pos x="0" y="313"/>
                </a:cxn>
                <a:cxn ang="0">
                  <a:pos x="182" y="628"/>
                </a:cxn>
                <a:cxn ang="0">
                  <a:pos x="545" y="628"/>
                </a:cxn>
                <a:cxn ang="0">
                  <a:pos x="727" y="313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7" h="628">
                  <a:moveTo>
                    <a:pt x="545" y="0"/>
                  </a:moveTo>
                  <a:lnTo>
                    <a:pt x="182" y="0"/>
                  </a:lnTo>
                  <a:lnTo>
                    <a:pt x="0" y="313"/>
                  </a:lnTo>
                  <a:lnTo>
                    <a:pt x="182" y="628"/>
                  </a:lnTo>
                  <a:lnTo>
                    <a:pt x="545" y="628"/>
                  </a:lnTo>
                  <a:lnTo>
                    <a:pt x="727" y="313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82931" tIns="41465" rIns="82931" bIns="41465" numCol="1" anchor="t" anchorCtr="0" compatLnSpc="1">
              <a:prstTxWarp prst="textNoShape">
                <a:avLst/>
              </a:prstTxWarp>
            </a:bodyPr>
            <a:lstStyle/>
            <a:p>
              <a:pPr defTabSz="923982"/>
              <a:endParaRPr lang="de-CH" sz="1813" dirty="0">
                <a:solidFill>
                  <a:srgbClr val="000000"/>
                </a:solidFill>
              </a:endParaRPr>
            </a:p>
          </p:txBody>
        </p:sp>
        <p:sp>
          <p:nvSpPr>
            <p:cNvPr id="14" name="Freeform 32"/>
            <p:cNvSpPr>
              <a:spLocks/>
            </p:cNvSpPr>
            <p:nvPr/>
          </p:nvSpPr>
          <p:spPr bwMode="auto">
            <a:xfrm>
              <a:off x="2489947" y="3395429"/>
              <a:ext cx="1710000" cy="1458000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1" y="0"/>
                </a:cxn>
                <a:cxn ang="0">
                  <a:pos x="0" y="315"/>
                </a:cxn>
                <a:cxn ang="0">
                  <a:pos x="181" y="628"/>
                </a:cxn>
                <a:cxn ang="0">
                  <a:pos x="545" y="628"/>
                </a:cxn>
                <a:cxn ang="0">
                  <a:pos x="726" y="315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6" h="628">
                  <a:moveTo>
                    <a:pt x="545" y="0"/>
                  </a:moveTo>
                  <a:lnTo>
                    <a:pt x="181" y="0"/>
                  </a:lnTo>
                  <a:lnTo>
                    <a:pt x="0" y="315"/>
                  </a:lnTo>
                  <a:lnTo>
                    <a:pt x="181" y="628"/>
                  </a:lnTo>
                  <a:lnTo>
                    <a:pt x="545" y="628"/>
                  </a:lnTo>
                  <a:lnTo>
                    <a:pt x="726" y="315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968C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82931" tIns="41465" rIns="82931" bIns="41465" numCol="1" anchor="t" anchorCtr="0" compatLnSpc="1">
              <a:prstTxWarp prst="textNoShape">
                <a:avLst/>
              </a:prstTxWarp>
            </a:bodyPr>
            <a:lstStyle/>
            <a:p>
              <a:pPr defTabSz="923982"/>
              <a:endParaRPr lang="de-CH" sz="2400" dirty="0">
                <a:solidFill>
                  <a:srgbClr val="000000"/>
                </a:solidFill>
              </a:endParaRPr>
            </a:p>
          </p:txBody>
        </p:sp>
        <p:sp>
          <p:nvSpPr>
            <p:cNvPr id="16" name="Freeform 36"/>
            <p:cNvSpPr>
              <a:spLocks/>
            </p:cNvSpPr>
            <p:nvPr/>
          </p:nvSpPr>
          <p:spPr bwMode="auto">
            <a:xfrm>
              <a:off x="3891911" y="5119921"/>
              <a:ext cx="1710000" cy="1458000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2" y="0"/>
                </a:cxn>
                <a:cxn ang="0">
                  <a:pos x="0" y="313"/>
                </a:cxn>
                <a:cxn ang="0">
                  <a:pos x="182" y="627"/>
                </a:cxn>
                <a:cxn ang="0">
                  <a:pos x="545" y="627"/>
                </a:cxn>
                <a:cxn ang="0">
                  <a:pos x="727" y="313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7" h="627">
                  <a:moveTo>
                    <a:pt x="545" y="0"/>
                  </a:moveTo>
                  <a:lnTo>
                    <a:pt x="182" y="0"/>
                  </a:lnTo>
                  <a:lnTo>
                    <a:pt x="0" y="313"/>
                  </a:lnTo>
                  <a:lnTo>
                    <a:pt x="182" y="627"/>
                  </a:lnTo>
                  <a:lnTo>
                    <a:pt x="545" y="627"/>
                  </a:lnTo>
                  <a:lnTo>
                    <a:pt x="727" y="313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82931" tIns="41465" rIns="82931" bIns="41465" numCol="1" anchor="t" anchorCtr="0" compatLnSpc="1">
              <a:prstTxWarp prst="textNoShape">
                <a:avLst/>
              </a:prstTxWarp>
            </a:bodyPr>
            <a:lstStyle/>
            <a:p>
              <a:pPr defTabSz="923982"/>
              <a:endParaRPr lang="de-CH" sz="1813" dirty="0">
                <a:solidFill>
                  <a:srgbClr val="000000"/>
                </a:solidFill>
              </a:endParaRP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blackWhite">
            <a:xfrm>
              <a:off x="4722992" y="3226644"/>
              <a:ext cx="1728466" cy="39711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>
              <a:defPPr>
                <a:defRPr lang="en-US"/>
              </a:defPPr>
              <a:lvl1pPr algn="ctr" defTabSz="923982">
                <a:defRPr sz="1400" b="1">
                  <a:solidFill>
                    <a:srgbClr val="FFFFFF"/>
                  </a:solidFill>
                  <a:latin typeface="Georgia"/>
                </a:defRPr>
              </a:lvl1pPr>
            </a:lstStyle>
            <a:p>
              <a:r>
                <a:rPr lang="de-CH" dirty="0"/>
                <a:t>Kollektivanlagen-recht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blackWhite">
            <a:xfrm>
              <a:off x="2481386" y="4025150"/>
              <a:ext cx="1718561" cy="1985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defTabSz="923982"/>
              <a:r>
                <a:rPr lang="de-CH" sz="1400" b="1" dirty="0">
                  <a:solidFill>
                    <a:srgbClr val="FFFFFF"/>
                  </a:solidFill>
                  <a:latin typeface="Georgia"/>
                </a:rPr>
                <a:t>Effektenhandel</a:t>
              </a:r>
            </a:p>
          </p:txBody>
        </p:sp>
        <p:sp>
          <p:nvSpPr>
            <p:cNvPr id="22" name="Text Box 18"/>
            <p:cNvSpPr txBox="1">
              <a:spLocks noChangeArrowheads="1"/>
            </p:cNvSpPr>
            <p:nvPr/>
          </p:nvSpPr>
          <p:spPr bwMode="blackWhite">
            <a:xfrm>
              <a:off x="6522408" y="4428538"/>
              <a:ext cx="1709999" cy="39711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>
              <a:defPPr>
                <a:defRPr lang="en-US"/>
              </a:defPPr>
              <a:lvl1pPr algn="ctr" defTabSz="923982">
                <a:defRPr sz="1400" b="1">
                  <a:solidFill>
                    <a:srgbClr val="FFFFFF"/>
                  </a:solidFill>
                  <a:latin typeface="Georgia"/>
                </a:defRPr>
              </a:lvl1pPr>
            </a:lstStyle>
            <a:p>
              <a:r>
                <a:rPr lang="de-CH" dirty="0"/>
                <a:t>Geldwäscherei-regulierung</a:t>
              </a:r>
            </a:p>
          </p:txBody>
        </p:sp>
        <p:sp>
          <p:nvSpPr>
            <p:cNvPr id="25" name="Text Box 21"/>
            <p:cNvSpPr txBox="1">
              <a:spLocks noChangeArrowheads="1"/>
            </p:cNvSpPr>
            <p:nvPr/>
          </p:nvSpPr>
          <p:spPr bwMode="blackWhite">
            <a:xfrm>
              <a:off x="3911870" y="5782967"/>
              <a:ext cx="1705931" cy="1985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>
              <a:defPPr>
                <a:defRPr lang="en-US"/>
              </a:defPPr>
              <a:lvl1pPr algn="ctr" defTabSz="923982">
                <a:defRPr sz="1400" b="1">
                  <a:solidFill>
                    <a:srgbClr val="FFFFFF"/>
                  </a:solidFill>
                  <a:latin typeface="Georgia"/>
                </a:defRPr>
              </a:lvl1pPr>
            </a:lstStyle>
            <a:p>
              <a:r>
                <a:rPr lang="de-CH" dirty="0"/>
                <a:t>Bankenrecht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1213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Token-Kategorien gemäss FINMA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Token können grundsätzlich in verschiedene Kategorien eingeteilt werden. Es existiert bis dato noch </a:t>
            </a:r>
            <a:r>
              <a:rPr lang="de-CH" b="1" dirty="0"/>
              <a:t>keine internationale, einheitliche Kategorisierung</a:t>
            </a:r>
            <a:br>
              <a:rPr lang="de-CH" b="1" dirty="0"/>
            </a:br>
            <a:endParaRPr lang="de-CH" b="1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Die </a:t>
            </a:r>
            <a:r>
              <a:rPr lang="de-CH" b="1" dirty="0"/>
              <a:t>FINMA unterscheidet funktional drei Arten</a:t>
            </a:r>
            <a:r>
              <a:rPr lang="de-CH" dirty="0"/>
              <a:t>, wobei auch Mischformen auftreten können (sog. Hybrid-Token) </a:t>
            </a:r>
            <a:br>
              <a:rPr lang="de-CH" dirty="0"/>
            </a:br>
            <a:endParaRPr lang="de-CH" dirty="0"/>
          </a:p>
          <a:p>
            <a:pPr marL="891540" lvl="3" indent="-342900">
              <a:buFont typeface="Arial" panose="020B0604020202020204" pitchFamily="34" charset="0"/>
              <a:buChar char="•"/>
            </a:pPr>
            <a:r>
              <a:rPr lang="de-CH" b="1" dirty="0"/>
              <a:t>Zahlungs-Token </a:t>
            </a:r>
            <a:r>
              <a:rPr lang="de-CH" dirty="0"/>
              <a:t>sind mit reinen "</a:t>
            </a:r>
            <a:r>
              <a:rPr lang="de-CH" i="1" dirty="0" err="1"/>
              <a:t>Kryptowährungen</a:t>
            </a:r>
            <a:r>
              <a:rPr lang="de-CH" dirty="0"/>
              <a:t>" (z.B. Bitcoins) gleichzusetzen, ohne mit weiteren Funktionalitäten oder Projekten verknüpft zu sein</a:t>
            </a:r>
          </a:p>
          <a:p>
            <a:pPr marL="891540" lvl="3" indent="-342900">
              <a:buFont typeface="Arial" panose="020B0604020202020204" pitchFamily="34" charset="0"/>
              <a:buChar char="•"/>
            </a:pPr>
            <a:r>
              <a:rPr lang="de-CH" b="1" dirty="0"/>
              <a:t>Nutzungs-Token </a:t>
            </a:r>
            <a:r>
              <a:rPr lang="de-CH" dirty="0"/>
              <a:t>sind Token, die Zugang zu einer digitalen Nutzung oder Dienstleistung vermitteln sollen</a:t>
            </a:r>
          </a:p>
          <a:p>
            <a:pPr marL="891540" lvl="3" indent="-342900">
              <a:buFont typeface="Arial" panose="020B0604020202020204" pitchFamily="34" charset="0"/>
              <a:buChar char="•"/>
            </a:pPr>
            <a:r>
              <a:rPr lang="de-CH" b="1" dirty="0"/>
              <a:t>Anlage-Token </a:t>
            </a:r>
            <a:r>
              <a:rPr lang="de-CH" dirty="0"/>
              <a:t>repräsentieren Vermögenswerte wie Anteile an Realwerten, Unternehmen, Erträgen oder Ansprüche auf Dividenden oder Zinszahlungen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542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Qualifikation von Token als Effekten?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5"/>
          </p:nvPr>
        </p:nvSpPr>
        <p:spPr>
          <a:xfrm>
            <a:off x="711385" y="1752600"/>
            <a:ext cx="10772405" cy="4419600"/>
          </a:xfrm>
        </p:spPr>
        <p:txBody>
          <a:bodyPr/>
          <a:lstStyle/>
          <a:p>
            <a:pPr indent="0"/>
            <a:r>
              <a:rPr lang="de-CH" dirty="0"/>
              <a:t>Die </a:t>
            </a:r>
            <a:r>
              <a:rPr lang="de-CH" b="1" dirty="0"/>
              <a:t>Regeln zum Effektenhandel </a:t>
            </a:r>
            <a:r>
              <a:rPr lang="de-CH" dirty="0"/>
              <a:t>sollen sicherstellen, dass Marktteilnehmer ihre Entscheide für Anlagen wie Aktien oder Anleihen auf Grundlage </a:t>
            </a:r>
            <a:r>
              <a:rPr lang="de-CH" b="1" dirty="0"/>
              <a:t>verlässlicher Mindestinformationen </a:t>
            </a:r>
            <a:r>
              <a:rPr lang="de-CH" dirty="0"/>
              <a:t>treffen können. Der Handel soll zudem </a:t>
            </a:r>
            <a:r>
              <a:rPr lang="de-CH" b="1" dirty="0"/>
              <a:t>fair, zuverlässig und mit effizienter Preisbildung ablaufen</a:t>
            </a:r>
            <a:br>
              <a:rPr lang="de-CH" b="1" dirty="0"/>
            </a:br>
            <a:endParaRPr lang="de-CH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b="1" dirty="0"/>
              <a:t>Zahlungs-Token</a:t>
            </a:r>
            <a:r>
              <a:rPr lang="de-CH" dirty="0"/>
              <a:t> werden von der FINMA </a:t>
            </a:r>
            <a:r>
              <a:rPr lang="de-CH" u="sng" dirty="0"/>
              <a:t>nicht als Effekten </a:t>
            </a:r>
            <a:r>
              <a:rPr lang="de-CH" dirty="0"/>
              <a:t>behandelt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b="1" dirty="0"/>
              <a:t>Nutzungs-Token</a:t>
            </a:r>
            <a:r>
              <a:rPr lang="de-CH" dirty="0"/>
              <a:t> qualifizieren </a:t>
            </a:r>
            <a:r>
              <a:rPr lang="de-CH" u="sng" dirty="0"/>
              <a:t>nicht als Effekten</a:t>
            </a:r>
            <a:r>
              <a:rPr lang="de-CH" dirty="0"/>
              <a:t>, </a:t>
            </a:r>
            <a:r>
              <a:rPr lang="de-CH" i="1" dirty="0"/>
              <a:t>wenn</a:t>
            </a:r>
            <a:r>
              <a:rPr lang="de-CH" dirty="0"/>
              <a:t> der Token ausschliesslich einen Anspruch auf Zugang zu einer digitalen Nutzung oder Dienstleistung vermittelt und der Token im Zeitpunkt der Ausgabe einsetzbar 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b="1" dirty="0"/>
              <a:t>Anlage-Token</a:t>
            </a:r>
            <a:r>
              <a:rPr lang="de-CH" dirty="0"/>
              <a:t> werden von der FINMA als </a:t>
            </a:r>
            <a:r>
              <a:rPr lang="de-CH" u="sng" dirty="0"/>
              <a:t>Effekten</a:t>
            </a:r>
            <a:r>
              <a:rPr lang="de-CH" dirty="0"/>
              <a:t> behandelt (vgl. Art. 2 Bst. B </a:t>
            </a:r>
            <a:r>
              <a:rPr lang="de-CH" dirty="0" err="1"/>
              <a:t>FinfraG</a:t>
            </a:r>
            <a:r>
              <a:rPr lang="de-CH" dirty="0"/>
              <a:t>)</a:t>
            </a:r>
          </a:p>
          <a:p>
            <a:pPr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3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Rechtsfolgen der Qualifikation als Effekten?</a:t>
            </a:r>
            <a:br>
              <a:rPr lang="de-CH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711385" y="1484784"/>
            <a:ext cx="10772405" cy="441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b="1" dirty="0"/>
              <a:t>Primärmarkt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de-CH" dirty="0"/>
              <a:t>Schaffung von Wertrechten i.S. einer </a:t>
            </a:r>
            <a:r>
              <a:rPr lang="de-CH" b="1" dirty="0"/>
              <a:t>Eigenemission</a:t>
            </a:r>
            <a:r>
              <a:rPr lang="de-CH" dirty="0"/>
              <a:t> hat nach Börsengesetz (BEHG) keine Unterstellungspflicht zur Folge (auch wenn Wertrechte Effektenqualität </a:t>
            </a:r>
            <a:r>
              <a:rPr lang="de-CH" dirty="0" err="1"/>
              <a:t>i.S.d</a:t>
            </a:r>
            <a:r>
              <a:rPr lang="de-CH" dirty="0"/>
              <a:t>. </a:t>
            </a:r>
            <a:r>
              <a:rPr lang="de-CH" dirty="0" err="1"/>
              <a:t>FinfraG</a:t>
            </a:r>
            <a:r>
              <a:rPr lang="de-CH" dirty="0"/>
              <a:t> aufweisen)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de-CH" dirty="0"/>
              <a:t>Eine unterstellungspflichtige Tätigkeit als </a:t>
            </a:r>
            <a:r>
              <a:rPr lang="de-CH" b="1" dirty="0"/>
              <a:t>Derivathaus</a:t>
            </a:r>
            <a:r>
              <a:rPr lang="de-CH" dirty="0"/>
              <a:t> liegt vor, wenn Derivate selber geschaffen und für eigene oder fremde Rechnung öffentlich auf dem Primärmarkt angeboten werden (Art. 3 Abs. 3 BEHV)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de-CH" dirty="0"/>
              <a:t>Werden Token i.S. von Effekten von Dritten fest oder in Kommission übernommen und öffentlich erstmalig auf dem Primärmarkt angeboten, kann bei Gewerbstätigkeit eine bewilligungspflichtige </a:t>
            </a:r>
            <a:r>
              <a:rPr lang="de-CH" b="1" dirty="0"/>
              <a:t>Emissionshaustätigkeit</a:t>
            </a:r>
            <a:r>
              <a:rPr lang="de-CH" dirty="0"/>
              <a:t> vorliegen (Art. 3 Abs. 2 BEHV)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de-CH" dirty="0"/>
              <a:t>Die Ausgabe von Aktien oder Anleihensobligationen, auch in Form von Token, kann eine </a:t>
            </a:r>
            <a:r>
              <a:rPr lang="de-CH" b="1" dirty="0"/>
              <a:t>Prospektpflicht</a:t>
            </a:r>
            <a:r>
              <a:rPr lang="de-CH" dirty="0"/>
              <a:t> nach OR auslösen (vgl. auch E-FIDLEG)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Diverse Rechtsfolgen auf dem </a:t>
            </a:r>
            <a:r>
              <a:rPr lang="de-CH" b="1" dirty="0"/>
              <a:t>Sekundärmarkt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260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Qualifikation von Token als Einlagen?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indent="0"/>
            <a:r>
              <a:rPr lang="de-CH" dirty="0"/>
              <a:t>Das </a:t>
            </a:r>
            <a:r>
              <a:rPr lang="de-CH" b="1" dirty="0"/>
              <a:t>Bankengesetz</a:t>
            </a:r>
            <a:r>
              <a:rPr lang="de-CH" dirty="0"/>
              <a:t> (</a:t>
            </a:r>
            <a:r>
              <a:rPr lang="de-CH" dirty="0" err="1"/>
              <a:t>BankG</a:t>
            </a:r>
            <a:r>
              <a:rPr lang="de-CH" dirty="0"/>
              <a:t>) bezweckt den Schutz des Publikums, insb. der Gläubiger der Banken bzw. ihrer Einlagen</a:t>
            </a:r>
            <a:br>
              <a:rPr lang="de-CH" dirty="0"/>
            </a:b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Die Ausgabe von Token ist üblicherweise </a:t>
            </a:r>
            <a:r>
              <a:rPr lang="de-CH" b="1" dirty="0"/>
              <a:t>nicht mit Rückzahlungsforderungen </a:t>
            </a:r>
            <a:r>
              <a:rPr lang="de-CH" dirty="0"/>
              <a:t>gegenüber dem ICO-Organisator verbunden und fällt damit nicht unter den </a:t>
            </a:r>
            <a:r>
              <a:rPr lang="de-CH" b="1" dirty="0"/>
              <a:t>Einlagenbegriff</a:t>
            </a:r>
            <a:br>
              <a:rPr lang="de-CH" dirty="0"/>
            </a:b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Es liegt somit i.d.R. </a:t>
            </a:r>
            <a:r>
              <a:rPr lang="de-CH" b="1" dirty="0"/>
              <a:t>keine Bewilligungspflicht nach </a:t>
            </a:r>
            <a:r>
              <a:rPr lang="de-CH" b="1" dirty="0" err="1"/>
              <a:t>BankG</a:t>
            </a:r>
            <a:r>
              <a:rPr lang="de-CH" b="1" dirty="0"/>
              <a:t> </a:t>
            </a:r>
            <a:r>
              <a:rPr lang="de-CH" dirty="0"/>
              <a:t>vor (Ausnahme: Bestehen von Verbindlichkeiten mit Fremdkapitalcharakter)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025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Anwendbarkeit des Kollektivanlagengesetzes?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indent="0"/>
            <a:endParaRPr lang="de-CH" dirty="0"/>
          </a:p>
          <a:p>
            <a:pPr indent="0"/>
            <a:r>
              <a:rPr lang="de-CH" dirty="0"/>
              <a:t>Das </a:t>
            </a:r>
            <a:r>
              <a:rPr lang="de-CH" b="1" dirty="0"/>
              <a:t>Kollektivanlagengesetz (KAG) </a:t>
            </a:r>
            <a:r>
              <a:rPr lang="de-CH" dirty="0"/>
              <a:t>bezweckt den Schutz der Anleger sowie die Transparenz und die Funktionsfähigkeit des Marktes für kollektive Kapitalanlagen</a:t>
            </a:r>
          </a:p>
          <a:p>
            <a:pPr indent="0"/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Die Bestimmungen des KAG sind insbes. nur anwendbar, sofern die im Rahmen eines ICOs entgegengenommenen Mittel </a:t>
            </a:r>
            <a:r>
              <a:rPr lang="de-CH" b="1" dirty="0"/>
              <a:t>kollektiv</a:t>
            </a:r>
            <a:r>
              <a:rPr lang="de-CH" dirty="0"/>
              <a:t> </a:t>
            </a:r>
            <a:r>
              <a:rPr lang="de-CH" b="1" dirty="0"/>
              <a:t>fremdverwaltet</a:t>
            </a:r>
            <a:r>
              <a:rPr lang="de-CH" dirty="0"/>
              <a:t> werden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372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Anwendbarkeit des Geldwäschereigesetzes?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Ausgabe von Token</a:t>
            </a:r>
            <a:endParaRPr lang="en-US" sz="1800" i="0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de-CH" dirty="0"/>
          </a:p>
          <a:p>
            <a:r>
              <a:rPr lang="de-CH" dirty="0"/>
              <a:t>Ziel des </a:t>
            </a:r>
            <a:r>
              <a:rPr lang="de-CH" b="1" dirty="0"/>
              <a:t>Geldwäschereigesetzes (</a:t>
            </a:r>
            <a:r>
              <a:rPr lang="de-CH" b="1" dirty="0" err="1"/>
              <a:t>GwG</a:t>
            </a:r>
            <a:r>
              <a:rPr lang="de-CH" b="1" dirty="0"/>
              <a:t>) </a:t>
            </a:r>
            <a:r>
              <a:rPr lang="de-CH" dirty="0"/>
              <a:t>ist der Schutz des Finanzsystems vor Geldwäscherei oder Terrorismusfinanzierung</a:t>
            </a:r>
          </a:p>
          <a:p>
            <a:r>
              <a:rPr lang="de-CH" dirty="0"/>
              <a:t>Wer </a:t>
            </a:r>
            <a:r>
              <a:rPr lang="de-CH" b="1" dirty="0"/>
              <a:t>Dienstleistungen für den Zahlungsverkehr </a:t>
            </a:r>
            <a:r>
              <a:rPr lang="de-CH" dirty="0"/>
              <a:t>erbringt oder </a:t>
            </a:r>
            <a:r>
              <a:rPr lang="de-CH" b="1" dirty="0"/>
              <a:t>Zahlungsmittel</a:t>
            </a:r>
            <a:r>
              <a:rPr lang="de-CH" dirty="0"/>
              <a:t> ausgibt oder verwaltet, ist ein dem </a:t>
            </a:r>
            <a:r>
              <a:rPr lang="de-CH" dirty="0" err="1"/>
              <a:t>GwG</a:t>
            </a:r>
            <a:r>
              <a:rPr lang="de-CH" dirty="0"/>
              <a:t> unterstellter Finanzintermediär (Art. 2 Abs. 3 </a:t>
            </a:r>
            <a:r>
              <a:rPr lang="de-CH" dirty="0" err="1"/>
              <a:t>lit</a:t>
            </a:r>
            <a:r>
              <a:rPr lang="de-CH" dirty="0"/>
              <a:t>. b </a:t>
            </a:r>
            <a:r>
              <a:rPr lang="de-CH" dirty="0" err="1"/>
              <a:t>GwG</a:t>
            </a:r>
            <a:r>
              <a:rPr lang="de-CH" dirty="0"/>
              <a:t>)</a:t>
            </a:r>
            <a:br>
              <a:rPr lang="de-CH" dirty="0"/>
            </a:b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Herausgabe von </a:t>
            </a:r>
            <a:r>
              <a:rPr lang="de-CH" b="1" dirty="0"/>
              <a:t>Zahlungs-Token</a:t>
            </a:r>
            <a:r>
              <a:rPr lang="de-CH" dirty="0"/>
              <a:t>: </a:t>
            </a:r>
            <a:r>
              <a:rPr lang="de-CH" dirty="0" err="1"/>
              <a:t>GwG</a:t>
            </a:r>
            <a:r>
              <a:rPr lang="de-CH" dirty="0"/>
              <a:t>-Unterstellung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Herausgabe von </a:t>
            </a:r>
            <a:r>
              <a:rPr lang="de-CH" b="1" dirty="0"/>
              <a:t>Nutzungs-Token</a:t>
            </a:r>
            <a:r>
              <a:rPr lang="de-CH" dirty="0"/>
              <a:t>:</a:t>
            </a:r>
            <a:r>
              <a:rPr lang="de-CH" b="1" dirty="0"/>
              <a:t> </a:t>
            </a:r>
            <a:r>
              <a:rPr lang="de-CH" dirty="0"/>
              <a:t>grundsätzlich keine </a:t>
            </a:r>
            <a:r>
              <a:rPr lang="de-CH" dirty="0" err="1"/>
              <a:t>GwG</a:t>
            </a:r>
            <a:r>
              <a:rPr lang="de-CH" dirty="0"/>
              <a:t>-Unterstellung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Herausgabe von </a:t>
            </a:r>
            <a:r>
              <a:rPr lang="de-CH" b="1" dirty="0"/>
              <a:t>Anlage-Token</a:t>
            </a:r>
            <a:r>
              <a:rPr lang="de-CH" dirty="0"/>
              <a:t>: grundsätzlich keine </a:t>
            </a:r>
            <a:r>
              <a:rPr lang="de-CH" dirty="0" err="1"/>
              <a:t>GwG</a:t>
            </a:r>
            <a:r>
              <a:rPr lang="de-CH" dirty="0"/>
              <a:t>-Unterstellung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86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indent="0">
              <a:spcBef>
                <a:spcPts val="600"/>
              </a:spcBef>
            </a:pPr>
            <a:r>
              <a:rPr lang="de-CH" dirty="0"/>
              <a:t>Unter das Geldwäschereigesetz fallen insbesondere auch</a:t>
            </a:r>
            <a:br>
              <a:rPr lang="de-CH" dirty="0"/>
            </a:br>
            <a:endParaRPr lang="de-CH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dirty="0"/>
              <a:t>Der </a:t>
            </a:r>
            <a:r>
              <a:rPr lang="de-CH" b="1" dirty="0"/>
              <a:t>berufsmässige Kauf und Verkauf von digitalen Währungen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dirty="0"/>
              <a:t>Der </a:t>
            </a:r>
            <a:r>
              <a:rPr lang="de-CH" b="1" dirty="0"/>
              <a:t>Betrieb von Handelsplattformen</a:t>
            </a:r>
            <a:r>
              <a:rPr lang="de-CH" dirty="0"/>
              <a:t>, die digitale Währungen von Nutzern der Plattform an andere Nutzer weiterleiten, wenn der Betreiber berufsmässig die Zahlungen abwickelt oder Guthaben in digitaler oder staatlicher Währung von Nutzern entgegennimmt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dirty="0"/>
              <a:t>Die </a:t>
            </a:r>
            <a:r>
              <a:rPr lang="de-CH" b="1" dirty="0"/>
              <a:t>Überweisung von digitalen Währungen als Finanzintermediär</a:t>
            </a:r>
            <a:endParaRPr lang="de-CH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CH" dirty="0"/>
              <a:t>Der </a:t>
            </a:r>
            <a:r>
              <a:rPr lang="de-CH" b="1" dirty="0"/>
              <a:t>berufsmässige Wechsel von digitalen Währungen </a:t>
            </a:r>
            <a:r>
              <a:rPr lang="de-CH" dirty="0"/>
              <a:t>im Zweiparteienverhältnis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19</a:t>
            </a:fld>
            <a:endParaRPr lang="en-GB" dirty="0"/>
          </a:p>
        </p:txBody>
      </p:sp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Anwendbarkeit des Geldwäschereigesetzes?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Weitere Tatbestände</a:t>
            </a:r>
            <a:endParaRPr lang="en-US" sz="1800" i="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54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Der Bundesrat definiert virtuelle (digitale) Währungen als </a:t>
            </a:r>
            <a:r>
              <a:rPr lang="de-CH" b="1" dirty="0"/>
              <a:t>«digitale Darstellung eines Wertes, welcher im Internet handelbar ist und zwar Funktionen von Geld übernimmt, jedoch als Zahlungsmittel nur von Mitgliedern einer spezifischen virtuellen Gemeinschaft akzeptiert wird» </a:t>
            </a:r>
            <a:br>
              <a:rPr lang="de-CH" b="1" dirty="0"/>
            </a:br>
            <a:br>
              <a:rPr lang="de-CH" b="1" dirty="0"/>
            </a:br>
            <a:r>
              <a:rPr lang="de-CH" sz="1400" i="1" dirty="0"/>
              <a:t>(Bericht des Bundesrates zu virtuellen Währungen in Beantwortung der Postulate </a:t>
            </a:r>
            <a:r>
              <a:rPr lang="de-CH" sz="1400" i="1" dirty="0" err="1"/>
              <a:t>Schwaab</a:t>
            </a:r>
            <a:r>
              <a:rPr lang="de-CH" sz="1400" i="1" dirty="0"/>
              <a:t> und Weibel vom 25. Juni 2014)</a:t>
            </a:r>
            <a:br>
              <a:rPr lang="de-CH" sz="1800" i="1" dirty="0"/>
            </a:br>
            <a:endParaRPr lang="de-CH" sz="18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Als erste digitale Währung basierend auf der </a:t>
            </a:r>
            <a:r>
              <a:rPr lang="de-CH" b="1" dirty="0"/>
              <a:t>Blockchain</a:t>
            </a:r>
            <a:r>
              <a:rPr lang="de-CH" dirty="0"/>
              <a:t> gilt der </a:t>
            </a:r>
            <a:r>
              <a:rPr lang="de-CH" b="1" dirty="0"/>
              <a:t>Bitcoin</a:t>
            </a:r>
            <a:r>
              <a:rPr lang="de-CH" dirty="0"/>
              <a:t>, den ein bis heute Unbekannter unter dem Pseudonym </a:t>
            </a:r>
            <a:r>
              <a:rPr lang="de-CH" b="1" dirty="0"/>
              <a:t>Satoshi </a:t>
            </a:r>
            <a:r>
              <a:rPr lang="de-CH" b="1" dirty="0" err="1"/>
              <a:t>Nakamoto</a:t>
            </a:r>
            <a:r>
              <a:rPr lang="de-CH" b="1" dirty="0"/>
              <a:t> </a:t>
            </a:r>
            <a:r>
              <a:rPr lang="de-CH" dirty="0"/>
              <a:t>im Jahr 2008 vorstellte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Digitale Währungen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Definition</a:t>
            </a:r>
            <a:endParaRPr lang="en-US" sz="1800" i="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880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Rechtsfolgen der </a:t>
            </a:r>
            <a:r>
              <a:rPr lang="de-CH" dirty="0" err="1">
                <a:solidFill>
                  <a:schemeClr val="accent5"/>
                </a:solidFill>
              </a:rPr>
              <a:t>GwG</a:t>
            </a:r>
            <a:r>
              <a:rPr lang="de-CH" dirty="0">
                <a:solidFill>
                  <a:schemeClr val="accent5"/>
                </a:solidFill>
              </a:rPr>
              <a:t>-Unterstellung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de-CH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CH" dirty="0"/>
              <a:t>Diverse </a:t>
            </a:r>
            <a:r>
              <a:rPr lang="de-CH" b="1" dirty="0"/>
              <a:t>Sorgfalts- und Meldepflichten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CH" dirty="0"/>
              <a:t>Pflicht, sich einer </a:t>
            </a:r>
            <a:r>
              <a:rPr lang="de-CH" b="1" dirty="0"/>
              <a:t>Selbstregulierungsorganisation (SRO) </a:t>
            </a:r>
            <a:r>
              <a:rPr lang="de-CH" dirty="0"/>
              <a:t>anzuschliessen oder </a:t>
            </a:r>
            <a:r>
              <a:rPr lang="de-CH" b="1" dirty="0"/>
              <a:t>direkt der FINMA</a:t>
            </a:r>
            <a:r>
              <a:rPr lang="de-CH" dirty="0"/>
              <a:t> für die </a:t>
            </a:r>
            <a:r>
              <a:rPr lang="de-CH" dirty="0" err="1"/>
              <a:t>GwG</a:t>
            </a:r>
            <a:r>
              <a:rPr lang="de-CH" dirty="0"/>
              <a:t>-Aufsicht zu unterstellen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CH" dirty="0"/>
              <a:t>Pflicht ist erfüllt, wenn die </a:t>
            </a:r>
            <a:r>
              <a:rPr lang="de-CH" b="1" dirty="0"/>
              <a:t>Entgegennahme der Mittel</a:t>
            </a:r>
            <a:r>
              <a:rPr lang="de-CH" dirty="0"/>
              <a:t> durch einen in der Schweiz dem </a:t>
            </a:r>
            <a:r>
              <a:rPr lang="de-CH" b="1" dirty="0" err="1"/>
              <a:t>GwG</a:t>
            </a:r>
            <a:r>
              <a:rPr lang="de-CH" b="1" dirty="0"/>
              <a:t> unterstellten Finanzintermediär </a:t>
            </a:r>
            <a:r>
              <a:rPr lang="de-CH" dirty="0"/>
              <a:t>erfolgt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20</a:t>
            </a:fld>
            <a:endParaRPr lang="en-GB" dirty="0"/>
          </a:p>
        </p:txBody>
      </p:sp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831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Digitale Währungen als (gesetzliches) Zahlungsmittel?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711385" y="1752600"/>
            <a:ext cx="11146842" cy="441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Recht, </a:t>
            </a:r>
            <a:r>
              <a:rPr lang="de-CH" b="1" dirty="0"/>
              <a:t>gesetzliche Zahlungsmittel</a:t>
            </a:r>
            <a:r>
              <a:rPr lang="de-CH" dirty="0"/>
              <a:t> zu schaffen, liegt in der alleinigen </a:t>
            </a:r>
            <a:r>
              <a:rPr lang="de-CH" b="1" dirty="0"/>
              <a:t>Kompetenz des Bundes </a:t>
            </a:r>
            <a:r>
              <a:rPr lang="de-CH" dirty="0"/>
              <a:t>(Art. 99 Abs. 1 BV)</a:t>
            </a:r>
            <a:br>
              <a:rPr lang="de-CH" dirty="0"/>
            </a:b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Digitale Währungen qualifizieren </a:t>
            </a:r>
            <a:r>
              <a:rPr lang="de-CH" b="1" dirty="0"/>
              <a:t>nicht als gesetzliche Zahlungsmittel </a:t>
            </a:r>
            <a:r>
              <a:rPr lang="de-CH" dirty="0"/>
              <a:t>oder </a:t>
            </a:r>
            <a:r>
              <a:rPr lang="de-CH" b="1" dirty="0"/>
              <a:t>elektronisches Geld </a:t>
            </a:r>
            <a:r>
              <a:rPr lang="de-CH" dirty="0"/>
              <a:t>(sog. E-Geld)</a:t>
            </a:r>
            <a:br>
              <a:rPr lang="de-CH" dirty="0"/>
            </a:b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b="1" dirty="0"/>
              <a:t>Privatpersonen</a:t>
            </a:r>
            <a:r>
              <a:rPr lang="de-CH" dirty="0"/>
              <a:t> dürfen grundsätzlich </a:t>
            </a:r>
            <a:r>
              <a:rPr lang="de-CH" b="1" dirty="0"/>
              <a:t>bewilligungsfrei private Zahlungsmittel </a:t>
            </a:r>
            <a:r>
              <a:rPr lang="de-CH" dirty="0"/>
              <a:t>(sog. Privatgeld) für den Erwerb von Waren und Dienstleistungen ausgeben und verwenden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1449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Zivilrechtliche Rechtsnatur digitaler Währungen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8580" indent="-342900">
              <a:buFont typeface="Arial" panose="020B0604020202020204" pitchFamily="34" charset="0"/>
              <a:buChar char="•"/>
            </a:pPr>
            <a:r>
              <a:rPr lang="de-CH" dirty="0"/>
              <a:t>Keine </a:t>
            </a:r>
            <a:r>
              <a:rPr lang="de-CH" b="1" dirty="0"/>
              <a:t>Sachen</a:t>
            </a:r>
            <a:r>
              <a:rPr lang="de-CH" dirty="0"/>
              <a:t> </a:t>
            </a:r>
            <a:r>
              <a:rPr lang="de-CH" dirty="0" err="1"/>
              <a:t>i.S.d</a:t>
            </a:r>
            <a:r>
              <a:rPr lang="de-CH" dirty="0"/>
              <a:t>. schweizerischen Zivilrechts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Keine </a:t>
            </a:r>
            <a:r>
              <a:rPr lang="de-CH" b="1" dirty="0"/>
              <a:t>Immaterialgüterrechte </a:t>
            </a:r>
            <a:r>
              <a:rPr lang="de-CH" sz="1600" dirty="0"/>
              <a:t>(</a:t>
            </a:r>
            <a:r>
              <a:rPr lang="de-CH" sz="1600" i="1" dirty="0"/>
              <a:t>allerdings: </a:t>
            </a:r>
            <a:r>
              <a:rPr lang="de-CH" sz="1600" dirty="0"/>
              <a:t>Computerprogramme als urheberrechtlich geschützte Werke)</a:t>
            </a:r>
            <a:endParaRPr lang="de-CH" sz="1600" b="1" dirty="0"/>
          </a:p>
          <a:p>
            <a:pPr marL="68580" indent="-342900">
              <a:buFont typeface="Arial" panose="020B0604020202020204" pitchFamily="34" charset="0"/>
              <a:buChar char="•"/>
            </a:pPr>
            <a:r>
              <a:rPr lang="de-CH" dirty="0"/>
              <a:t>Keine </a:t>
            </a:r>
            <a:r>
              <a:rPr lang="de-CH" b="1" dirty="0"/>
              <a:t>Persönlichkeitsrechte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Ob digitale Währungen als </a:t>
            </a:r>
            <a:r>
              <a:rPr lang="de-CH" b="1" dirty="0"/>
              <a:t>Forderung</a:t>
            </a:r>
            <a:r>
              <a:rPr lang="de-CH" dirty="0"/>
              <a:t> qualifizieren muss im Einzelfall beantwortet werden (im Falle von Bitcoins ist das Vorliegen einer Forderung zu verneinen)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Können als </a:t>
            </a:r>
            <a:r>
              <a:rPr lang="de-CH" b="1" dirty="0">
                <a:solidFill>
                  <a:srgbClr val="C00000"/>
                </a:solidFill>
              </a:rPr>
              <a:t>Wertrechte</a:t>
            </a:r>
            <a:r>
              <a:rPr lang="de-CH" dirty="0">
                <a:solidFill>
                  <a:srgbClr val="C00000"/>
                </a:solidFill>
              </a:rPr>
              <a:t> </a:t>
            </a:r>
            <a:r>
              <a:rPr lang="de-CH" dirty="0"/>
              <a:t>qualifizieren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dirty="0"/>
              <a:t>Sofern die digitale Währungen nicht als Forderung oder Wertrecht qualifiziert, stellt sie </a:t>
            </a:r>
            <a:r>
              <a:rPr lang="de-CH" b="1" dirty="0">
                <a:solidFill>
                  <a:srgbClr val="C00000"/>
                </a:solidFill>
              </a:rPr>
              <a:t>lediglich einen Vermögenswert </a:t>
            </a:r>
            <a:r>
              <a:rPr lang="de-CH" dirty="0"/>
              <a:t>des wirtschaftlich Berechtigten dar, der daraus aber keine Rechte ableiten kann</a:t>
            </a:r>
          </a:p>
          <a:p>
            <a:pPr marL="891540" lvl="2" indent="-342900">
              <a:buFont typeface="Wingdings" panose="05000000000000000000" pitchFamily="2" charset="2"/>
              <a:buChar char="à"/>
            </a:pPr>
            <a:r>
              <a:rPr lang="de-CH" dirty="0">
                <a:sym typeface="Wingdings" panose="05000000000000000000" pitchFamily="2" charset="2"/>
              </a:rPr>
              <a:t>Auswirkungen auf «</a:t>
            </a:r>
            <a:r>
              <a:rPr lang="de-CH" b="1" dirty="0">
                <a:sym typeface="Wingdings" panose="05000000000000000000" pitchFamily="2" charset="2"/>
              </a:rPr>
              <a:t>Rechtsanspruch</a:t>
            </a:r>
            <a:r>
              <a:rPr lang="de-CH" dirty="0">
                <a:sym typeface="Wingdings" panose="05000000000000000000" pitchFamily="2" charset="2"/>
              </a:rPr>
              <a:t>» auf digitale Währungen</a:t>
            </a:r>
          </a:p>
          <a:p>
            <a:pPr marL="891540" lvl="2" indent="-342900">
              <a:buFont typeface="Wingdings" panose="05000000000000000000" pitchFamily="2" charset="2"/>
              <a:buChar char="à"/>
            </a:pPr>
            <a:r>
              <a:rPr lang="de-CH" dirty="0">
                <a:sym typeface="Wingdings" panose="05000000000000000000" pitchFamily="2" charset="2"/>
              </a:rPr>
              <a:t>Auswirkungen auf </a:t>
            </a:r>
            <a:r>
              <a:rPr lang="de-CH" b="1" dirty="0">
                <a:sym typeface="Wingdings" panose="05000000000000000000" pitchFamily="2" charset="2"/>
              </a:rPr>
              <a:t>Übertragung</a:t>
            </a:r>
            <a:r>
              <a:rPr lang="de-CH" dirty="0">
                <a:sym typeface="Wingdings" panose="05000000000000000000" pitchFamily="2" charset="2"/>
              </a:rPr>
              <a:t> von digitalen Währungen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 dirty="0"/>
          </a:p>
          <a:p>
            <a:pPr indent="0"/>
            <a:endParaRPr lang="de-CH" dirty="0"/>
          </a:p>
          <a:p>
            <a:pPr marL="68580" indent="-342900">
              <a:buFont typeface="Arial" panose="020B0604020202020204" pitchFamily="34" charset="0"/>
              <a:buChar char="•"/>
            </a:pPr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22</a:t>
            </a:fld>
            <a:endParaRPr lang="en-GB" dirty="0"/>
          </a:p>
        </p:txBody>
      </p:sp>
      <p:pic>
        <p:nvPicPr>
          <p:cNvPr id="8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0336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Übertragung von Token im Besonderen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indent="0">
              <a:tabLst>
                <a:tab pos="361950" algn="l"/>
              </a:tabLst>
            </a:pPr>
            <a:r>
              <a:rPr lang="de-CH" b="1" dirty="0"/>
              <a:t>Besitzübertragung</a:t>
            </a:r>
          </a:p>
          <a:p>
            <a:pPr marL="628650" lvl="1" indent="-355600"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de-CH" dirty="0"/>
              <a:t>Gemäss Art. 922 ZGB wird der </a:t>
            </a:r>
            <a:r>
              <a:rPr lang="de-CH" b="1" dirty="0"/>
              <a:t>Besitz</a:t>
            </a:r>
            <a:r>
              <a:rPr lang="de-CH" dirty="0"/>
              <a:t> durch </a:t>
            </a:r>
            <a:r>
              <a:rPr lang="de-CH" b="1" dirty="0"/>
              <a:t>Übergabe der Sache </a:t>
            </a:r>
            <a:r>
              <a:rPr lang="de-CH" dirty="0"/>
              <a:t>selbst sowie durch den Abschluss eines gültigen Vertrages übertragen (Art. 922 ZGB, Art. 967 Abs. 1 und 2 OR)</a:t>
            </a:r>
          </a:p>
          <a:p>
            <a:pPr marL="617220" lvl="1" indent="-342900"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de-CH" dirty="0"/>
              <a:t>Bei Token handelt es sich um </a:t>
            </a:r>
            <a:r>
              <a:rPr lang="de-CH" b="1" dirty="0"/>
              <a:t>digitale Daten/Vermögenswerte</a:t>
            </a:r>
            <a:r>
              <a:rPr lang="de-CH" dirty="0"/>
              <a:t>. Mangels Körperlichkeit haben Token keine Sachqualität und können somit nicht körperlich übertragen werden</a:t>
            </a:r>
          </a:p>
          <a:p>
            <a:pPr marL="617220" lvl="1" indent="-342900"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de-CH" b="1" dirty="0">
                <a:solidFill>
                  <a:srgbClr val="C00000"/>
                </a:solidFill>
              </a:rPr>
              <a:t>Möglicher Ansatz:</a:t>
            </a:r>
            <a:r>
              <a:rPr lang="de-CH" dirty="0">
                <a:solidFill>
                  <a:srgbClr val="C00000"/>
                </a:solidFill>
              </a:rPr>
              <a:t> </a:t>
            </a:r>
            <a:r>
              <a:rPr lang="de-CH" dirty="0"/>
              <a:t>Im Sinne einer teleologischen Auslegung sollte die Übertragung i.S.v. Art. 922 ZGB neu auch «digital» zulässig sein (</a:t>
            </a:r>
            <a:r>
              <a:rPr lang="de-CH" i="1" dirty="0"/>
              <a:t>als besondere Art der Besitzübertragung</a:t>
            </a:r>
            <a:r>
              <a:rPr lang="de-CH" dirty="0"/>
              <a:t>):</a:t>
            </a:r>
          </a:p>
          <a:p>
            <a:pPr marL="1165860" lvl="4" indent="-342900">
              <a:buFont typeface="Arial" panose="020B0604020202020204" pitchFamily="34" charset="0"/>
              <a:buChar char="•"/>
            </a:pPr>
            <a:r>
              <a:rPr lang="de-CH" dirty="0"/>
              <a:t>«Sachherrschaft» wird mittels dem «Private Key» auf den Erwerber übertragen</a:t>
            </a:r>
          </a:p>
          <a:p>
            <a:pPr marL="1165860" lvl="4" indent="-342900">
              <a:buFont typeface="Arial" panose="020B0604020202020204" pitchFamily="34" charset="0"/>
              <a:buChar char="•"/>
            </a:pPr>
            <a:r>
              <a:rPr lang="de-CH" dirty="0"/>
              <a:t>Mit dem Übergang des «Private Keys» auf den Erwerber wird die tatsächliche Gewalt (Art. 919 Abs. 1 ZGB)</a:t>
            </a:r>
            <a:r>
              <a:rPr lang="en-US" dirty="0"/>
              <a:t> </a:t>
            </a:r>
            <a:r>
              <a:rPr lang="de-CH" dirty="0"/>
              <a:t>über den Token übertragen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23</a:t>
            </a:fld>
            <a:endParaRPr lang="en-GB" dirty="0"/>
          </a:p>
        </p:txBody>
      </p:sp>
      <p:pic>
        <p:nvPicPr>
          <p:cNvPr id="6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9436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Weitere denkbare Übertragungsmöglichkeiten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858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CH" b="1" dirty="0"/>
              <a:t>Besitzanweisung</a:t>
            </a:r>
            <a:r>
              <a:rPr lang="de-CH" dirty="0"/>
              <a:t> (Art. 924 Abs. 1 ZGB)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CH" dirty="0"/>
              <a:t>Übertragung durch </a:t>
            </a:r>
            <a:r>
              <a:rPr lang="de-CH" b="1" dirty="0"/>
              <a:t>Abtretung</a:t>
            </a:r>
            <a:r>
              <a:rPr lang="de-CH" dirty="0"/>
              <a:t> (Art. 164 ff. OR) </a:t>
            </a:r>
            <a:r>
              <a:rPr lang="de-CH" dirty="0">
                <a:sym typeface="Wingdings" panose="05000000000000000000" pitchFamily="2" charset="2"/>
              </a:rPr>
              <a:t> Schrifterfordernis beim Abtretungsvertrag</a:t>
            </a:r>
            <a:endParaRPr lang="de-CH" dirty="0"/>
          </a:p>
          <a:p>
            <a:pPr marL="6858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CH" dirty="0"/>
              <a:t>Übertragung durch Qualifikation als </a:t>
            </a:r>
            <a:r>
              <a:rPr lang="de-CH" b="1" dirty="0"/>
              <a:t>Bucheffekte</a:t>
            </a:r>
          </a:p>
          <a:p>
            <a:pPr marL="6858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CH" dirty="0"/>
              <a:t>Übertragung durch </a:t>
            </a:r>
            <a:r>
              <a:rPr lang="de-CH" b="1" dirty="0"/>
              <a:t>Anweisung</a:t>
            </a:r>
            <a:r>
              <a:rPr lang="de-CH" dirty="0"/>
              <a:t> (Art. 466 ff. OR)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July 2015</a:t>
            </a:r>
            <a:endParaRPr lang="en-GB" dirty="0"/>
          </a:p>
        </p:txBody>
      </p:sp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368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indent="0" algn="ctr"/>
            <a:endParaRPr lang="en-US" sz="3200" dirty="0"/>
          </a:p>
          <a:p>
            <a:pPr indent="0" algn="ctr"/>
            <a:endParaRPr lang="en-US" sz="3200" dirty="0"/>
          </a:p>
          <a:p>
            <a:pPr indent="0" algn="ctr"/>
            <a:r>
              <a:rPr lang="en-US" sz="4000" b="1" dirty="0" err="1">
                <a:solidFill>
                  <a:srgbClr val="C00000"/>
                </a:solidFill>
              </a:rPr>
              <a:t>Fazit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726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Besten Dank für Ihre Aufmerksamkeit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441403" y="2420888"/>
            <a:ext cx="4320480" cy="23762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793668" tIns="79367" rIns="119050" bIns="119050" rtlCol="0">
            <a:noAutofit/>
          </a:bodyPr>
          <a:lstStyle/>
          <a:p>
            <a:pPr>
              <a:spcAft>
                <a:spcPts val="331"/>
              </a:spcAft>
            </a:pPr>
            <a:endParaRPr lang="en-GB" sz="1323" b="1" i="1" dirty="0">
              <a:solidFill>
                <a:schemeClr val="bg1"/>
              </a:solidFill>
              <a:latin typeface="+mj-lt"/>
            </a:endParaRPr>
          </a:p>
          <a:p>
            <a:pPr>
              <a:spcAft>
                <a:spcPts val="331"/>
              </a:spcAft>
            </a:pPr>
            <a:r>
              <a:rPr lang="en-GB" sz="2400" b="1" i="1" dirty="0">
                <a:solidFill>
                  <a:schemeClr val="bg1"/>
                </a:solidFill>
                <a:latin typeface="+mj-lt"/>
              </a:rPr>
              <a:t>Tina </a:t>
            </a:r>
            <a:r>
              <a:rPr lang="en-GB" sz="2400" b="1" i="1" dirty="0" err="1">
                <a:solidFill>
                  <a:schemeClr val="bg1"/>
                </a:solidFill>
                <a:latin typeface="+mj-lt"/>
              </a:rPr>
              <a:t>Balzli</a:t>
            </a:r>
            <a:endParaRPr lang="en-GB" sz="2400" b="1" i="1" dirty="0">
              <a:solidFill>
                <a:schemeClr val="bg1"/>
              </a:solidFill>
              <a:latin typeface="+mj-lt"/>
            </a:endParaRPr>
          </a:p>
          <a:p>
            <a:pPr>
              <a:spcAft>
                <a:spcPts val="331"/>
              </a:spcAft>
            </a:pPr>
            <a:r>
              <a:rPr lang="en-GB" sz="2400" i="1" dirty="0">
                <a:solidFill>
                  <a:schemeClr val="bg1"/>
                </a:solidFill>
                <a:latin typeface="+mj-lt"/>
              </a:rPr>
              <a:t>Director</a:t>
            </a:r>
          </a:p>
          <a:p>
            <a:pPr>
              <a:spcAft>
                <a:spcPts val="331"/>
              </a:spcAft>
            </a:pPr>
            <a:r>
              <a:rPr lang="en-GB" sz="2400" i="1" dirty="0">
                <a:solidFill>
                  <a:schemeClr val="bg1"/>
                </a:solidFill>
                <a:latin typeface="+mj-lt"/>
              </a:rPr>
              <a:t>PwC Legal</a:t>
            </a:r>
          </a:p>
          <a:p>
            <a:pPr defTabSz="104264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i="1" dirty="0">
                <a:latin typeface="Georgia" pitchFamily="18" charset="0"/>
                <a:ea typeface="Calibri" pitchFamily="34" charset="0"/>
                <a:cs typeface="Times New Roman" pitchFamily="18" charset="0"/>
              </a:rPr>
              <a:t>Direct: +41 58 792 1554</a:t>
            </a:r>
          </a:p>
          <a:p>
            <a:pPr defTabSz="104264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i="1" u="sng" dirty="0">
                <a:solidFill>
                  <a:schemeClr val="tx2"/>
                </a:solidFill>
                <a:latin typeface="Georgia" pitchFamily="18" charset="0"/>
                <a:ea typeface="Calibri" pitchFamily="34" charset="0"/>
                <a:cs typeface="Times New Roman" pitchFamily="18" charset="0"/>
                <a:hlinkClick r:id="rId2"/>
              </a:rPr>
              <a:t>tina.balzli@ch.pwc.com</a:t>
            </a:r>
            <a:endParaRPr lang="en-GB" sz="2400" i="1" u="sng" dirty="0">
              <a:solidFill>
                <a:schemeClr val="tx2"/>
              </a:solidFill>
              <a:latin typeface="Georgia" pitchFamily="18" charset="0"/>
              <a:ea typeface="Calibri" pitchFamily="34" charset="0"/>
              <a:cs typeface="Times New Roman" pitchFamily="18" charset="0"/>
            </a:endParaRPr>
          </a:p>
          <a:p>
            <a:pPr>
              <a:spcAft>
                <a:spcPts val="331"/>
              </a:spcAft>
            </a:pPr>
            <a:endParaRPr lang="en-GB" sz="1323" i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b="5292"/>
          <a:stretch/>
        </p:blipFill>
        <p:spPr>
          <a:xfrm>
            <a:off x="3649315" y="2132856"/>
            <a:ext cx="1395952" cy="16561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2" descr="Image result for Blockchain"/>
          <p:cNvPicPr>
            <a:picLocks noChangeAspect="1" noChangeArrowheads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24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Digitale Währungen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Beispiele</a:t>
            </a:r>
            <a:endParaRPr lang="en-US" sz="1800" i="0" dirty="0">
              <a:solidFill>
                <a:schemeClr val="accent5"/>
              </a:solidFill>
            </a:endParaRPr>
          </a:p>
        </p:txBody>
      </p:sp>
      <p:sp>
        <p:nvSpPr>
          <p:cNvPr id="9" name="object 3"/>
          <p:cNvSpPr/>
          <p:nvPr/>
        </p:nvSpPr>
        <p:spPr>
          <a:xfrm>
            <a:off x="1254208" y="2577349"/>
            <a:ext cx="1350264" cy="13502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4"/>
          <p:cNvSpPr/>
          <p:nvPr/>
        </p:nvSpPr>
        <p:spPr>
          <a:xfrm>
            <a:off x="3355642" y="1902217"/>
            <a:ext cx="1350264" cy="13502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5"/>
          <p:cNvSpPr/>
          <p:nvPr/>
        </p:nvSpPr>
        <p:spPr>
          <a:xfrm>
            <a:off x="7527398" y="2529163"/>
            <a:ext cx="1350264" cy="135026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6"/>
          <p:cNvSpPr/>
          <p:nvPr/>
        </p:nvSpPr>
        <p:spPr>
          <a:xfrm>
            <a:off x="5357328" y="2594928"/>
            <a:ext cx="1350264" cy="13502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AutoShape 2" descr="Bildergebnis für ripple logo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7011" y="3843876"/>
            <a:ext cx="2334105" cy="66988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429" y="3981095"/>
            <a:ext cx="2857899" cy="20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30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Blockchain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Was ist Blockchain?</a:t>
            </a:r>
            <a:endParaRPr lang="en-US" sz="1800" i="0" dirty="0">
              <a:solidFill>
                <a:schemeClr val="accent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3371" y="1340768"/>
            <a:ext cx="4007218" cy="288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969" y="4228394"/>
            <a:ext cx="5878023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528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Die </a:t>
            </a:r>
            <a:r>
              <a:rPr lang="de-CH" b="1" dirty="0"/>
              <a:t>Blockchain</a:t>
            </a:r>
            <a:r>
              <a:rPr lang="de-CH" dirty="0"/>
              <a:t> ist eine bestimmte Form von Distributed </a:t>
            </a:r>
            <a:r>
              <a:rPr lang="de-CH" dirty="0" err="1"/>
              <a:t>Ledger</a:t>
            </a:r>
            <a:r>
              <a:rPr lang="de-CH" dirty="0"/>
              <a:t> (= öffentlich zugängliche, dezentral geführte Datenbank) und kann als ein </a:t>
            </a:r>
            <a:r>
              <a:rPr lang="de-CH" b="1" dirty="0"/>
              <a:t>verteiltes, dezentralisiertes, virtuelles Register</a:t>
            </a:r>
            <a:r>
              <a:rPr lang="de-CH" dirty="0"/>
              <a:t> beschrieben werden, das Transaktionen an virtuellen oder realen Vermögenswerten aufzeichnet</a:t>
            </a:r>
            <a:br>
              <a:rPr lang="de-CH" dirty="0"/>
            </a:b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Die Daten werden nicht nur auf einem, sondern </a:t>
            </a:r>
            <a:r>
              <a:rPr lang="de-CH" b="1" dirty="0"/>
              <a:t>mehreren Netzwerken </a:t>
            </a:r>
            <a:r>
              <a:rPr lang="de-CH" dirty="0"/>
              <a:t>gespeichert</a:t>
            </a:r>
            <a:br>
              <a:rPr lang="de-CH" dirty="0"/>
            </a:br>
            <a:endParaRPr lang="de-CH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Die Transaktionen können aufgezeichnet, protokolliert und bestätigt werden, </a:t>
            </a:r>
            <a:r>
              <a:rPr lang="de-CH" b="1" dirty="0"/>
              <a:t>ohne</a:t>
            </a:r>
            <a:r>
              <a:rPr lang="de-CH" dirty="0"/>
              <a:t> dass ein </a:t>
            </a:r>
            <a:r>
              <a:rPr lang="de-CH" b="1" dirty="0"/>
              <a:t>Intermediär</a:t>
            </a:r>
            <a:r>
              <a:rPr lang="de-CH" dirty="0"/>
              <a:t> (z.B. Bank) beteiligt sein muss (sog. </a:t>
            </a:r>
            <a:r>
              <a:rPr lang="de-CH" dirty="0" err="1"/>
              <a:t>peer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peer</a:t>
            </a:r>
            <a:r>
              <a:rPr lang="de-CH" dirty="0"/>
              <a:t>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Blockchain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In Kürze</a:t>
            </a:r>
            <a:endParaRPr lang="en-US" sz="1800" i="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362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11385" y="685800"/>
            <a:ext cx="10772405" cy="914400"/>
          </a:xfrm>
        </p:spPr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Blockchain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Im Bild</a:t>
            </a:r>
            <a:endParaRPr lang="en-US" sz="1800" i="0" dirty="0">
              <a:solidFill>
                <a:schemeClr val="accent5"/>
              </a:solidFill>
            </a:endParaRPr>
          </a:p>
        </p:txBody>
      </p:sp>
      <p:pic>
        <p:nvPicPr>
          <p:cNvPr id="9" name="Picture 2" descr="Ähnliches Fot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8" t="26724"/>
          <a:stretch/>
        </p:blipFill>
        <p:spPr bwMode="auto">
          <a:xfrm>
            <a:off x="1633091" y="1573176"/>
            <a:ext cx="9278045" cy="462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159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5"/>
                </a:solidFill>
              </a:rPr>
              <a:t>Schaffung digitaler Währungen</a:t>
            </a:r>
            <a:br>
              <a:rPr lang="de-CH" dirty="0">
                <a:solidFill>
                  <a:schemeClr val="accent5"/>
                </a:solidFill>
              </a:rPr>
            </a:br>
            <a:r>
              <a:rPr lang="de-CH" sz="1800" i="0" dirty="0">
                <a:solidFill>
                  <a:schemeClr val="accent5"/>
                </a:solidFill>
              </a:rPr>
              <a:t>Initial </a:t>
            </a:r>
            <a:r>
              <a:rPr lang="de-CH" sz="1800" i="0" dirty="0" err="1">
                <a:solidFill>
                  <a:schemeClr val="accent5"/>
                </a:solidFill>
              </a:rPr>
              <a:t>Coin</a:t>
            </a:r>
            <a:r>
              <a:rPr lang="de-CH" sz="1800" i="0" dirty="0">
                <a:solidFill>
                  <a:schemeClr val="accent5"/>
                </a:solidFill>
              </a:rPr>
              <a:t> </a:t>
            </a:r>
            <a:r>
              <a:rPr lang="de-CH" sz="1800" i="0" dirty="0" err="1">
                <a:solidFill>
                  <a:schemeClr val="accent5"/>
                </a:solidFill>
              </a:rPr>
              <a:t>Offering</a:t>
            </a:r>
            <a:r>
              <a:rPr lang="de-CH" sz="1800" i="0" dirty="0">
                <a:solidFill>
                  <a:schemeClr val="accent5"/>
                </a:solidFill>
              </a:rPr>
              <a:t> (ICO)</a:t>
            </a:r>
            <a:endParaRPr lang="en-US" sz="1800" i="0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Digitale Methode der </a:t>
            </a:r>
            <a:r>
              <a:rPr lang="de-CH" b="1" dirty="0"/>
              <a:t>Kapitalbeschaffung</a:t>
            </a:r>
            <a:r>
              <a:rPr lang="de-CH" dirty="0"/>
              <a:t>, bei der eine Organisation handelbare digitale Einheiten (Tokens) zur Finanzierung eines bestimmten Projekts oder zur Weiterentwicklung eines Projekts ausgibt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Im Rahmen des Angebots erhält der Anleger vom Emittenten einen </a:t>
            </a:r>
            <a:r>
              <a:rPr lang="de-CH" b="1" dirty="0"/>
              <a:t>Token</a:t>
            </a:r>
            <a:r>
              <a:rPr lang="de-CH" dirty="0"/>
              <a:t> gegen Bezahlung mit </a:t>
            </a:r>
            <a:r>
              <a:rPr lang="de-CH" b="1" dirty="0"/>
              <a:t>digitalen Währungen </a:t>
            </a:r>
            <a:r>
              <a:rPr lang="de-CH" dirty="0"/>
              <a:t>(z.B. Bitcoin) oder </a:t>
            </a:r>
            <a:r>
              <a:rPr lang="de-CH" b="1" dirty="0"/>
              <a:t>FIAT-Währungen</a:t>
            </a:r>
            <a:r>
              <a:rPr lang="de-CH" dirty="0"/>
              <a:t> (z.B. Schweizer Franken)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Im Rahmen von ICOs</a:t>
            </a:r>
            <a:r>
              <a:rPr lang="de-CH" b="1" dirty="0"/>
              <a:t> </a:t>
            </a:r>
            <a:r>
              <a:rPr lang="de-CH" dirty="0"/>
              <a:t>wurden bis Ende 2017 weltweit insgesamt </a:t>
            </a:r>
            <a:r>
              <a:rPr lang="de-CH" b="1" dirty="0"/>
              <a:t>USD 5,68 Mrd. </a:t>
            </a:r>
            <a:r>
              <a:rPr lang="de-CH" dirty="0"/>
              <a:t>aufgenommen 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354013" algn="l"/>
              </a:tabLst>
            </a:pPr>
            <a:r>
              <a:rPr lang="de-CH" dirty="0"/>
              <a:t>Am 16. Februar 2018 hat die </a:t>
            </a:r>
            <a:r>
              <a:rPr lang="de-CH" b="1" dirty="0"/>
              <a:t>FINMA</a:t>
            </a:r>
            <a:r>
              <a:rPr lang="de-CH" dirty="0"/>
              <a:t> eine </a:t>
            </a:r>
            <a:r>
              <a:rPr lang="de-CH" b="1" dirty="0"/>
              <a:t>Wegleitung für Unterstellungsanfragen betreffend ICOs</a:t>
            </a:r>
            <a:r>
              <a:rPr lang="de-CH" dirty="0"/>
              <a:t> veröffentlicht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620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11385" y="685800"/>
            <a:ext cx="10772405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accent5"/>
                </a:solidFill>
              </a:rPr>
              <a:t>ICO Mechanismus</a:t>
            </a:r>
          </a:p>
        </p:txBody>
      </p:sp>
      <p:sp>
        <p:nvSpPr>
          <p:cNvPr id="13" name="object 3"/>
          <p:cNvSpPr/>
          <p:nvPr/>
        </p:nvSpPr>
        <p:spPr>
          <a:xfrm>
            <a:off x="4962229" y="1257463"/>
            <a:ext cx="648000" cy="576000"/>
          </a:xfrm>
          <a:custGeom>
            <a:avLst/>
            <a:gdLst/>
            <a:ahLst/>
            <a:cxnLst/>
            <a:rect l="l" t="t" r="r" b="b"/>
            <a:pathLst>
              <a:path w="381000" h="401319">
                <a:moveTo>
                  <a:pt x="289941" y="0"/>
                </a:moveTo>
                <a:lnTo>
                  <a:pt x="277241" y="0"/>
                </a:lnTo>
                <a:lnTo>
                  <a:pt x="273050" y="2158"/>
                </a:lnTo>
                <a:lnTo>
                  <a:pt x="262509" y="8381"/>
                </a:lnTo>
                <a:lnTo>
                  <a:pt x="256159" y="18922"/>
                </a:lnTo>
                <a:lnTo>
                  <a:pt x="254000" y="23240"/>
                </a:lnTo>
                <a:lnTo>
                  <a:pt x="254000" y="35813"/>
                </a:lnTo>
                <a:lnTo>
                  <a:pt x="256159" y="42163"/>
                </a:lnTo>
                <a:lnTo>
                  <a:pt x="262509" y="52704"/>
                </a:lnTo>
                <a:lnTo>
                  <a:pt x="273050" y="59054"/>
                </a:lnTo>
                <a:lnTo>
                  <a:pt x="277241" y="61213"/>
                </a:lnTo>
                <a:lnTo>
                  <a:pt x="289941" y="61213"/>
                </a:lnTo>
                <a:lnTo>
                  <a:pt x="296291" y="59054"/>
                </a:lnTo>
                <a:lnTo>
                  <a:pt x="306959" y="52704"/>
                </a:lnTo>
                <a:lnTo>
                  <a:pt x="313309" y="42163"/>
                </a:lnTo>
                <a:lnTo>
                  <a:pt x="315341" y="35813"/>
                </a:lnTo>
                <a:lnTo>
                  <a:pt x="315341" y="23240"/>
                </a:lnTo>
                <a:lnTo>
                  <a:pt x="313309" y="18922"/>
                </a:lnTo>
                <a:lnTo>
                  <a:pt x="306959" y="8381"/>
                </a:lnTo>
                <a:lnTo>
                  <a:pt x="296291" y="2158"/>
                </a:lnTo>
                <a:lnTo>
                  <a:pt x="289941" y="0"/>
                </a:lnTo>
                <a:close/>
              </a:path>
              <a:path w="381000" h="401319">
                <a:moveTo>
                  <a:pt x="256159" y="320674"/>
                </a:moveTo>
                <a:lnTo>
                  <a:pt x="124841" y="320674"/>
                </a:lnTo>
                <a:lnTo>
                  <a:pt x="120650" y="390270"/>
                </a:lnTo>
                <a:lnTo>
                  <a:pt x="154559" y="398652"/>
                </a:lnTo>
                <a:lnTo>
                  <a:pt x="171450" y="400811"/>
                </a:lnTo>
                <a:lnTo>
                  <a:pt x="207390" y="400811"/>
                </a:lnTo>
                <a:lnTo>
                  <a:pt x="226440" y="398652"/>
                </a:lnTo>
                <a:lnTo>
                  <a:pt x="260350" y="390270"/>
                </a:lnTo>
                <a:lnTo>
                  <a:pt x="256159" y="320674"/>
                </a:lnTo>
                <a:close/>
              </a:path>
              <a:path w="381000" h="401319">
                <a:moveTo>
                  <a:pt x="158750" y="240537"/>
                </a:moveTo>
                <a:lnTo>
                  <a:pt x="116459" y="240537"/>
                </a:lnTo>
                <a:lnTo>
                  <a:pt x="99441" y="242569"/>
                </a:lnTo>
                <a:lnTo>
                  <a:pt x="86741" y="248919"/>
                </a:lnTo>
                <a:lnTo>
                  <a:pt x="76200" y="259460"/>
                </a:lnTo>
                <a:lnTo>
                  <a:pt x="72009" y="265810"/>
                </a:lnTo>
                <a:lnTo>
                  <a:pt x="69850" y="272160"/>
                </a:lnTo>
                <a:lnTo>
                  <a:pt x="67691" y="274192"/>
                </a:lnTo>
                <a:lnTo>
                  <a:pt x="54991" y="354456"/>
                </a:lnTo>
                <a:lnTo>
                  <a:pt x="76200" y="371220"/>
                </a:lnTo>
                <a:lnTo>
                  <a:pt x="101600" y="381888"/>
                </a:lnTo>
                <a:lnTo>
                  <a:pt x="112141" y="320674"/>
                </a:lnTo>
                <a:lnTo>
                  <a:pt x="320663" y="320674"/>
                </a:lnTo>
                <a:lnTo>
                  <a:pt x="316323" y="293242"/>
                </a:lnTo>
                <a:lnTo>
                  <a:pt x="190500" y="293242"/>
                </a:lnTo>
                <a:lnTo>
                  <a:pt x="158750" y="240537"/>
                </a:lnTo>
                <a:close/>
              </a:path>
              <a:path w="381000" h="401319">
                <a:moveTo>
                  <a:pt x="320663" y="320674"/>
                </a:moveTo>
                <a:lnTo>
                  <a:pt x="268859" y="320674"/>
                </a:lnTo>
                <a:lnTo>
                  <a:pt x="279400" y="381888"/>
                </a:lnTo>
                <a:lnTo>
                  <a:pt x="304800" y="369188"/>
                </a:lnTo>
                <a:lnTo>
                  <a:pt x="326009" y="354456"/>
                </a:lnTo>
                <a:lnTo>
                  <a:pt x="320663" y="320674"/>
                </a:lnTo>
                <a:close/>
              </a:path>
              <a:path w="381000" h="401319">
                <a:moveTo>
                  <a:pt x="264541" y="240537"/>
                </a:moveTo>
                <a:lnTo>
                  <a:pt x="222250" y="240537"/>
                </a:lnTo>
                <a:lnTo>
                  <a:pt x="190500" y="293242"/>
                </a:lnTo>
                <a:lnTo>
                  <a:pt x="316323" y="293242"/>
                </a:lnTo>
                <a:lnTo>
                  <a:pt x="313309" y="274192"/>
                </a:lnTo>
                <a:lnTo>
                  <a:pt x="311150" y="272160"/>
                </a:lnTo>
                <a:lnTo>
                  <a:pt x="308991" y="265810"/>
                </a:lnTo>
                <a:lnTo>
                  <a:pt x="304800" y="259460"/>
                </a:lnTo>
                <a:lnTo>
                  <a:pt x="294259" y="248919"/>
                </a:lnTo>
                <a:lnTo>
                  <a:pt x="281559" y="242569"/>
                </a:lnTo>
                <a:lnTo>
                  <a:pt x="264541" y="240537"/>
                </a:lnTo>
                <a:close/>
              </a:path>
              <a:path w="381000" h="401319">
                <a:moveTo>
                  <a:pt x="139700" y="124459"/>
                </a:moveTo>
                <a:lnTo>
                  <a:pt x="54991" y="124459"/>
                </a:lnTo>
                <a:lnTo>
                  <a:pt x="52959" y="257301"/>
                </a:lnTo>
                <a:lnTo>
                  <a:pt x="57150" y="248919"/>
                </a:lnTo>
                <a:lnTo>
                  <a:pt x="63500" y="240537"/>
                </a:lnTo>
                <a:lnTo>
                  <a:pt x="69850" y="234187"/>
                </a:lnTo>
                <a:lnTo>
                  <a:pt x="78359" y="229996"/>
                </a:lnTo>
                <a:lnTo>
                  <a:pt x="86741" y="225678"/>
                </a:lnTo>
                <a:lnTo>
                  <a:pt x="95250" y="221487"/>
                </a:lnTo>
                <a:lnTo>
                  <a:pt x="105791" y="219328"/>
                </a:lnTo>
                <a:lnTo>
                  <a:pt x="133350" y="219328"/>
                </a:lnTo>
                <a:lnTo>
                  <a:pt x="120650" y="198246"/>
                </a:lnTo>
                <a:lnTo>
                  <a:pt x="118491" y="187705"/>
                </a:lnTo>
                <a:lnTo>
                  <a:pt x="118491" y="162432"/>
                </a:lnTo>
                <a:lnTo>
                  <a:pt x="122809" y="149732"/>
                </a:lnTo>
                <a:lnTo>
                  <a:pt x="127000" y="139191"/>
                </a:lnTo>
                <a:lnTo>
                  <a:pt x="135509" y="128650"/>
                </a:lnTo>
                <a:lnTo>
                  <a:pt x="139700" y="124459"/>
                </a:lnTo>
                <a:close/>
              </a:path>
              <a:path w="381000" h="401319">
                <a:moveTo>
                  <a:pt x="264541" y="71754"/>
                </a:moveTo>
                <a:lnTo>
                  <a:pt x="234950" y="71754"/>
                </a:lnTo>
                <a:lnTo>
                  <a:pt x="226440" y="73786"/>
                </a:lnTo>
                <a:lnTo>
                  <a:pt x="218059" y="78104"/>
                </a:lnTo>
                <a:lnTo>
                  <a:pt x="209550" y="84327"/>
                </a:lnTo>
                <a:lnTo>
                  <a:pt x="205359" y="92836"/>
                </a:lnTo>
                <a:lnTo>
                  <a:pt x="205359" y="94868"/>
                </a:lnTo>
                <a:lnTo>
                  <a:pt x="203200" y="103377"/>
                </a:lnTo>
                <a:lnTo>
                  <a:pt x="245490" y="128650"/>
                </a:lnTo>
                <a:lnTo>
                  <a:pt x="262509" y="162432"/>
                </a:lnTo>
                <a:lnTo>
                  <a:pt x="262509" y="187705"/>
                </a:lnTo>
                <a:lnTo>
                  <a:pt x="260350" y="198246"/>
                </a:lnTo>
                <a:lnTo>
                  <a:pt x="247650" y="219328"/>
                </a:lnTo>
                <a:lnTo>
                  <a:pt x="275209" y="219328"/>
                </a:lnTo>
                <a:lnTo>
                  <a:pt x="285750" y="221487"/>
                </a:lnTo>
                <a:lnTo>
                  <a:pt x="294259" y="225678"/>
                </a:lnTo>
                <a:lnTo>
                  <a:pt x="302641" y="229996"/>
                </a:lnTo>
                <a:lnTo>
                  <a:pt x="311150" y="234187"/>
                </a:lnTo>
                <a:lnTo>
                  <a:pt x="317500" y="240537"/>
                </a:lnTo>
                <a:lnTo>
                  <a:pt x="323850" y="248919"/>
                </a:lnTo>
                <a:lnTo>
                  <a:pt x="328041" y="257301"/>
                </a:lnTo>
                <a:lnTo>
                  <a:pt x="326009" y="124459"/>
                </a:lnTo>
                <a:lnTo>
                  <a:pt x="368844" y="124459"/>
                </a:lnTo>
                <a:lnTo>
                  <a:pt x="366141" y="107568"/>
                </a:lnTo>
                <a:lnTo>
                  <a:pt x="285750" y="107568"/>
                </a:lnTo>
                <a:lnTo>
                  <a:pt x="264541" y="71754"/>
                </a:lnTo>
                <a:close/>
              </a:path>
              <a:path w="381000" h="401319">
                <a:moveTo>
                  <a:pt x="201041" y="124459"/>
                </a:moveTo>
                <a:lnTo>
                  <a:pt x="179959" y="124459"/>
                </a:lnTo>
                <a:lnTo>
                  <a:pt x="171450" y="126618"/>
                </a:lnTo>
                <a:lnTo>
                  <a:pt x="160909" y="132841"/>
                </a:lnTo>
                <a:lnTo>
                  <a:pt x="148209" y="145541"/>
                </a:lnTo>
                <a:lnTo>
                  <a:pt x="143891" y="154050"/>
                </a:lnTo>
                <a:lnTo>
                  <a:pt x="139700" y="164591"/>
                </a:lnTo>
                <a:lnTo>
                  <a:pt x="139700" y="185673"/>
                </a:lnTo>
                <a:lnTo>
                  <a:pt x="143891" y="194055"/>
                </a:lnTo>
                <a:lnTo>
                  <a:pt x="148209" y="204596"/>
                </a:lnTo>
                <a:lnTo>
                  <a:pt x="160909" y="217296"/>
                </a:lnTo>
                <a:lnTo>
                  <a:pt x="171450" y="221487"/>
                </a:lnTo>
                <a:lnTo>
                  <a:pt x="179959" y="225678"/>
                </a:lnTo>
                <a:lnTo>
                  <a:pt x="201041" y="225678"/>
                </a:lnTo>
                <a:lnTo>
                  <a:pt x="211709" y="221487"/>
                </a:lnTo>
                <a:lnTo>
                  <a:pt x="220090" y="217296"/>
                </a:lnTo>
                <a:lnTo>
                  <a:pt x="232790" y="204596"/>
                </a:lnTo>
                <a:lnTo>
                  <a:pt x="237109" y="194055"/>
                </a:lnTo>
                <a:lnTo>
                  <a:pt x="241300" y="185673"/>
                </a:lnTo>
                <a:lnTo>
                  <a:pt x="241300" y="164591"/>
                </a:lnTo>
                <a:lnTo>
                  <a:pt x="237109" y="154050"/>
                </a:lnTo>
                <a:lnTo>
                  <a:pt x="232790" y="145541"/>
                </a:lnTo>
                <a:lnTo>
                  <a:pt x="220090" y="132841"/>
                </a:lnTo>
                <a:lnTo>
                  <a:pt x="211709" y="126618"/>
                </a:lnTo>
                <a:lnTo>
                  <a:pt x="201041" y="124459"/>
                </a:lnTo>
                <a:close/>
              </a:path>
              <a:path w="381000" h="401319">
                <a:moveTo>
                  <a:pt x="76200" y="71754"/>
                </a:moveTo>
                <a:lnTo>
                  <a:pt x="48640" y="71754"/>
                </a:lnTo>
                <a:lnTo>
                  <a:pt x="38100" y="73786"/>
                </a:lnTo>
                <a:lnTo>
                  <a:pt x="29590" y="78104"/>
                </a:lnTo>
                <a:lnTo>
                  <a:pt x="21209" y="84327"/>
                </a:lnTo>
                <a:lnTo>
                  <a:pt x="16890" y="92836"/>
                </a:lnTo>
                <a:lnTo>
                  <a:pt x="16890" y="94868"/>
                </a:lnTo>
                <a:lnTo>
                  <a:pt x="0" y="200405"/>
                </a:lnTo>
                <a:lnTo>
                  <a:pt x="0" y="206755"/>
                </a:lnTo>
                <a:lnTo>
                  <a:pt x="2159" y="213105"/>
                </a:lnTo>
                <a:lnTo>
                  <a:pt x="6350" y="217296"/>
                </a:lnTo>
                <a:lnTo>
                  <a:pt x="12700" y="219328"/>
                </a:lnTo>
                <a:lnTo>
                  <a:pt x="21209" y="219328"/>
                </a:lnTo>
                <a:lnTo>
                  <a:pt x="29590" y="210946"/>
                </a:lnTo>
                <a:lnTo>
                  <a:pt x="31750" y="206755"/>
                </a:lnTo>
                <a:lnTo>
                  <a:pt x="44450" y="124459"/>
                </a:lnTo>
                <a:lnTo>
                  <a:pt x="139700" y="124459"/>
                </a:lnTo>
                <a:lnTo>
                  <a:pt x="143891" y="120268"/>
                </a:lnTo>
                <a:lnTo>
                  <a:pt x="154559" y="111759"/>
                </a:lnTo>
                <a:lnTo>
                  <a:pt x="165100" y="107568"/>
                </a:lnTo>
                <a:lnTo>
                  <a:pt x="95250" y="107568"/>
                </a:lnTo>
                <a:lnTo>
                  <a:pt x="76200" y="71754"/>
                </a:lnTo>
                <a:close/>
              </a:path>
              <a:path w="381000" h="401319">
                <a:moveTo>
                  <a:pt x="368844" y="124459"/>
                </a:moveTo>
                <a:lnTo>
                  <a:pt x="336550" y="124459"/>
                </a:lnTo>
                <a:lnTo>
                  <a:pt x="349250" y="206755"/>
                </a:lnTo>
                <a:lnTo>
                  <a:pt x="351409" y="210946"/>
                </a:lnTo>
                <a:lnTo>
                  <a:pt x="359791" y="219328"/>
                </a:lnTo>
                <a:lnTo>
                  <a:pt x="368300" y="219328"/>
                </a:lnTo>
                <a:lnTo>
                  <a:pt x="374650" y="217296"/>
                </a:lnTo>
                <a:lnTo>
                  <a:pt x="378841" y="213105"/>
                </a:lnTo>
                <a:lnTo>
                  <a:pt x="381000" y="206755"/>
                </a:lnTo>
                <a:lnTo>
                  <a:pt x="381000" y="200405"/>
                </a:lnTo>
                <a:lnTo>
                  <a:pt x="368844" y="124459"/>
                </a:lnTo>
                <a:close/>
              </a:path>
              <a:path w="381000" h="401319">
                <a:moveTo>
                  <a:pt x="146050" y="71754"/>
                </a:moveTo>
                <a:lnTo>
                  <a:pt x="116459" y="71754"/>
                </a:lnTo>
                <a:lnTo>
                  <a:pt x="95250" y="107568"/>
                </a:lnTo>
                <a:lnTo>
                  <a:pt x="165100" y="107568"/>
                </a:lnTo>
                <a:lnTo>
                  <a:pt x="177800" y="103377"/>
                </a:lnTo>
                <a:lnTo>
                  <a:pt x="175641" y="94868"/>
                </a:lnTo>
                <a:lnTo>
                  <a:pt x="175641" y="92836"/>
                </a:lnTo>
                <a:lnTo>
                  <a:pt x="171450" y="84327"/>
                </a:lnTo>
                <a:lnTo>
                  <a:pt x="162941" y="78104"/>
                </a:lnTo>
                <a:lnTo>
                  <a:pt x="154559" y="73786"/>
                </a:lnTo>
                <a:lnTo>
                  <a:pt x="146050" y="71754"/>
                </a:lnTo>
                <a:close/>
              </a:path>
              <a:path w="381000" h="401319">
                <a:moveTo>
                  <a:pt x="332359" y="71754"/>
                </a:moveTo>
                <a:lnTo>
                  <a:pt x="304800" y="71754"/>
                </a:lnTo>
                <a:lnTo>
                  <a:pt x="285750" y="107568"/>
                </a:lnTo>
                <a:lnTo>
                  <a:pt x="366141" y="107568"/>
                </a:lnTo>
                <a:lnTo>
                  <a:pt x="364109" y="94868"/>
                </a:lnTo>
                <a:lnTo>
                  <a:pt x="364109" y="92836"/>
                </a:lnTo>
                <a:lnTo>
                  <a:pt x="359791" y="84327"/>
                </a:lnTo>
                <a:lnTo>
                  <a:pt x="351409" y="78104"/>
                </a:lnTo>
                <a:lnTo>
                  <a:pt x="342900" y="73786"/>
                </a:lnTo>
                <a:lnTo>
                  <a:pt x="332359" y="71754"/>
                </a:lnTo>
                <a:close/>
              </a:path>
              <a:path w="381000" h="401319">
                <a:moveTo>
                  <a:pt x="103759" y="0"/>
                </a:moveTo>
                <a:lnTo>
                  <a:pt x="91059" y="0"/>
                </a:lnTo>
                <a:lnTo>
                  <a:pt x="84709" y="2158"/>
                </a:lnTo>
                <a:lnTo>
                  <a:pt x="74041" y="8381"/>
                </a:lnTo>
                <a:lnTo>
                  <a:pt x="67691" y="18922"/>
                </a:lnTo>
                <a:lnTo>
                  <a:pt x="65659" y="23240"/>
                </a:lnTo>
                <a:lnTo>
                  <a:pt x="65659" y="35813"/>
                </a:lnTo>
                <a:lnTo>
                  <a:pt x="67691" y="42163"/>
                </a:lnTo>
                <a:lnTo>
                  <a:pt x="74041" y="52704"/>
                </a:lnTo>
                <a:lnTo>
                  <a:pt x="84709" y="59054"/>
                </a:lnTo>
                <a:lnTo>
                  <a:pt x="91059" y="61213"/>
                </a:lnTo>
                <a:lnTo>
                  <a:pt x="103759" y="61213"/>
                </a:lnTo>
                <a:lnTo>
                  <a:pt x="107950" y="59054"/>
                </a:lnTo>
                <a:lnTo>
                  <a:pt x="118491" y="52704"/>
                </a:lnTo>
                <a:lnTo>
                  <a:pt x="124841" y="42163"/>
                </a:lnTo>
                <a:lnTo>
                  <a:pt x="127000" y="35813"/>
                </a:lnTo>
                <a:lnTo>
                  <a:pt x="127000" y="23240"/>
                </a:lnTo>
                <a:lnTo>
                  <a:pt x="124841" y="18922"/>
                </a:lnTo>
                <a:lnTo>
                  <a:pt x="118491" y="8381"/>
                </a:lnTo>
                <a:lnTo>
                  <a:pt x="107950" y="2158"/>
                </a:lnTo>
                <a:lnTo>
                  <a:pt x="103759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14" name="object 5"/>
          <p:cNvSpPr txBox="1"/>
          <p:nvPr/>
        </p:nvSpPr>
        <p:spPr>
          <a:xfrm>
            <a:off x="4304581" y="2635352"/>
            <a:ext cx="1963296" cy="1107996"/>
          </a:xfrm>
          <a:prstGeom prst="rect">
            <a:avLst/>
          </a:prstGeom>
          <a:solidFill>
            <a:schemeClr val="accent4"/>
          </a:solidFill>
        </p:spPr>
        <p:txBody>
          <a:bodyPr vert="horz" wrap="square" lIns="0" tIns="0" rIns="0" bIns="0" rtlCol="0" anchor="ctr">
            <a:noAutofit/>
          </a:bodyPr>
          <a:lstStyle/>
          <a:p>
            <a:pPr marL="177800" marR="141605">
              <a:lnSpc>
                <a:spcPct val="100000"/>
              </a:lnSpc>
              <a:tabLst>
                <a:tab pos="0" algn="l"/>
              </a:tabLst>
            </a:pPr>
            <a:r>
              <a:rPr lang="en-GB" b="1" spc="-1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lang="en-GB" b="1" spc="-1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lang="en-GB" b="1" dirty="0">
                <a:solidFill>
                  <a:srgbClr val="FFFFFF"/>
                </a:solidFill>
                <a:latin typeface="Georgia"/>
                <a:cs typeface="Georgia"/>
              </a:rPr>
              <a:t>k</a:t>
            </a:r>
            <a:r>
              <a:rPr lang="en-GB" b="1" spc="-10" dirty="0">
                <a:solidFill>
                  <a:srgbClr val="FFFFFF"/>
                </a:solidFill>
                <a:latin typeface="Georgia"/>
                <a:cs typeface="Georgia"/>
              </a:rPr>
              <a:t>en</a:t>
            </a:r>
            <a:r>
              <a:rPr lang="en-GB" b="1" spc="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n-GB" b="1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lang="en-GB" b="1" spc="-5" dirty="0">
                <a:solidFill>
                  <a:srgbClr val="FFFFFF"/>
                </a:solidFill>
                <a:latin typeface="Georgia"/>
                <a:cs typeface="Georgia"/>
              </a:rPr>
              <a:t>ss</a:t>
            </a:r>
            <a:r>
              <a:rPr lang="en-GB" b="1" spc="-10" dirty="0">
                <a:solidFill>
                  <a:srgbClr val="FFFFFF"/>
                </a:solidFill>
                <a:latin typeface="Georgia"/>
                <a:cs typeface="Georgia"/>
              </a:rPr>
              <a:t>uin</a:t>
            </a:r>
            <a:r>
              <a:rPr lang="en-GB" b="1" dirty="0">
                <a:solidFill>
                  <a:srgbClr val="FFFFFF"/>
                </a:solidFill>
                <a:latin typeface="Georgia"/>
                <a:cs typeface="Georgia"/>
              </a:rPr>
              <a:t>g</a:t>
            </a:r>
            <a:r>
              <a:rPr lang="en-GB" b="1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lang="en-GB" b="1" spc="-5" dirty="0">
                <a:solidFill>
                  <a:srgbClr val="FFFFFF"/>
                </a:solidFill>
                <a:latin typeface="Georgia"/>
                <a:cs typeface="Georgia"/>
              </a:rPr>
              <a:t>Enti</a:t>
            </a:r>
            <a:r>
              <a:rPr lang="en-GB" b="1" dirty="0">
                <a:solidFill>
                  <a:srgbClr val="FFFFFF"/>
                </a:solidFill>
                <a:latin typeface="Georgia"/>
                <a:cs typeface="Georgia"/>
              </a:rPr>
              <a:t>ty </a:t>
            </a:r>
            <a:r>
              <a:rPr lang="en-GB" sz="1200" spc="-5" dirty="0">
                <a:solidFill>
                  <a:srgbClr val="FFFFFF"/>
                </a:solidFill>
                <a:latin typeface="Georgia"/>
                <a:cs typeface="Georgia"/>
              </a:rPr>
              <a:t>(limited company)</a:t>
            </a:r>
            <a:endParaRPr lang="en-GB" sz="1200" dirty="0">
              <a:latin typeface="Georgia"/>
              <a:cs typeface="Georgia"/>
            </a:endParaRPr>
          </a:p>
        </p:txBody>
      </p:sp>
      <p:sp>
        <p:nvSpPr>
          <p:cNvPr id="15" name="object 6"/>
          <p:cNvSpPr txBox="1"/>
          <p:nvPr/>
        </p:nvSpPr>
        <p:spPr>
          <a:xfrm>
            <a:off x="8378815" y="2635352"/>
            <a:ext cx="1535195" cy="1107996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150495">
              <a:lnSpc>
                <a:spcPct val="100000"/>
              </a:lnSpc>
              <a:defRPr sz="1200" b="1" spc="-5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r>
              <a:rPr sz="1800" dirty="0"/>
              <a:t>Token purchasers</a:t>
            </a:r>
          </a:p>
        </p:txBody>
      </p:sp>
      <p:sp>
        <p:nvSpPr>
          <p:cNvPr id="16" name="object 7"/>
          <p:cNvSpPr txBox="1"/>
          <p:nvPr/>
        </p:nvSpPr>
        <p:spPr>
          <a:xfrm>
            <a:off x="8376673" y="4540679"/>
            <a:ext cx="1533600" cy="1108800"/>
          </a:xfrm>
          <a:prstGeom prst="rect">
            <a:avLst/>
          </a:prstGeom>
          <a:solidFill>
            <a:srgbClr val="EB8B00"/>
          </a:solidFill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marL="150495">
              <a:lnSpc>
                <a:spcPct val="100000"/>
              </a:lnSpc>
              <a:defRPr sz="1200" b="1" spc="-5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r>
              <a:rPr sz="1800" dirty="0"/>
              <a:t>Crypto Exchange</a:t>
            </a:r>
          </a:p>
        </p:txBody>
      </p:sp>
      <p:sp>
        <p:nvSpPr>
          <p:cNvPr id="17" name="object 8"/>
          <p:cNvSpPr txBox="1">
            <a:spLocks noChangeAspect="1"/>
          </p:cNvSpPr>
          <p:nvPr/>
        </p:nvSpPr>
        <p:spPr>
          <a:xfrm>
            <a:off x="4330672" y="4479629"/>
            <a:ext cx="1922248" cy="1109611"/>
          </a:xfrm>
          <a:prstGeom prst="rect">
            <a:avLst/>
          </a:prstGeom>
          <a:solidFill>
            <a:srgbClr val="A21F1F"/>
          </a:solidFill>
        </p:spPr>
        <p:txBody>
          <a:bodyPr vert="horz" wrap="square" lIns="0" tIns="0" rIns="0" bIns="0" rtlCol="0" anchor="ctr">
            <a:noAutofit/>
          </a:bodyPr>
          <a:lstStyle/>
          <a:p>
            <a:pPr marL="180975" marR="130810">
              <a:lnSpc>
                <a:spcPct val="100000"/>
              </a:lnSpc>
            </a:pPr>
            <a:r>
              <a:rPr b="1" dirty="0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r>
              <a:rPr b="1" spc="-10" dirty="0">
                <a:solidFill>
                  <a:srgbClr val="FFFFFF"/>
                </a:solidFill>
                <a:latin typeface="Georgia"/>
                <a:cs typeface="Georgia"/>
              </a:rPr>
              <a:t>ro</a:t>
            </a:r>
            <a:r>
              <a:rPr b="1" spc="-5" dirty="0">
                <a:solidFill>
                  <a:srgbClr val="FFFFFF"/>
                </a:solidFill>
                <a:latin typeface="Georgia"/>
                <a:cs typeface="Georgia"/>
              </a:rPr>
              <a:t>je</a:t>
            </a:r>
            <a:r>
              <a:rPr b="1" dirty="0">
                <a:solidFill>
                  <a:srgbClr val="FFFFFF"/>
                </a:solidFill>
                <a:latin typeface="Georgia"/>
                <a:cs typeface="Georgia"/>
              </a:rPr>
              <a:t>ct</a:t>
            </a:r>
            <a:r>
              <a:rPr b="1" spc="-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b="1" spc="-5" dirty="0">
                <a:solidFill>
                  <a:srgbClr val="FFFFFF"/>
                </a:solidFill>
                <a:latin typeface="Georgia"/>
                <a:cs typeface="Georgia"/>
              </a:rPr>
              <a:t>/ </a:t>
            </a:r>
            <a:r>
              <a:rPr b="1" dirty="0">
                <a:solidFill>
                  <a:srgbClr val="FFFFFF"/>
                </a:solidFill>
                <a:latin typeface="Georgia"/>
                <a:cs typeface="Georgia"/>
              </a:rPr>
              <a:t>Ecosystem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2589162" y="2667733"/>
            <a:ext cx="14647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Georgia"/>
                <a:cs typeface="Georgia"/>
              </a:rPr>
              <a:t>R</a:t>
            </a:r>
            <a:r>
              <a:rPr sz="1200" spc="-5" dirty="0">
                <a:latin typeface="Georgia"/>
                <a:cs typeface="Georgia"/>
              </a:rPr>
              <a:t>e</a:t>
            </a:r>
            <a:r>
              <a:rPr sz="1200" dirty="0">
                <a:latin typeface="Georgia"/>
                <a:cs typeface="Georgia"/>
              </a:rPr>
              <a:t>c</a:t>
            </a:r>
            <a:r>
              <a:rPr sz="1200" spc="-5" dirty="0">
                <a:latin typeface="Georgia"/>
                <a:cs typeface="Georgia"/>
              </a:rPr>
              <a:t>ei</a:t>
            </a:r>
            <a:r>
              <a:rPr sz="1200" spc="-10" dirty="0">
                <a:latin typeface="Georgia"/>
                <a:cs typeface="Georgia"/>
              </a:rPr>
              <a:t>v</a:t>
            </a:r>
            <a:r>
              <a:rPr sz="1200" dirty="0">
                <a:latin typeface="Georgia"/>
                <a:cs typeface="Georgia"/>
              </a:rPr>
              <a:t>e</a:t>
            </a:r>
            <a:r>
              <a:rPr sz="1200" spc="20" dirty="0">
                <a:latin typeface="Georgia"/>
                <a:cs typeface="Georgia"/>
              </a:rPr>
              <a:t> </a:t>
            </a:r>
            <a:r>
              <a:rPr sz="1200" spc="-15" dirty="0">
                <a:latin typeface="Georgia"/>
                <a:cs typeface="Georgia"/>
              </a:rPr>
              <a:t>T</a:t>
            </a:r>
            <a:r>
              <a:rPr sz="1200" spc="-10" dirty="0">
                <a:latin typeface="Georgia"/>
                <a:cs typeface="Georgia"/>
              </a:rPr>
              <a:t>o</a:t>
            </a:r>
            <a:r>
              <a:rPr sz="1200" dirty="0">
                <a:latin typeface="Georgia"/>
                <a:cs typeface="Georgia"/>
              </a:rPr>
              <a:t>k</a:t>
            </a:r>
            <a:r>
              <a:rPr sz="1200" spc="-10" dirty="0">
                <a:latin typeface="Georgia"/>
                <a:cs typeface="Georgia"/>
              </a:rPr>
              <a:t>e</a:t>
            </a:r>
            <a:r>
              <a:rPr sz="1200" spc="-15" dirty="0">
                <a:latin typeface="Georgia"/>
                <a:cs typeface="Georgia"/>
              </a:rPr>
              <a:t>n</a:t>
            </a:r>
            <a:r>
              <a:rPr sz="1200" dirty="0">
                <a:latin typeface="Georgia"/>
                <a:cs typeface="Georgia"/>
              </a:rPr>
              <a:t>s</a:t>
            </a:r>
          </a:p>
        </p:txBody>
      </p:sp>
      <p:sp>
        <p:nvSpPr>
          <p:cNvPr id="19" name="object 10"/>
          <p:cNvSpPr txBox="1"/>
          <p:nvPr/>
        </p:nvSpPr>
        <p:spPr>
          <a:xfrm>
            <a:off x="2590277" y="3293657"/>
            <a:ext cx="174039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dirty="0">
                <a:latin typeface="Georgia"/>
                <a:cs typeface="Georgia"/>
              </a:rPr>
              <a:t>Manage</a:t>
            </a:r>
            <a:r>
              <a:rPr sz="1200" spc="-5" dirty="0">
                <a:latin typeface="Georgia"/>
                <a:cs typeface="Georgia"/>
              </a:rPr>
              <a:t> t</a:t>
            </a:r>
            <a:r>
              <a:rPr sz="1200" dirty="0">
                <a:latin typeface="Georgia"/>
                <a:cs typeface="Georgia"/>
              </a:rPr>
              <a:t>he</a:t>
            </a:r>
            <a:r>
              <a:rPr sz="1200" spc="-5" dirty="0">
                <a:latin typeface="Georgia"/>
                <a:cs typeface="Georgia"/>
              </a:rPr>
              <a:t> </a:t>
            </a:r>
            <a:r>
              <a:rPr sz="1200" spc="-20" dirty="0">
                <a:latin typeface="Georgia"/>
                <a:cs typeface="Georgia"/>
              </a:rPr>
              <a:t>T</a:t>
            </a:r>
            <a:r>
              <a:rPr sz="1200" spc="-10" dirty="0">
                <a:latin typeface="Georgia"/>
                <a:cs typeface="Georgia"/>
              </a:rPr>
              <a:t>o</a:t>
            </a:r>
            <a:r>
              <a:rPr sz="1200" dirty="0">
                <a:latin typeface="Georgia"/>
                <a:cs typeface="Georgia"/>
              </a:rPr>
              <a:t>k</a:t>
            </a:r>
            <a:r>
              <a:rPr sz="1200" spc="-10" dirty="0">
                <a:latin typeface="Georgia"/>
                <a:cs typeface="Georgia"/>
              </a:rPr>
              <a:t>en</a:t>
            </a:r>
            <a:r>
              <a:rPr sz="1200" spc="-5" dirty="0">
                <a:latin typeface="Georgia"/>
                <a:cs typeface="Georgia"/>
              </a:rPr>
              <a:t> </a:t>
            </a:r>
            <a:r>
              <a:rPr sz="1200" dirty="0">
                <a:latin typeface="Georgia"/>
                <a:cs typeface="Georgia"/>
              </a:rPr>
              <a:t>i</a:t>
            </a:r>
            <a:r>
              <a:rPr sz="1200" spc="-5" dirty="0">
                <a:latin typeface="Georgia"/>
                <a:cs typeface="Georgia"/>
              </a:rPr>
              <a:t>ss</a:t>
            </a:r>
            <a:r>
              <a:rPr sz="1200" spc="-10" dirty="0">
                <a:latin typeface="Georgia"/>
                <a:cs typeface="Georgia"/>
              </a:rPr>
              <a:t>uan</a:t>
            </a:r>
            <a:r>
              <a:rPr sz="1200" dirty="0">
                <a:latin typeface="Georgia"/>
                <a:cs typeface="Georgia"/>
              </a:rPr>
              <a:t>ce</a:t>
            </a:r>
            <a:r>
              <a:rPr sz="1200" spc="5" dirty="0">
                <a:latin typeface="Georgia"/>
                <a:cs typeface="Georgia"/>
              </a:rPr>
              <a:t> </a:t>
            </a:r>
            <a:r>
              <a:rPr sz="1200" spc="-5" dirty="0">
                <a:latin typeface="Georgia"/>
                <a:cs typeface="Georgia"/>
              </a:rPr>
              <a:t>e</a:t>
            </a:r>
            <a:r>
              <a:rPr sz="1200" spc="-15" dirty="0">
                <a:latin typeface="Georgia"/>
                <a:cs typeface="Georgia"/>
              </a:rPr>
              <a:t>n</a:t>
            </a:r>
            <a:r>
              <a:rPr sz="1200" spc="-5" dirty="0">
                <a:latin typeface="Georgia"/>
                <a:cs typeface="Georgia"/>
              </a:rPr>
              <a:t>ti</a:t>
            </a:r>
            <a:r>
              <a:rPr sz="1200" dirty="0">
                <a:latin typeface="Georgia"/>
                <a:cs typeface="Georgia"/>
              </a:rPr>
              <a:t>ty</a:t>
            </a:r>
          </a:p>
        </p:txBody>
      </p:sp>
      <p:sp>
        <p:nvSpPr>
          <p:cNvPr id="20" name="object 11"/>
          <p:cNvSpPr txBox="1"/>
          <p:nvPr/>
        </p:nvSpPr>
        <p:spPr>
          <a:xfrm>
            <a:off x="6488035" y="2488246"/>
            <a:ext cx="163860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spc="-10" dirty="0">
                <a:latin typeface="Georgia"/>
                <a:cs typeface="Georgia"/>
              </a:rPr>
              <a:t>I</a:t>
            </a:r>
            <a:r>
              <a:rPr sz="1200" spc="-5" dirty="0">
                <a:latin typeface="Georgia"/>
                <a:cs typeface="Georgia"/>
              </a:rPr>
              <a:t>ssue</a:t>
            </a:r>
            <a:r>
              <a:rPr sz="1200" dirty="0">
                <a:latin typeface="Georgia"/>
                <a:cs typeface="Georgia"/>
              </a:rPr>
              <a:t>s</a:t>
            </a:r>
            <a:r>
              <a:rPr sz="1200" spc="5" dirty="0">
                <a:latin typeface="Georgia"/>
                <a:cs typeface="Georgia"/>
              </a:rPr>
              <a:t> </a:t>
            </a:r>
            <a:r>
              <a:rPr sz="1200" spc="-5" dirty="0">
                <a:latin typeface="Georgia"/>
                <a:cs typeface="Georgia"/>
              </a:rPr>
              <a:t>w</a:t>
            </a:r>
            <a:r>
              <a:rPr sz="1200" dirty="0">
                <a:latin typeface="Georgia"/>
                <a:cs typeface="Georgia"/>
              </a:rPr>
              <a:t>hitepa</a:t>
            </a:r>
            <a:r>
              <a:rPr sz="1200" spc="-5" dirty="0">
                <a:latin typeface="Georgia"/>
                <a:cs typeface="Georgia"/>
              </a:rPr>
              <a:t>pe</a:t>
            </a:r>
            <a:r>
              <a:rPr sz="1200" dirty="0">
                <a:latin typeface="Georgia"/>
                <a:cs typeface="Georgia"/>
              </a:rPr>
              <a:t>r</a:t>
            </a:r>
            <a:r>
              <a:rPr sz="1200" spc="-5" dirty="0">
                <a:latin typeface="Georgia"/>
                <a:cs typeface="Georgia"/>
              </a:rPr>
              <a:t> and </a:t>
            </a:r>
            <a:r>
              <a:rPr sz="1200" spc="-15" dirty="0">
                <a:latin typeface="Georgia"/>
                <a:cs typeface="Georgia"/>
              </a:rPr>
              <a:t>p</a:t>
            </a:r>
            <a:r>
              <a:rPr sz="1200" spc="-5" dirty="0">
                <a:latin typeface="Georgia"/>
                <a:cs typeface="Georgia"/>
              </a:rPr>
              <a:t>r</a:t>
            </a:r>
            <a:r>
              <a:rPr sz="1200" spc="-10" dirty="0">
                <a:latin typeface="Georgia"/>
                <a:cs typeface="Georgia"/>
              </a:rPr>
              <a:t>o</a:t>
            </a:r>
            <a:r>
              <a:rPr sz="1200" dirty="0">
                <a:latin typeface="Georgia"/>
                <a:cs typeface="Georgia"/>
              </a:rPr>
              <a:t>ject </a:t>
            </a:r>
            <a:r>
              <a:rPr sz="1200" spc="-5" dirty="0">
                <a:latin typeface="Georgia"/>
                <a:cs typeface="Georgia"/>
              </a:rPr>
              <a:t>i</a:t>
            </a:r>
            <a:r>
              <a:rPr sz="1200" spc="-15" dirty="0">
                <a:latin typeface="Georgia"/>
                <a:cs typeface="Georgia"/>
              </a:rPr>
              <a:t>n</a:t>
            </a:r>
            <a:r>
              <a:rPr sz="1200" spc="-5" dirty="0">
                <a:latin typeface="Georgia"/>
                <a:cs typeface="Georgia"/>
              </a:rPr>
              <a:t>f</a:t>
            </a:r>
            <a:r>
              <a:rPr sz="1200" spc="-10" dirty="0">
                <a:latin typeface="Georgia"/>
                <a:cs typeface="Georgia"/>
              </a:rPr>
              <a:t>o</a:t>
            </a:r>
            <a:r>
              <a:rPr sz="1200" spc="-5" dirty="0">
                <a:latin typeface="Georgia"/>
                <a:cs typeface="Georgia"/>
              </a:rPr>
              <a:t>rmat</a:t>
            </a:r>
            <a:r>
              <a:rPr sz="1200" dirty="0">
                <a:latin typeface="Georgia"/>
                <a:cs typeface="Georgia"/>
              </a:rPr>
              <a:t>i</a:t>
            </a:r>
            <a:r>
              <a:rPr sz="1200" spc="-5" dirty="0">
                <a:latin typeface="Georgia"/>
                <a:cs typeface="Georgia"/>
              </a:rPr>
              <a:t>o</a:t>
            </a:r>
            <a:r>
              <a:rPr sz="1200" spc="-10" dirty="0">
                <a:latin typeface="Georgia"/>
                <a:cs typeface="Georgia"/>
              </a:rPr>
              <a:t>n</a:t>
            </a:r>
            <a:endParaRPr sz="1200" dirty="0">
              <a:latin typeface="Georgia"/>
              <a:cs typeface="Georgia"/>
            </a:endParaRPr>
          </a:p>
        </p:txBody>
      </p:sp>
      <p:sp>
        <p:nvSpPr>
          <p:cNvPr id="21" name="object 12"/>
          <p:cNvSpPr txBox="1"/>
          <p:nvPr/>
        </p:nvSpPr>
        <p:spPr>
          <a:xfrm>
            <a:off x="6456000" y="2924944"/>
            <a:ext cx="249457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">
              <a:lnSpc>
                <a:spcPct val="100000"/>
              </a:lnSpc>
            </a:pPr>
            <a:r>
              <a:rPr sz="1200" spc="-10" dirty="0">
                <a:latin typeface="Georgia"/>
                <a:cs typeface="Georgia"/>
              </a:rPr>
              <a:t>Pays</a:t>
            </a:r>
            <a:r>
              <a:rPr sz="1200" spc="-20" dirty="0">
                <a:latin typeface="Georgia"/>
                <a:cs typeface="Georgia"/>
              </a:rPr>
              <a:t> </a:t>
            </a:r>
            <a:r>
              <a:rPr sz="1200" spc="-5" dirty="0">
                <a:latin typeface="Georgia"/>
                <a:cs typeface="Georgia"/>
              </a:rPr>
              <a:t>in </a:t>
            </a:r>
            <a:r>
              <a:rPr sz="1200" dirty="0">
                <a:latin typeface="Georgia"/>
                <a:cs typeface="Georgia"/>
              </a:rPr>
              <a:t>cryp</a:t>
            </a:r>
            <a:r>
              <a:rPr sz="1200" spc="-5" dirty="0">
                <a:latin typeface="Georgia"/>
                <a:cs typeface="Georgia"/>
              </a:rPr>
              <a:t>t</a:t>
            </a:r>
            <a:r>
              <a:rPr sz="1200" dirty="0">
                <a:latin typeface="Georgia"/>
                <a:cs typeface="Georgia"/>
              </a:rPr>
              <a:t>o</a:t>
            </a:r>
            <a:r>
              <a:rPr sz="1200" spc="-20" dirty="0">
                <a:latin typeface="Georgia"/>
                <a:cs typeface="Georgia"/>
              </a:rPr>
              <a:t> </a:t>
            </a:r>
            <a:r>
              <a:rPr sz="1200" spc="-10" dirty="0">
                <a:latin typeface="Georgia"/>
                <a:cs typeface="Georgia"/>
              </a:rPr>
              <a:t>o</a:t>
            </a:r>
            <a:r>
              <a:rPr sz="1200" spc="-5" dirty="0">
                <a:latin typeface="Georgia"/>
                <a:cs typeface="Georgia"/>
              </a:rPr>
              <a:t>r</a:t>
            </a:r>
            <a:r>
              <a:rPr sz="1200" dirty="0">
                <a:latin typeface="Georgia"/>
                <a:cs typeface="Georgia"/>
              </a:rPr>
              <a:t> </a:t>
            </a:r>
            <a:r>
              <a:rPr sz="1200" spc="-10" dirty="0">
                <a:latin typeface="Georgia"/>
                <a:cs typeface="Georgia"/>
              </a:rPr>
              <a:t>f</a:t>
            </a:r>
            <a:r>
              <a:rPr sz="1200" dirty="0">
                <a:latin typeface="Georgia"/>
                <a:cs typeface="Georgia"/>
              </a:rPr>
              <a:t>iat</a:t>
            </a:r>
            <a:r>
              <a:rPr sz="1200" spc="-65" dirty="0">
                <a:latin typeface="Georgia"/>
                <a:cs typeface="Georgia"/>
              </a:rPr>
              <a:t> </a:t>
            </a:r>
            <a:r>
              <a:rPr sz="1200" dirty="0">
                <a:latin typeface="Georgia"/>
                <a:cs typeface="Georgia"/>
              </a:rPr>
              <a:t>(</a:t>
            </a:r>
            <a:r>
              <a:rPr sz="1200" spc="-5" dirty="0">
                <a:latin typeface="Georgia"/>
                <a:cs typeface="Georgia"/>
              </a:rPr>
              <a:t>e</a:t>
            </a:r>
            <a:r>
              <a:rPr sz="1200" spc="-10" dirty="0">
                <a:latin typeface="Georgia"/>
                <a:cs typeface="Georgia"/>
              </a:rPr>
              <a:t>.g.</a:t>
            </a:r>
            <a:endParaRPr sz="1200" dirty="0">
              <a:latin typeface="Georgia"/>
              <a:cs typeface="Georgia"/>
            </a:endParaRPr>
          </a:p>
          <a:p>
            <a:pPr marL="27305">
              <a:lnSpc>
                <a:spcPct val="100000"/>
              </a:lnSpc>
            </a:pPr>
            <a:r>
              <a:rPr sz="1200" spc="-5" dirty="0">
                <a:latin typeface="Georgia"/>
                <a:cs typeface="Georgia"/>
              </a:rPr>
              <a:t>E</a:t>
            </a:r>
            <a:r>
              <a:rPr sz="1200" spc="-10" dirty="0">
                <a:latin typeface="Georgia"/>
                <a:cs typeface="Georgia"/>
              </a:rPr>
              <a:t>T</a:t>
            </a:r>
            <a:r>
              <a:rPr sz="1200" spc="-5" dirty="0">
                <a:latin typeface="Georgia"/>
                <a:cs typeface="Georgia"/>
              </a:rPr>
              <a:t>H</a:t>
            </a:r>
            <a:r>
              <a:rPr sz="1200" dirty="0">
                <a:latin typeface="Georgia"/>
                <a:cs typeface="Georgia"/>
              </a:rPr>
              <a:t>,</a:t>
            </a:r>
            <a:r>
              <a:rPr sz="1200" spc="5" dirty="0">
                <a:latin typeface="Georgia"/>
                <a:cs typeface="Georgia"/>
              </a:rPr>
              <a:t> </a:t>
            </a:r>
            <a:r>
              <a:rPr sz="1200" dirty="0">
                <a:latin typeface="Georgia"/>
                <a:cs typeface="Georgia"/>
              </a:rPr>
              <a:t>B</a:t>
            </a:r>
            <a:r>
              <a:rPr sz="1200" spc="-10" dirty="0">
                <a:latin typeface="Georgia"/>
                <a:cs typeface="Georgia"/>
              </a:rPr>
              <a:t>T</a:t>
            </a:r>
            <a:r>
              <a:rPr sz="1200" spc="-5" dirty="0">
                <a:latin typeface="Georgia"/>
                <a:cs typeface="Georgia"/>
              </a:rPr>
              <a:t>C</a:t>
            </a:r>
            <a:r>
              <a:rPr sz="1200" dirty="0">
                <a:latin typeface="Georgia"/>
                <a:cs typeface="Georgia"/>
              </a:rPr>
              <a:t>,</a:t>
            </a:r>
            <a:r>
              <a:rPr sz="1200" spc="-5" dirty="0">
                <a:latin typeface="Georgia"/>
                <a:cs typeface="Georgia"/>
              </a:rPr>
              <a:t> US</a:t>
            </a:r>
            <a:r>
              <a:rPr sz="1200" spc="-10" dirty="0">
                <a:latin typeface="Georgia"/>
                <a:cs typeface="Georgia"/>
              </a:rPr>
              <a:t>D</a:t>
            </a:r>
            <a:r>
              <a:rPr sz="1200" dirty="0">
                <a:latin typeface="Georgia"/>
                <a:cs typeface="Georgia"/>
              </a:rPr>
              <a:t>)</a:t>
            </a:r>
          </a:p>
        </p:txBody>
      </p:sp>
      <p:sp>
        <p:nvSpPr>
          <p:cNvPr id="22" name="object 13"/>
          <p:cNvSpPr txBox="1"/>
          <p:nvPr/>
        </p:nvSpPr>
        <p:spPr>
          <a:xfrm>
            <a:off x="7147308" y="4459178"/>
            <a:ext cx="1110519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dirty="0">
                <a:latin typeface="Georgia"/>
                <a:cs typeface="Georgia"/>
              </a:rPr>
              <a:t>U</a:t>
            </a:r>
            <a:r>
              <a:rPr sz="1200" spc="-5" dirty="0">
                <a:latin typeface="Georgia"/>
                <a:cs typeface="Georgia"/>
              </a:rPr>
              <a:t>s</a:t>
            </a:r>
            <a:r>
              <a:rPr sz="1200" dirty="0">
                <a:latin typeface="Georgia"/>
                <a:cs typeface="Georgia"/>
              </a:rPr>
              <a:t>e</a:t>
            </a:r>
            <a:r>
              <a:rPr sz="1200" spc="-5" dirty="0">
                <a:latin typeface="Georgia"/>
                <a:cs typeface="Georgia"/>
              </a:rPr>
              <a:t> t</a:t>
            </a:r>
            <a:r>
              <a:rPr sz="1200" dirty="0">
                <a:latin typeface="Georgia"/>
                <a:cs typeface="Georgia"/>
              </a:rPr>
              <a:t>he</a:t>
            </a:r>
            <a:r>
              <a:rPr sz="1200" spc="-5" dirty="0">
                <a:latin typeface="Georgia"/>
                <a:cs typeface="Georgia"/>
              </a:rPr>
              <a:t> to</a:t>
            </a:r>
            <a:r>
              <a:rPr sz="1200" dirty="0">
                <a:latin typeface="Georgia"/>
                <a:cs typeface="Georgia"/>
              </a:rPr>
              <a:t>k</a:t>
            </a:r>
            <a:r>
              <a:rPr sz="1200" spc="-10" dirty="0">
                <a:latin typeface="Georgia"/>
                <a:cs typeface="Georgia"/>
              </a:rPr>
              <a:t>en</a:t>
            </a:r>
            <a:r>
              <a:rPr sz="1200" spc="15" dirty="0">
                <a:latin typeface="Georgia"/>
                <a:cs typeface="Georgia"/>
              </a:rPr>
              <a:t> </a:t>
            </a:r>
            <a:r>
              <a:rPr sz="1200" spc="-5" dirty="0">
                <a:latin typeface="Georgia"/>
                <a:cs typeface="Georgia"/>
              </a:rPr>
              <a:t>to p</a:t>
            </a:r>
            <a:r>
              <a:rPr sz="1200" dirty="0">
                <a:latin typeface="Georgia"/>
                <a:cs typeface="Georgia"/>
              </a:rPr>
              <a:t>a</a:t>
            </a:r>
            <a:r>
              <a:rPr sz="1200" spc="-5" dirty="0">
                <a:latin typeface="Georgia"/>
                <a:cs typeface="Georgia"/>
              </a:rPr>
              <a:t>rtici</a:t>
            </a:r>
            <a:r>
              <a:rPr sz="1200" dirty="0">
                <a:latin typeface="Georgia"/>
                <a:cs typeface="Georgia"/>
              </a:rPr>
              <a:t>pate</a:t>
            </a:r>
            <a:r>
              <a:rPr sz="1200" spc="-30" dirty="0">
                <a:latin typeface="Georgia"/>
                <a:cs typeface="Georgia"/>
              </a:rPr>
              <a:t> </a:t>
            </a:r>
            <a:r>
              <a:rPr sz="1200" spc="-5" dirty="0">
                <a:latin typeface="Georgia"/>
                <a:cs typeface="Georgia"/>
              </a:rPr>
              <a:t>in t</a:t>
            </a:r>
            <a:r>
              <a:rPr sz="1200" dirty="0">
                <a:latin typeface="Georgia"/>
                <a:cs typeface="Georgia"/>
              </a:rPr>
              <a:t>he </a:t>
            </a:r>
            <a:r>
              <a:rPr sz="1200" spc="-5" dirty="0">
                <a:latin typeface="Georgia"/>
                <a:cs typeface="Georgia"/>
              </a:rPr>
              <a:t>e</a:t>
            </a:r>
            <a:r>
              <a:rPr sz="1200" dirty="0">
                <a:latin typeface="Georgia"/>
                <a:cs typeface="Georgia"/>
              </a:rPr>
              <a:t>c</a:t>
            </a:r>
            <a:r>
              <a:rPr sz="1200" spc="-10" dirty="0">
                <a:latin typeface="Georgia"/>
                <a:cs typeface="Georgia"/>
              </a:rPr>
              <a:t>os</a:t>
            </a:r>
            <a:r>
              <a:rPr sz="1200" spc="-5" dirty="0">
                <a:latin typeface="Georgia"/>
                <a:cs typeface="Georgia"/>
              </a:rPr>
              <a:t>y</a:t>
            </a:r>
            <a:r>
              <a:rPr sz="1200" spc="-10" dirty="0">
                <a:latin typeface="Georgia"/>
                <a:cs typeface="Georgia"/>
              </a:rPr>
              <a:t>s</a:t>
            </a:r>
            <a:r>
              <a:rPr sz="1200" spc="-5" dirty="0">
                <a:latin typeface="Georgia"/>
                <a:cs typeface="Georgia"/>
              </a:rPr>
              <a:t>te</a:t>
            </a:r>
            <a:r>
              <a:rPr sz="1200" dirty="0">
                <a:latin typeface="Georgia"/>
                <a:cs typeface="Georgia"/>
              </a:rPr>
              <a:t>m</a:t>
            </a:r>
          </a:p>
        </p:txBody>
      </p:sp>
      <p:sp>
        <p:nvSpPr>
          <p:cNvPr id="23" name="object 14"/>
          <p:cNvSpPr/>
          <p:nvPr/>
        </p:nvSpPr>
        <p:spPr>
          <a:xfrm>
            <a:off x="2432608" y="3176826"/>
            <a:ext cx="1685666" cy="104873"/>
          </a:xfrm>
          <a:custGeom>
            <a:avLst/>
            <a:gdLst/>
            <a:ahLst/>
            <a:cxnLst/>
            <a:rect l="l" t="t" r="r" b="b"/>
            <a:pathLst>
              <a:path w="1345564" h="96520">
                <a:moveTo>
                  <a:pt x="1249299" y="0"/>
                </a:moveTo>
                <a:lnTo>
                  <a:pt x="1249299" y="96011"/>
                </a:lnTo>
                <a:lnTo>
                  <a:pt x="1313307" y="64007"/>
                </a:lnTo>
                <a:lnTo>
                  <a:pt x="1265301" y="64007"/>
                </a:lnTo>
                <a:lnTo>
                  <a:pt x="1265301" y="32003"/>
                </a:lnTo>
                <a:lnTo>
                  <a:pt x="1313307" y="32003"/>
                </a:lnTo>
                <a:lnTo>
                  <a:pt x="1249299" y="0"/>
                </a:lnTo>
                <a:close/>
              </a:path>
              <a:path w="1345564" h="96520">
                <a:moveTo>
                  <a:pt x="1249299" y="32003"/>
                </a:moveTo>
                <a:lnTo>
                  <a:pt x="0" y="32003"/>
                </a:lnTo>
                <a:lnTo>
                  <a:pt x="0" y="64007"/>
                </a:lnTo>
                <a:lnTo>
                  <a:pt x="1249299" y="64007"/>
                </a:lnTo>
                <a:lnTo>
                  <a:pt x="1249299" y="32003"/>
                </a:lnTo>
                <a:close/>
              </a:path>
              <a:path w="1345564" h="96520">
                <a:moveTo>
                  <a:pt x="1313307" y="32003"/>
                </a:moveTo>
                <a:lnTo>
                  <a:pt x="1265301" y="32003"/>
                </a:lnTo>
                <a:lnTo>
                  <a:pt x="1265301" y="64007"/>
                </a:lnTo>
                <a:lnTo>
                  <a:pt x="1313307" y="64007"/>
                </a:lnTo>
                <a:lnTo>
                  <a:pt x="1345311" y="48005"/>
                </a:lnTo>
                <a:lnTo>
                  <a:pt x="1313307" y="32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24" name="object 15"/>
          <p:cNvSpPr/>
          <p:nvPr/>
        </p:nvSpPr>
        <p:spPr>
          <a:xfrm>
            <a:off x="2432608" y="2807565"/>
            <a:ext cx="1685666" cy="104873"/>
          </a:xfrm>
          <a:custGeom>
            <a:avLst/>
            <a:gdLst/>
            <a:ahLst/>
            <a:cxnLst/>
            <a:rect l="l" t="t" r="r" b="b"/>
            <a:pathLst>
              <a:path w="1345564" h="96519">
                <a:moveTo>
                  <a:pt x="96012" y="0"/>
                </a:moveTo>
                <a:lnTo>
                  <a:pt x="0" y="48006"/>
                </a:lnTo>
                <a:lnTo>
                  <a:pt x="96012" y="96012"/>
                </a:lnTo>
                <a:lnTo>
                  <a:pt x="96012" y="64008"/>
                </a:lnTo>
                <a:lnTo>
                  <a:pt x="80010" y="64008"/>
                </a:lnTo>
                <a:lnTo>
                  <a:pt x="80010" y="32004"/>
                </a:lnTo>
                <a:lnTo>
                  <a:pt x="96012" y="32004"/>
                </a:lnTo>
                <a:lnTo>
                  <a:pt x="96012" y="0"/>
                </a:lnTo>
                <a:close/>
              </a:path>
              <a:path w="1345564" h="96519">
                <a:moveTo>
                  <a:pt x="96012" y="32004"/>
                </a:moveTo>
                <a:lnTo>
                  <a:pt x="80010" y="32004"/>
                </a:lnTo>
                <a:lnTo>
                  <a:pt x="80010" y="64008"/>
                </a:lnTo>
                <a:lnTo>
                  <a:pt x="96012" y="64008"/>
                </a:lnTo>
                <a:lnTo>
                  <a:pt x="96012" y="32004"/>
                </a:lnTo>
                <a:close/>
              </a:path>
              <a:path w="1345564" h="96519">
                <a:moveTo>
                  <a:pt x="1345311" y="32004"/>
                </a:moveTo>
                <a:lnTo>
                  <a:pt x="96012" y="32004"/>
                </a:lnTo>
                <a:lnTo>
                  <a:pt x="96012" y="64008"/>
                </a:lnTo>
                <a:lnTo>
                  <a:pt x="1345311" y="64008"/>
                </a:lnTo>
                <a:lnTo>
                  <a:pt x="1345311" y="320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25" name="object 16"/>
          <p:cNvSpPr/>
          <p:nvPr/>
        </p:nvSpPr>
        <p:spPr>
          <a:xfrm>
            <a:off x="6452503" y="3284984"/>
            <a:ext cx="1685666" cy="104873"/>
          </a:xfrm>
          <a:custGeom>
            <a:avLst/>
            <a:gdLst/>
            <a:ahLst/>
            <a:cxnLst/>
            <a:rect l="l" t="t" r="r" b="b"/>
            <a:pathLst>
              <a:path w="1345564" h="96519">
                <a:moveTo>
                  <a:pt x="96012" y="0"/>
                </a:moveTo>
                <a:lnTo>
                  <a:pt x="0" y="48006"/>
                </a:lnTo>
                <a:lnTo>
                  <a:pt x="96012" y="96012"/>
                </a:lnTo>
                <a:lnTo>
                  <a:pt x="96012" y="64008"/>
                </a:lnTo>
                <a:lnTo>
                  <a:pt x="80010" y="64008"/>
                </a:lnTo>
                <a:lnTo>
                  <a:pt x="80010" y="32004"/>
                </a:lnTo>
                <a:lnTo>
                  <a:pt x="96012" y="32004"/>
                </a:lnTo>
                <a:lnTo>
                  <a:pt x="96012" y="0"/>
                </a:lnTo>
                <a:close/>
              </a:path>
              <a:path w="1345564" h="96519">
                <a:moveTo>
                  <a:pt x="96012" y="32004"/>
                </a:moveTo>
                <a:lnTo>
                  <a:pt x="80010" y="32004"/>
                </a:lnTo>
                <a:lnTo>
                  <a:pt x="80010" y="64008"/>
                </a:lnTo>
                <a:lnTo>
                  <a:pt x="96012" y="64008"/>
                </a:lnTo>
                <a:lnTo>
                  <a:pt x="96012" y="32004"/>
                </a:lnTo>
                <a:close/>
              </a:path>
              <a:path w="1345564" h="96519">
                <a:moveTo>
                  <a:pt x="1345311" y="32004"/>
                </a:moveTo>
                <a:lnTo>
                  <a:pt x="96012" y="32004"/>
                </a:lnTo>
                <a:lnTo>
                  <a:pt x="96012" y="64008"/>
                </a:lnTo>
                <a:lnTo>
                  <a:pt x="1345311" y="64008"/>
                </a:lnTo>
                <a:lnTo>
                  <a:pt x="1345311" y="32004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26" name="object 17"/>
          <p:cNvSpPr/>
          <p:nvPr/>
        </p:nvSpPr>
        <p:spPr>
          <a:xfrm>
            <a:off x="6488034" y="2847587"/>
            <a:ext cx="1685666" cy="104873"/>
          </a:xfrm>
          <a:custGeom>
            <a:avLst/>
            <a:gdLst/>
            <a:ahLst/>
            <a:cxnLst/>
            <a:rect l="l" t="t" r="r" b="b"/>
            <a:pathLst>
              <a:path w="1345564" h="96519">
                <a:moveTo>
                  <a:pt x="1249299" y="0"/>
                </a:moveTo>
                <a:lnTo>
                  <a:pt x="1249299" y="96011"/>
                </a:lnTo>
                <a:lnTo>
                  <a:pt x="1313307" y="64007"/>
                </a:lnTo>
                <a:lnTo>
                  <a:pt x="1265301" y="64007"/>
                </a:lnTo>
                <a:lnTo>
                  <a:pt x="1265301" y="32003"/>
                </a:lnTo>
                <a:lnTo>
                  <a:pt x="1313307" y="32003"/>
                </a:lnTo>
                <a:lnTo>
                  <a:pt x="1249299" y="0"/>
                </a:lnTo>
                <a:close/>
              </a:path>
              <a:path w="1345564" h="96519">
                <a:moveTo>
                  <a:pt x="1249299" y="32003"/>
                </a:moveTo>
                <a:lnTo>
                  <a:pt x="0" y="32003"/>
                </a:lnTo>
                <a:lnTo>
                  <a:pt x="0" y="64007"/>
                </a:lnTo>
                <a:lnTo>
                  <a:pt x="1249299" y="64007"/>
                </a:lnTo>
                <a:lnTo>
                  <a:pt x="1249299" y="32003"/>
                </a:lnTo>
                <a:close/>
              </a:path>
              <a:path w="1345564" h="96519">
                <a:moveTo>
                  <a:pt x="1313307" y="32003"/>
                </a:moveTo>
                <a:lnTo>
                  <a:pt x="1265301" y="32003"/>
                </a:lnTo>
                <a:lnTo>
                  <a:pt x="1265301" y="64007"/>
                </a:lnTo>
                <a:lnTo>
                  <a:pt x="1313307" y="64007"/>
                </a:lnTo>
                <a:lnTo>
                  <a:pt x="1345311" y="48005"/>
                </a:lnTo>
                <a:lnTo>
                  <a:pt x="1313307" y="32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27" name="object 18"/>
          <p:cNvSpPr/>
          <p:nvPr/>
        </p:nvSpPr>
        <p:spPr>
          <a:xfrm rot="9060245">
            <a:off x="6230983" y="4323368"/>
            <a:ext cx="2232000" cy="104873"/>
          </a:xfrm>
          <a:custGeom>
            <a:avLst/>
            <a:gdLst/>
            <a:ahLst/>
            <a:cxnLst/>
            <a:rect l="l" t="t" r="r" b="b"/>
            <a:pathLst>
              <a:path w="1345564" h="96520">
                <a:moveTo>
                  <a:pt x="1249299" y="0"/>
                </a:moveTo>
                <a:lnTo>
                  <a:pt x="1249299" y="96011"/>
                </a:lnTo>
                <a:lnTo>
                  <a:pt x="1313307" y="64007"/>
                </a:lnTo>
                <a:lnTo>
                  <a:pt x="1265301" y="64007"/>
                </a:lnTo>
                <a:lnTo>
                  <a:pt x="1265301" y="32003"/>
                </a:lnTo>
                <a:lnTo>
                  <a:pt x="1313307" y="32003"/>
                </a:lnTo>
                <a:lnTo>
                  <a:pt x="1249299" y="0"/>
                </a:lnTo>
                <a:close/>
              </a:path>
              <a:path w="1345564" h="96520">
                <a:moveTo>
                  <a:pt x="1249299" y="32003"/>
                </a:moveTo>
                <a:lnTo>
                  <a:pt x="0" y="32003"/>
                </a:lnTo>
                <a:lnTo>
                  <a:pt x="0" y="64007"/>
                </a:lnTo>
                <a:lnTo>
                  <a:pt x="1249299" y="64007"/>
                </a:lnTo>
                <a:lnTo>
                  <a:pt x="1249299" y="32003"/>
                </a:lnTo>
                <a:close/>
              </a:path>
              <a:path w="1345564" h="96520">
                <a:moveTo>
                  <a:pt x="1313307" y="32003"/>
                </a:moveTo>
                <a:lnTo>
                  <a:pt x="1265301" y="32003"/>
                </a:lnTo>
                <a:lnTo>
                  <a:pt x="1265301" y="64007"/>
                </a:lnTo>
                <a:lnTo>
                  <a:pt x="1313307" y="64007"/>
                </a:lnTo>
                <a:lnTo>
                  <a:pt x="1345311" y="48005"/>
                </a:lnTo>
                <a:lnTo>
                  <a:pt x="1313307" y="32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28" name="object 19"/>
          <p:cNvSpPr/>
          <p:nvPr/>
        </p:nvSpPr>
        <p:spPr>
          <a:xfrm>
            <a:off x="8851700" y="3809017"/>
            <a:ext cx="120916" cy="648000"/>
          </a:xfrm>
          <a:custGeom>
            <a:avLst/>
            <a:gdLst/>
            <a:ahLst/>
            <a:cxnLst/>
            <a:rect l="l" t="t" r="r" b="b"/>
            <a:pathLst>
              <a:path w="96520" h="1003300">
                <a:moveTo>
                  <a:pt x="32003" y="906907"/>
                </a:moveTo>
                <a:lnTo>
                  <a:pt x="0" y="906907"/>
                </a:lnTo>
                <a:lnTo>
                  <a:pt x="48005" y="1002919"/>
                </a:lnTo>
                <a:lnTo>
                  <a:pt x="88010" y="922909"/>
                </a:lnTo>
                <a:lnTo>
                  <a:pt x="32003" y="922909"/>
                </a:lnTo>
                <a:lnTo>
                  <a:pt x="32003" y="906907"/>
                </a:lnTo>
                <a:close/>
              </a:path>
              <a:path w="96520" h="1003300">
                <a:moveTo>
                  <a:pt x="64007" y="80010"/>
                </a:moveTo>
                <a:lnTo>
                  <a:pt x="32003" y="80010"/>
                </a:lnTo>
                <a:lnTo>
                  <a:pt x="32003" y="922909"/>
                </a:lnTo>
                <a:lnTo>
                  <a:pt x="64007" y="922909"/>
                </a:lnTo>
                <a:lnTo>
                  <a:pt x="64007" y="80010"/>
                </a:lnTo>
                <a:close/>
              </a:path>
              <a:path w="96520" h="1003300">
                <a:moveTo>
                  <a:pt x="96011" y="906907"/>
                </a:moveTo>
                <a:lnTo>
                  <a:pt x="64007" y="906907"/>
                </a:lnTo>
                <a:lnTo>
                  <a:pt x="64007" y="922909"/>
                </a:lnTo>
                <a:lnTo>
                  <a:pt x="88010" y="922909"/>
                </a:lnTo>
                <a:lnTo>
                  <a:pt x="96011" y="906907"/>
                </a:lnTo>
                <a:close/>
              </a:path>
              <a:path w="96520" h="1003300">
                <a:moveTo>
                  <a:pt x="48005" y="0"/>
                </a:moveTo>
                <a:lnTo>
                  <a:pt x="0" y="96012"/>
                </a:lnTo>
                <a:lnTo>
                  <a:pt x="32003" y="96012"/>
                </a:lnTo>
                <a:lnTo>
                  <a:pt x="32003" y="80010"/>
                </a:lnTo>
                <a:lnTo>
                  <a:pt x="88010" y="80010"/>
                </a:lnTo>
                <a:lnTo>
                  <a:pt x="48005" y="0"/>
                </a:lnTo>
                <a:close/>
              </a:path>
              <a:path w="96520" h="1003300">
                <a:moveTo>
                  <a:pt x="88010" y="80010"/>
                </a:moveTo>
                <a:lnTo>
                  <a:pt x="64007" y="80010"/>
                </a:lnTo>
                <a:lnTo>
                  <a:pt x="64007" y="96012"/>
                </a:lnTo>
                <a:lnTo>
                  <a:pt x="96011" y="96012"/>
                </a:lnTo>
                <a:lnTo>
                  <a:pt x="88010" y="8001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29" name="object 20"/>
          <p:cNvSpPr txBox="1"/>
          <p:nvPr/>
        </p:nvSpPr>
        <p:spPr>
          <a:xfrm>
            <a:off x="9060403" y="3933056"/>
            <a:ext cx="174071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spc="-15" dirty="0">
                <a:latin typeface="Georgia"/>
                <a:cs typeface="Georgia"/>
              </a:rPr>
              <a:t>T</a:t>
            </a:r>
            <a:r>
              <a:rPr sz="1200" spc="-10" dirty="0">
                <a:latin typeface="Georgia"/>
                <a:cs typeface="Georgia"/>
              </a:rPr>
              <a:t>o</a:t>
            </a:r>
            <a:r>
              <a:rPr sz="1200" dirty="0">
                <a:latin typeface="Georgia"/>
                <a:cs typeface="Georgia"/>
              </a:rPr>
              <a:t>k</a:t>
            </a:r>
            <a:r>
              <a:rPr sz="1200" spc="-10" dirty="0">
                <a:latin typeface="Georgia"/>
                <a:cs typeface="Georgia"/>
              </a:rPr>
              <a:t>e</a:t>
            </a:r>
            <a:r>
              <a:rPr sz="1200" spc="-15" dirty="0">
                <a:latin typeface="Georgia"/>
                <a:cs typeface="Georgia"/>
              </a:rPr>
              <a:t>n</a:t>
            </a:r>
            <a:r>
              <a:rPr sz="1200" dirty="0">
                <a:latin typeface="Georgia"/>
                <a:cs typeface="Georgia"/>
              </a:rPr>
              <a:t>s</a:t>
            </a:r>
            <a:r>
              <a:rPr sz="1200" spc="25" dirty="0">
                <a:latin typeface="Georgia"/>
                <a:cs typeface="Georgia"/>
              </a:rPr>
              <a:t> </a:t>
            </a:r>
            <a:r>
              <a:rPr sz="1200" spc="-10" dirty="0">
                <a:latin typeface="Georgia"/>
                <a:cs typeface="Georgia"/>
              </a:rPr>
              <a:t>may</a:t>
            </a:r>
            <a:r>
              <a:rPr sz="1200" spc="-15" dirty="0">
                <a:latin typeface="Georgia"/>
                <a:cs typeface="Georgia"/>
              </a:rPr>
              <a:t> </a:t>
            </a:r>
            <a:r>
              <a:rPr sz="1200" dirty="0">
                <a:latin typeface="Georgia"/>
                <a:cs typeface="Georgia"/>
              </a:rPr>
              <a:t>be </a:t>
            </a:r>
            <a:r>
              <a:rPr sz="1200" spc="-10" dirty="0">
                <a:latin typeface="Georgia"/>
                <a:cs typeface="Georgia"/>
              </a:rPr>
              <a:t>t</a:t>
            </a:r>
            <a:r>
              <a:rPr sz="1200" spc="-5" dirty="0">
                <a:latin typeface="Georgia"/>
                <a:cs typeface="Georgia"/>
              </a:rPr>
              <a:t>r</a:t>
            </a:r>
            <a:r>
              <a:rPr sz="1200" dirty="0">
                <a:latin typeface="Georgia"/>
                <a:cs typeface="Georgia"/>
              </a:rPr>
              <a:t>aded</a:t>
            </a:r>
            <a:r>
              <a:rPr sz="1200" spc="-30" dirty="0">
                <a:latin typeface="Georgia"/>
                <a:cs typeface="Georgia"/>
              </a:rPr>
              <a:t> </a:t>
            </a:r>
            <a:r>
              <a:rPr sz="1200" spc="-10" dirty="0">
                <a:latin typeface="Georgia"/>
                <a:cs typeface="Georgia"/>
              </a:rPr>
              <a:t>on</a:t>
            </a:r>
            <a:r>
              <a:rPr sz="1200" spc="-5" dirty="0">
                <a:latin typeface="Georgia"/>
                <a:cs typeface="Georgia"/>
              </a:rPr>
              <a:t> se</a:t>
            </a:r>
            <a:r>
              <a:rPr sz="1200" dirty="0">
                <a:latin typeface="Georgia"/>
                <a:cs typeface="Georgia"/>
              </a:rPr>
              <a:t>c</a:t>
            </a:r>
            <a:r>
              <a:rPr sz="1200" spc="-10" dirty="0">
                <a:latin typeface="Georgia"/>
                <a:cs typeface="Georgia"/>
              </a:rPr>
              <a:t>onda</a:t>
            </a:r>
            <a:r>
              <a:rPr sz="1200" spc="-5" dirty="0">
                <a:latin typeface="Georgia"/>
                <a:cs typeface="Georgia"/>
              </a:rPr>
              <a:t>r</a:t>
            </a:r>
            <a:r>
              <a:rPr sz="1200" dirty="0">
                <a:latin typeface="Georgia"/>
                <a:cs typeface="Georgia"/>
              </a:rPr>
              <a:t>y </a:t>
            </a:r>
            <a:r>
              <a:rPr sz="1200" spc="-5" dirty="0">
                <a:latin typeface="Georgia"/>
                <a:cs typeface="Georgia"/>
              </a:rPr>
              <a:t>e</a:t>
            </a:r>
            <a:r>
              <a:rPr sz="1200" dirty="0">
                <a:latin typeface="Georgia"/>
                <a:cs typeface="Georgia"/>
              </a:rPr>
              <a:t>xchan</a:t>
            </a:r>
            <a:r>
              <a:rPr sz="1200" spc="-5" dirty="0">
                <a:latin typeface="Georgia"/>
                <a:cs typeface="Georgia"/>
              </a:rPr>
              <a:t>g</a:t>
            </a:r>
            <a:r>
              <a:rPr sz="1200" dirty="0">
                <a:latin typeface="Georgia"/>
                <a:cs typeface="Georgia"/>
              </a:rPr>
              <a:t>e</a:t>
            </a:r>
          </a:p>
        </p:txBody>
      </p:sp>
      <p:sp>
        <p:nvSpPr>
          <p:cNvPr id="30" name="object 23"/>
          <p:cNvSpPr txBox="1"/>
          <p:nvPr/>
        </p:nvSpPr>
        <p:spPr>
          <a:xfrm>
            <a:off x="3836141" y="3942655"/>
            <a:ext cx="1391331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spc="-5" dirty="0">
                <a:latin typeface="Georgia"/>
                <a:cs typeface="Georgia"/>
              </a:rPr>
              <a:t>Pr</a:t>
            </a:r>
            <a:r>
              <a:rPr sz="1200" spc="-10" dirty="0">
                <a:latin typeface="Georgia"/>
                <a:cs typeface="Georgia"/>
              </a:rPr>
              <a:t>ov</a:t>
            </a:r>
            <a:r>
              <a:rPr sz="1200" dirty="0">
                <a:latin typeface="Georgia"/>
                <a:cs typeface="Georgia"/>
              </a:rPr>
              <a:t>id</a:t>
            </a:r>
            <a:r>
              <a:rPr sz="1200" spc="-5" dirty="0">
                <a:latin typeface="Georgia"/>
                <a:cs typeface="Georgia"/>
              </a:rPr>
              <a:t>e</a:t>
            </a:r>
            <a:r>
              <a:rPr sz="1200" dirty="0">
                <a:latin typeface="Georgia"/>
                <a:cs typeface="Georgia"/>
              </a:rPr>
              <a:t>s</a:t>
            </a:r>
            <a:r>
              <a:rPr sz="1200" spc="-5" dirty="0">
                <a:latin typeface="Georgia"/>
                <a:cs typeface="Georgia"/>
              </a:rPr>
              <a:t> </a:t>
            </a:r>
            <a:r>
              <a:rPr sz="1200" spc="-10" dirty="0">
                <a:latin typeface="Georgia"/>
                <a:cs typeface="Georgia"/>
              </a:rPr>
              <a:t>f</a:t>
            </a:r>
            <a:r>
              <a:rPr sz="1200" spc="-5" dirty="0">
                <a:latin typeface="Georgia"/>
                <a:cs typeface="Georgia"/>
              </a:rPr>
              <a:t>u</a:t>
            </a:r>
            <a:r>
              <a:rPr sz="1200" spc="-10" dirty="0">
                <a:latin typeface="Georgia"/>
                <a:cs typeface="Georgia"/>
              </a:rPr>
              <a:t>n</a:t>
            </a:r>
            <a:r>
              <a:rPr sz="1200" spc="-5" dirty="0">
                <a:latin typeface="Georgia"/>
                <a:cs typeface="Georgia"/>
              </a:rPr>
              <a:t>din</a:t>
            </a:r>
            <a:r>
              <a:rPr sz="1200" dirty="0">
                <a:latin typeface="Georgia"/>
                <a:cs typeface="Georgia"/>
              </a:rPr>
              <a:t>g</a:t>
            </a:r>
            <a:r>
              <a:rPr sz="1200" spc="5" dirty="0">
                <a:latin typeface="Georgia"/>
                <a:cs typeface="Georgia"/>
              </a:rPr>
              <a:t> </a:t>
            </a:r>
            <a:r>
              <a:rPr sz="1200" dirty="0">
                <a:latin typeface="Georgia"/>
                <a:cs typeface="Georgia"/>
              </a:rPr>
              <a:t>&amp; </a:t>
            </a:r>
            <a:r>
              <a:rPr sz="1200" spc="-10" dirty="0">
                <a:latin typeface="Georgia"/>
                <a:cs typeface="Georgia"/>
              </a:rPr>
              <a:t>ov</a:t>
            </a:r>
            <a:r>
              <a:rPr sz="1200" spc="-5" dirty="0">
                <a:latin typeface="Georgia"/>
                <a:cs typeface="Georgia"/>
              </a:rPr>
              <a:t>ersee</a:t>
            </a:r>
            <a:r>
              <a:rPr sz="1200" dirty="0">
                <a:latin typeface="Georgia"/>
                <a:cs typeface="Georgia"/>
              </a:rPr>
              <a:t>s</a:t>
            </a:r>
            <a:r>
              <a:rPr sz="1200" spc="15" dirty="0">
                <a:latin typeface="Georgia"/>
                <a:cs typeface="Georgia"/>
              </a:rPr>
              <a:t> </a:t>
            </a:r>
            <a:r>
              <a:rPr sz="1200" spc="-15" dirty="0">
                <a:latin typeface="Georgia"/>
                <a:cs typeface="Georgia"/>
              </a:rPr>
              <a:t>p</a:t>
            </a:r>
            <a:r>
              <a:rPr sz="1200" spc="-5" dirty="0">
                <a:latin typeface="Georgia"/>
                <a:cs typeface="Georgia"/>
              </a:rPr>
              <a:t>r</a:t>
            </a:r>
            <a:r>
              <a:rPr sz="1200" spc="-10" dirty="0">
                <a:latin typeface="Georgia"/>
                <a:cs typeface="Georgia"/>
              </a:rPr>
              <a:t>o</a:t>
            </a:r>
            <a:r>
              <a:rPr sz="1200" dirty="0">
                <a:latin typeface="Georgia"/>
                <a:cs typeface="Georgia"/>
              </a:rPr>
              <a:t>ject</a:t>
            </a:r>
            <a:r>
              <a:rPr sz="1200" spc="-5" dirty="0">
                <a:latin typeface="Georgia"/>
                <a:cs typeface="Georgia"/>
              </a:rPr>
              <a:t> </a:t>
            </a:r>
            <a:r>
              <a:rPr sz="1200" dirty="0">
                <a:latin typeface="Georgia"/>
                <a:cs typeface="Georgia"/>
              </a:rPr>
              <a:t>R&amp;D</a:t>
            </a:r>
          </a:p>
        </p:txBody>
      </p:sp>
      <p:sp>
        <p:nvSpPr>
          <p:cNvPr id="31" name="object 24"/>
          <p:cNvSpPr txBox="1"/>
          <p:nvPr/>
        </p:nvSpPr>
        <p:spPr>
          <a:xfrm>
            <a:off x="747563" y="2635352"/>
            <a:ext cx="1533600" cy="1107996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/>
          <a:p>
            <a:pPr marL="150495">
              <a:lnSpc>
                <a:spcPct val="100000"/>
              </a:lnSpc>
            </a:pPr>
            <a:r>
              <a:rPr b="1" spc="-5" dirty="0">
                <a:solidFill>
                  <a:srgbClr val="FFFFFF"/>
                </a:solidFill>
                <a:latin typeface="Georgia"/>
                <a:cs typeface="Georgia"/>
              </a:rPr>
              <a:t>F</a:t>
            </a:r>
            <a:r>
              <a:rPr b="1" spc="-10" dirty="0">
                <a:solidFill>
                  <a:srgbClr val="FFFFFF"/>
                </a:solidFill>
                <a:latin typeface="Georgia"/>
                <a:cs typeface="Georgia"/>
              </a:rPr>
              <a:t>oun</a:t>
            </a:r>
            <a:r>
              <a:rPr b="1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b="1" spc="-5" dirty="0">
                <a:solidFill>
                  <a:srgbClr val="FFFFFF"/>
                </a:solidFill>
                <a:latin typeface="Georgia"/>
                <a:cs typeface="Georgia"/>
              </a:rPr>
              <a:t>ers</a:t>
            </a:r>
            <a:endParaRPr dirty="0">
              <a:latin typeface="Georgia"/>
              <a:cs typeface="Georgia"/>
            </a:endParaRPr>
          </a:p>
        </p:txBody>
      </p:sp>
      <p:sp>
        <p:nvSpPr>
          <p:cNvPr id="32" name="object 25"/>
          <p:cNvSpPr txBox="1"/>
          <p:nvPr/>
        </p:nvSpPr>
        <p:spPr>
          <a:xfrm>
            <a:off x="5391141" y="2053983"/>
            <a:ext cx="156298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latin typeface="Georgia"/>
                <a:cs typeface="Georgia"/>
              </a:rPr>
              <a:t>Shareho</a:t>
            </a:r>
            <a:r>
              <a:rPr sz="1200" b="1" spc="-5" dirty="0">
                <a:latin typeface="Georgia"/>
                <a:cs typeface="Georgia"/>
              </a:rPr>
              <a:t>l</a:t>
            </a:r>
            <a:r>
              <a:rPr sz="1200" b="1" dirty="0">
                <a:latin typeface="Georgia"/>
                <a:cs typeface="Georgia"/>
              </a:rPr>
              <a:t>d</a:t>
            </a:r>
            <a:r>
              <a:rPr sz="1200" b="1" spc="-5" dirty="0">
                <a:latin typeface="Georgia"/>
                <a:cs typeface="Georgia"/>
              </a:rPr>
              <a:t>ers</a:t>
            </a:r>
            <a:endParaRPr sz="1200" dirty="0">
              <a:latin typeface="Georgia"/>
              <a:cs typeface="Georgia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790469" y="1016848"/>
            <a:ext cx="1251334" cy="1044000"/>
            <a:chOff x="10029628" y="1678253"/>
            <a:chExt cx="1251334" cy="1103232"/>
          </a:xfrm>
        </p:grpSpPr>
        <p:sp>
          <p:nvSpPr>
            <p:cNvPr id="34" name="object 31"/>
            <p:cNvSpPr/>
            <p:nvPr/>
          </p:nvSpPr>
          <p:spPr>
            <a:xfrm>
              <a:off x="10029628" y="1746282"/>
              <a:ext cx="312631" cy="1033547"/>
            </a:xfrm>
            <a:custGeom>
              <a:avLst/>
              <a:gdLst/>
              <a:ahLst/>
              <a:cxnLst/>
              <a:rect l="l" t="t" r="r" b="b"/>
              <a:pathLst>
                <a:path w="249554" h="951230">
                  <a:moveTo>
                    <a:pt x="249310" y="0"/>
                  </a:moveTo>
                  <a:lnTo>
                    <a:pt x="176637" y="1692"/>
                  </a:lnTo>
                  <a:lnTo>
                    <a:pt x="165704" y="8613"/>
                  </a:lnTo>
                  <a:lnTo>
                    <a:pt x="158352" y="20253"/>
                  </a:lnTo>
                  <a:lnTo>
                    <a:pt x="155818" y="35943"/>
                  </a:lnTo>
                  <a:lnTo>
                    <a:pt x="159841" y="46411"/>
                  </a:lnTo>
                  <a:lnTo>
                    <a:pt x="168507" y="54666"/>
                  </a:lnTo>
                  <a:lnTo>
                    <a:pt x="182053" y="59832"/>
                  </a:lnTo>
                  <a:lnTo>
                    <a:pt x="200712" y="61032"/>
                  </a:lnTo>
                  <a:lnTo>
                    <a:pt x="213968" y="56363"/>
                  </a:lnTo>
                  <a:lnTo>
                    <a:pt x="242891" y="27619"/>
                  </a:lnTo>
                  <a:lnTo>
                    <a:pt x="249310" y="0"/>
                  </a:lnTo>
                  <a:close/>
                </a:path>
                <a:path w="249554" h="951230">
                  <a:moveTo>
                    <a:pt x="52737" y="827783"/>
                  </a:moveTo>
                  <a:lnTo>
                    <a:pt x="10815" y="855994"/>
                  </a:lnTo>
                  <a:lnTo>
                    <a:pt x="0" y="900884"/>
                  </a:lnTo>
                  <a:lnTo>
                    <a:pt x="3622" y="912927"/>
                  </a:lnTo>
                  <a:lnTo>
                    <a:pt x="42632" y="946635"/>
                  </a:lnTo>
                  <a:lnTo>
                    <a:pt x="75525" y="950814"/>
                  </a:lnTo>
                  <a:lnTo>
                    <a:pt x="88785" y="946155"/>
                  </a:lnTo>
                  <a:lnTo>
                    <a:pt x="117682" y="917406"/>
                  </a:lnTo>
                  <a:lnTo>
                    <a:pt x="124088" y="889762"/>
                  </a:lnTo>
                  <a:lnTo>
                    <a:pt x="68867" y="888914"/>
                  </a:lnTo>
                  <a:lnTo>
                    <a:pt x="81200" y="882824"/>
                  </a:lnTo>
                  <a:lnTo>
                    <a:pt x="89686" y="872050"/>
                  </a:lnTo>
                  <a:lnTo>
                    <a:pt x="92842" y="858005"/>
                  </a:lnTo>
                  <a:lnTo>
                    <a:pt x="90099" y="846007"/>
                  </a:lnTo>
                  <a:lnTo>
                    <a:pt x="82391" y="836270"/>
                  </a:lnTo>
                  <a:lnTo>
                    <a:pt x="69883" y="829845"/>
                  </a:lnTo>
                  <a:lnTo>
                    <a:pt x="52737" y="827783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35" name="object 32"/>
            <p:cNvSpPr/>
            <p:nvPr/>
          </p:nvSpPr>
          <p:spPr>
            <a:xfrm>
              <a:off x="10030345" y="1678253"/>
              <a:ext cx="1250526" cy="1103232"/>
            </a:xfrm>
            <a:custGeom>
              <a:avLst/>
              <a:gdLst/>
              <a:ahLst/>
              <a:cxnLst/>
              <a:rect l="l" t="t" r="r" b="b"/>
              <a:pathLst>
                <a:path w="998220" h="1015364">
                  <a:moveTo>
                    <a:pt x="123516" y="889888"/>
                  </a:moveTo>
                  <a:lnTo>
                    <a:pt x="123516" y="62610"/>
                  </a:lnTo>
                  <a:lnTo>
                    <a:pt x="125185" y="48210"/>
                  </a:lnTo>
                  <a:lnTo>
                    <a:pt x="147154" y="13628"/>
                  </a:lnTo>
                  <a:lnTo>
                    <a:pt x="937078" y="0"/>
                  </a:lnTo>
                  <a:lnTo>
                    <a:pt x="951479" y="1668"/>
                  </a:lnTo>
                  <a:lnTo>
                    <a:pt x="986061" y="23637"/>
                  </a:lnTo>
                  <a:lnTo>
                    <a:pt x="998111" y="48598"/>
                  </a:lnTo>
                  <a:lnTo>
                    <a:pt x="997324" y="66098"/>
                  </a:lnTo>
                  <a:lnTo>
                    <a:pt x="980588" y="105759"/>
                  </a:lnTo>
                  <a:lnTo>
                    <a:pt x="874594" y="125094"/>
                  </a:lnTo>
                  <a:lnTo>
                    <a:pt x="874594" y="952372"/>
                  </a:lnTo>
                  <a:lnTo>
                    <a:pt x="860725" y="991646"/>
                  </a:lnTo>
                  <a:lnTo>
                    <a:pt x="825996" y="1013405"/>
                  </a:lnTo>
                  <a:lnTo>
                    <a:pt x="61032" y="1014983"/>
                  </a:lnTo>
                  <a:lnTo>
                    <a:pt x="46632" y="1013315"/>
                  </a:lnTo>
                  <a:lnTo>
                    <a:pt x="12050" y="991346"/>
                  </a:lnTo>
                  <a:lnTo>
                    <a:pt x="0" y="966385"/>
                  </a:lnTo>
                  <a:lnTo>
                    <a:pt x="786" y="948885"/>
                  </a:lnTo>
                  <a:lnTo>
                    <a:pt x="17523" y="909224"/>
                  </a:lnTo>
                  <a:lnTo>
                    <a:pt x="49838" y="890782"/>
                  </a:lnTo>
                  <a:lnTo>
                    <a:pt x="123516" y="889888"/>
                  </a:lnTo>
                  <a:close/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10106803" y="1678253"/>
              <a:ext cx="1174159" cy="1103232"/>
              <a:chOff x="10106803" y="1678253"/>
              <a:chExt cx="1174159" cy="1103232"/>
            </a:xfrm>
          </p:grpSpPr>
          <p:sp>
            <p:nvSpPr>
              <p:cNvPr id="37" name="object 30"/>
              <p:cNvSpPr/>
              <p:nvPr/>
            </p:nvSpPr>
            <p:spPr>
              <a:xfrm>
                <a:off x="10106803" y="1678253"/>
                <a:ext cx="1174159" cy="1103232"/>
              </a:xfrm>
              <a:custGeom>
                <a:avLst/>
                <a:gdLst/>
                <a:ahLst/>
                <a:cxnLst/>
                <a:rect l="l" t="t" r="r" b="b"/>
                <a:pathLst>
                  <a:path w="937259" h="1015364">
                    <a:moveTo>
                      <a:pt x="876046" y="0"/>
                    </a:moveTo>
                    <a:lnTo>
                      <a:pt x="111082" y="1578"/>
                    </a:lnTo>
                    <a:lnTo>
                      <a:pt x="76353" y="23337"/>
                    </a:lnTo>
                    <a:lnTo>
                      <a:pt x="62484" y="62611"/>
                    </a:lnTo>
                    <a:lnTo>
                      <a:pt x="62484" y="889889"/>
                    </a:lnTo>
                    <a:lnTo>
                      <a:pt x="11551" y="892075"/>
                    </a:lnTo>
                    <a:lnTo>
                      <a:pt x="21700" y="899484"/>
                    </a:lnTo>
                    <a:lnTo>
                      <a:pt x="28385" y="911607"/>
                    </a:lnTo>
                    <a:lnTo>
                      <a:pt x="30475" y="928049"/>
                    </a:lnTo>
                    <a:lnTo>
                      <a:pt x="24487" y="940548"/>
                    </a:lnTo>
                    <a:lnTo>
                      <a:pt x="13822" y="949163"/>
                    </a:lnTo>
                    <a:lnTo>
                      <a:pt x="0" y="952373"/>
                    </a:lnTo>
                    <a:lnTo>
                      <a:pt x="61032" y="966385"/>
                    </a:lnTo>
                    <a:lnTo>
                      <a:pt x="39273" y="1001114"/>
                    </a:lnTo>
                    <a:lnTo>
                      <a:pt x="0" y="1014984"/>
                    </a:lnTo>
                    <a:lnTo>
                      <a:pt x="764963" y="1013405"/>
                    </a:lnTo>
                    <a:lnTo>
                      <a:pt x="799692" y="991646"/>
                    </a:lnTo>
                    <a:lnTo>
                      <a:pt x="813562" y="952373"/>
                    </a:lnTo>
                    <a:lnTo>
                      <a:pt x="813562" y="125095"/>
                    </a:lnTo>
                    <a:lnTo>
                      <a:pt x="887240" y="124201"/>
                    </a:lnTo>
                    <a:lnTo>
                      <a:pt x="889087" y="123643"/>
                    </a:lnTo>
                    <a:lnTo>
                      <a:pt x="139107" y="123643"/>
                    </a:lnTo>
                    <a:lnTo>
                      <a:pt x="120449" y="122443"/>
                    </a:lnTo>
                    <a:lnTo>
                      <a:pt x="106903" y="117277"/>
                    </a:lnTo>
                    <a:lnTo>
                      <a:pt x="98236" y="109022"/>
                    </a:lnTo>
                    <a:lnTo>
                      <a:pt x="94214" y="98554"/>
                    </a:lnTo>
                    <a:lnTo>
                      <a:pt x="96747" y="82864"/>
                    </a:lnTo>
                    <a:lnTo>
                      <a:pt x="104099" y="71224"/>
                    </a:lnTo>
                    <a:lnTo>
                      <a:pt x="115032" y="64303"/>
                    </a:lnTo>
                    <a:lnTo>
                      <a:pt x="187706" y="62611"/>
                    </a:lnTo>
                    <a:lnTo>
                      <a:pt x="936448" y="62611"/>
                    </a:lnTo>
                    <a:lnTo>
                      <a:pt x="937078" y="48598"/>
                    </a:lnTo>
                    <a:lnTo>
                      <a:pt x="915319" y="13869"/>
                    </a:lnTo>
                    <a:lnTo>
                      <a:pt x="890446" y="1668"/>
                    </a:lnTo>
                    <a:lnTo>
                      <a:pt x="876046" y="0"/>
                    </a:lnTo>
                    <a:close/>
                  </a:path>
                  <a:path w="937259" h="1015364">
                    <a:moveTo>
                      <a:pt x="936448" y="62611"/>
                    </a:moveTo>
                    <a:lnTo>
                      <a:pt x="187706" y="62611"/>
                    </a:lnTo>
                    <a:lnTo>
                      <a:pt x="186037" y="77011"/>
                    </a:lnTo>
                    <a:lnTo>
                      <a:pt x="181286" y="90230"/>
                    </a:lnTo>
                    <a:lnTo>
                      <a:pt x="173836" y="101884"/>
                    </a:lnTo>
                    <a:lnTo>
                      <a:pt x="164068" y="111593"/>
                    </a:lnTo>
                    <a:lnTo>
                      <a:pt x="152364" y="118974"/>
                    </a:lnTo>
                    <a:lnTo>
                      <a:pt x="139107" y="123643"/>
                    </a:lnTo>
                    <a:lnTo>
                      <a:pt x="889087" y="123643"/>
                    </a:lnTo>
                    <a:lnTo>
                      <a:pt x="927245" y="94772"/>
                    </a:lnTo>
                    <a:lnTo>
                      <a:pt x="936292" y="66098"/>
                    </a:lnTo>
                    <a:lnTo>
                      <a:pt x="936448" y="62611"/>
                    </a:lnTo>
                    <a:close/>
                  </a:path>
                </a:pathLst>
              </a:custGeom>
              <a:solidFill>
                <a:srgbClr val="7E7E7E"/>
              </a:solidFill>
            </p:spPr>
            <p:txBody>
              <a:bodyPr wrap="square" lIns="0" tIns="0" rIns="0" bIns="0" rtlCol="0"/>
              <a:lstStyle/>
              <a:p>
                <a:endParaRPr sz="1200" dirty="0"/>
              </a:p>
            </p:txBody>
          </p:sp>
          <p:sp>
            <p:nvSpPr>
              <p:cNvPr id="38" name="object 33"/>
              <p:cNvSpPr/>
              <p:nvPr/>
            </p:nvSpPr>
            <p:spPr>
              <a:xfrm>
                <a:off x="10224502" y="1678253"/>
                <a:ext cx="117734" cy="135230"/>
              </a:xfrm>
              <a:custGeom>
                <a:avLst/>
                <a:gdLst/>
                <a:ahLst/>
                <a:cxnLst/>
                <a:rect l="l" t="t" r="r" b="b"/>
                <a:pathLst>
                  <a:path w="93979" h="124460">
                    <a:moveTo>
                      <a:pt x="31143" y="0"/>
                    </a:moveTo>
                    <a:lnTo>
                      <a:pt x="70417" y="13869"/>
                    </a:lnTo>
                    <a:lnTo>
                      <a:pt x="92176" y="48598"/>
                    </a:lnTo>
                    <a:lnTo>
                      <a:pt x="91389" y="66098"/>
                    </a:lnTo>
                    <a:lnTo>
                      <a:pt x="74653" y="105759"/>
                    </a:lnTo>
                    <a:lnTo>
                      <a:pt x="42338" y="124201"/>
                    </a:lnTo>
                    <a:lnTo>
                      <a:pt x="24476" y="122524"/>
                    </a:lnTo>
                    <a:lnTo>
                      <a:pt x="11494" y="116677"/>
                    </a:lnTo>
                    <a:lnTo>
                      <a:pt x="3349" y="107627"/>
                    </a:lnTo>
                    <a:lnTo>
                      <a:pt x="0" y="96337"/>
                    </a:lnTo>
                    <a:lnTo>
                      <a:pt x="2904" y="81481"/>
                    </a:lnTo>
                    <a:lnTo>
                      <a:pt x="10875" y="70296"/>
                    </a:lnTo>
                    <a:lnTo>
                      <a:pt x="22557" y="63815"/>
                    </a:lnTo>
                    <a:lnTo>
                      <a:pt x="93754" y="62610"/>
                    </a:lnTo>
                  </a:path>
                </a:pathLst>
              </a:custGeom>
              <a:ln w="3175">
                <a:solidFill>
                  <a:srgbClr val="7E7E7E"/>
                </a:solidFill>
              </a:ln>
            </p:spPr>
            <p:txBody>
              <a:bodyPr wrap="square" lIns="0" tIns="0" rIns="0" bIns="0" rtlCol="0"/>
              <a:lstStyle/>
              <a:p>
                <a:endParaRPr sz="1200" dirty="0"/>
              </a:p>
            </p:txBody>
          </p:sp>
          <p:sp>
            <p:nvSpPr>
              <p:cNvPr id="39" name="object 34"/>
              <p:cNvSpPr/>
              <p:nvPr/>
            </p:nvSpPr>
            <p:spPr>
              <a:xfrm>
                <a:off x="10263518" y="1814172"/>
                <a:ext cx="863118" cy="0"/>
              </a:xfrm>
              <a:custGeom>
                <a:avLst/>
                <a:gdLst/>
                <a:ahLst/>
                <a:cxnLst/>
                <a:rect l="l" t="t" r="r" b="b"/>
                <a:pathLst>
                  <a:path w="688975">
                    <a:moveTo>
                      <a:pt x="688467" y="0"/>
                    </a:moveTo>
                    <a:lnTo>
                      <a:pt x="0" y="0"/>
                    </a:lnTo>
                  </a:path>
                </a:pathLst>
              </a:custGeom>
              <a:ln w="3175">
                <a:solidFill>
                  <a:srgbClr val="7E7E7E"/>
                </a:solidFill>
              </a:ln>
            </p:spPr>
            <p:txBody>
              <a:bodyPr wrap="square" lIns="0" tIns="0" rIns="0" bIns="0" rtlCol="0"/>
              <a:lstStyle/>
              <a:p>
                <a:endParaRPr sz="1200" dirty="0"/>
              </a:p>
            </p:txBody>
          </p:sp>
          <p:sp>
            <p:nvSpPr>
              <p:cNvPr id="40" name="object 35"/>
              <p:cNvSpPr/>
              <p:nvPr/>
            </p:nvSpPr>
            <p:spPr>
              <a:xfrm>
                <a:off x="10106803" y="2645150"/>
                <a:ext cx="78755" cy="68305"/>
              </a:xfrm>
              <a:custGeom>
                <a:avLst/>
                <a:gdLst/>
                <a:ahLst/>
                <a:cxnLst/>
                <a:rect l="l" t="t" r="r" b="b"/>
                <a:pathLst>
                  <a:path w="62865" h="62864">
                    <a:moveTo>
                      <a:pt x="0" y="0"/>
                    </a:moveTo>
                    <a:lnTo>
                      <a:pt x="13822" y="3209"/>
                    </a:lnTo>
                    <a:lnTo>
                      <a:pt x="24487" y="11824"/>
                    </a:lnTo>
                    <a:lnTo>
                      <a:pt x="30475" y="24323"/>
                    </a:lnTo>
                    <a:lnTo>
                      <a:pt x="28377" y="40772"/>
                    </a:lnTo>
                    <a:lnTo>
                      <a:pt x="21667" y="52861"/>
                    </a:lnTo>
                    <a:lnTo>
                      <a:pt x="11483" y="60217"/>
                    </a:lnTo>
                    <a:lnTo>
                      <a:pt x="62483" y="62484"/>
                    </a:lnTo>
                  </a:path>
                </a:pathLst>
              </a:custGeom>
              <a:ln w="3175">
                <a:solidFill>
                  <a:srgbClr val="7E7E7E"/>
                </a:solidFill>
              </a:ln>
            </p:spPr>
            <p:txBody>
              <a:bodyPr wrap="square" lIns="0" tIns="0" rIns="0" bIns="0" rtlCol="0"/>
              <a:lstStyle/>
              <a:p>
                <a:endParaRPr sz="1200" dirty="0"/>
              </a:p>
            </p:txBody>
          </p:sp>
          <p:sp>
            <p:nvSpPr>
              <p:cNvPr id="41" name="object 36"/>
              <p:cNvSpPr/>
              <p:nvPr/>
            </p:nvSpPr>
            <p:spPr>
              <a:xfrm>
                <a:off x="10106803" y="2645150"/>
                <a:ext cx="78755" cy="135920"/>
              </a:xfrm>
              <a:custGeom>
                <a:avLst/>
                <a:gdLst/>
                <a:ahLst/>
                <a:cxnLst/>
                <a:rect l="l" t="t" r="r" b="b"/>
                <a:pathLst>
                  <a:path w="62865" h="125094">
                    <a:moveTo>
                      <a:pt x="0" y="125095"/>
                    </a:moveTo>
                    <a:lnTo>
                      <a:pt x="39273" y="111225"/>
                    </a:lnTo>
                    <a:lnTo>
                      <a:pt x="61032" y="76496"/>
                    </a:lnTo>
                    <a:lnTo>
                      <a:pt x="62483" y="0"/>
                    </a:lnTo>
                  </a:path>
                </a:pathLst>
              </a:custGeom>
              <a:ln w="3175">
                <a:solidFill>
                  <a:srgbClr val="7E7E7E"/>
                </a:solidFill>
              </a:ln>
            </p:spPr>
            <p:txBody>
              <a:bodyPr wrap="square" lIns="0" tIns="0" rIns="0" bIns="0" rtlCol="0"/>
              <a:lstStyle/>
              <a:p>
                <a:endParaRPr sz="1200" dirty="0"/>
              </a:p>
            </p:txBody>
          </p:sp>
          <p:sp>
            <p:nvSpPr>
              <p:cNvPr id="42" name="object 37"/>
              <p:cNvSpPr txBox="1"/>
              <p:nvPr/>
            </p:nvSpPr>
            <p:spPr>
              <a:xfrm>
                <a:off x="10175149" y="2007616"/>
                <a:ext cx="1035190" cy="553998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 marR="5080" indent="1270" algn="ctr">
                  <a:lnSpc>
                    <a:spcPct val="100000"/>
                  </a:lnSpc>
                </a:pPr>
                <a:r>
                  <a:rPr sz="1200" spc="-5" dirty="0">
                    <a:solidFill>
                      <a:srgbClr val="FFFFFF"/>
                    </a:solidFill>
                    <a:latin typeface="Georgia"/>
                    <a:cs typeface="Georgia"/>
                  </a:rPr>
                  <a:t>White p</a:t>
                </a:r>
                <a:r>
                  <a:rPr sz="1200" dirty="0">
                    <a:solidFill>
                      <a:srgbClr val="FFFFFF"/>
                    </a:solidFill>
                    <a:latin typeface="Georgia"/>
                    <a:cs typeface="Georgia"/>
                  </a:rPr>
                  <a:t>a</a:t>
                </a:r>
                <a:r>
                  <a:rPr sz="1200" spc="-5" dirty="0">
                    <a:solidFill>
                      <a:srgbClr val="FFFFFF"/>
                    </a:solidFill>
                    <a:latin typeface="Georgia"/>
                    <a:cs typeface="Georgia"/>
                  </a:rPr>
                  <a:t>per/ </a:t>
                </a:r>
                <a:r>
                  <a:rPr sz="1200" spc="-15" dirty="0">
                    <a:solidFill>
                      <a:srgbClr val="FFFFFF"/>
                    </a:solidFill>
                    <a:latin typeface="Georgia"/>
                    <a:cs typeface="Georgia"/>
                  </a:rPr>
                  <a:t>T</a:t>
                </a:r>
                <a:r>
                  <a:rPr sz="1200" spc="-5" dirty="0">
                    <a:solidFill>
                      <a:srgbClr val="FFFFFF"/>
                    </a:solidFill>
                    <a:latin typeface="Georgia"/>
                    <a:cs typeface="Georgia"/>
                  </a:rPr>
                  <a:t>&amp;</a:t>
                </a:r>
                <a:r>
                  <a:rPr sz="1200" dirty="0">
                    <a:solidFill>
                      <a:srgbClr val="FFFFFF"/>
                    </a:solidFill>
                    <a:latin typeface="Georgia"/>
                    <a:cs typeface="Georgia"/>
                  </a:rPr>
                  <a:t>C</a:t>
                </a:r>
                <a:r>
                  <a:rPr sz="1200" spc="-10" dirty="0">
                    <a:solidFill>
                      <a:srgbClr val="FFFFFF"/>
                    </a:solidFill>
                    <a:latin typeface="Georgia"/>
                    <a:cs typeface="Georgia"/>
                  </a:rPr>
                  <a:t>s</a:t>
                </a:r>
                <a:r>
                  <a:rPr sz="1200" spc="-5" dirty="0">
                    <a:solidFill>
                      <a:srgbClr val="FFFFFF"/>
                    </a:solidFill>
                    <a:latin typeface="Georgia"/>
                    <a:cs typeface="Georgia"/>
                  </a:rPr>
                  <a:t>/ </a:t>
                </a:r>
                <a:r>
                  <a:rPr sz="1200" dirty="0">
                    <a:solidFill>
                      <a:srgbClr val="FFFFFF"/>
                    </a:solidFill>
                    <a:latin typeface="Georgia"/>
                    <a:cs typeface="Georgia"/>
                  </a:rPr>
                  <a:t>M</a:t>
                </a:r>
                <a:r>
                  <a:rPr sz="1200" spc="-5" dirty="0">
                    <a:solidFill>
                      <a:srgbClr val="FFFFFF"/>
                    </a:solidFill>
                    <a:latin typeface="Georgia"/>
                    <a:cs typeface="Georgia"/>
                  </a:rPr>
                  <a:t>ar</a:t>
                </a:r>
                <a:r>
                  <a:rPr sz="1200" dirty="0">
                    <a:solidFill>
                      <a:srgbClr val="FFFFFF"/>
                    </a:solidFill>
                    <a:latin typeface="Georgia"/>
                    <a:cs typeface="Georgia"/>
                  </a:rPr>
                  <a:t>k</a:t>
                </a:r>
                <a:r>
                  <a:rPr sz="1200" spc="-10" dirty="0">
                    <a:solidFill>
                      <a:srgbClr val="FFFFFF"/>
                    </a:solidFill>
                    <a:latin typeface="Georgia"/>
                    <a:cs typeface="Georgia"/>
                  </a:rPr>
                  <a:t>e</a:t>
                </a:r>
                <a:r>
                  <a:rPr sz="1200" spc="-5" dirty="0">
                    <a:solidFill>
                      <a:srgbClr val="FFFFFF"/>
                    </a:solidFill>
                    <a:latin typeface="Georgia"/>
                    <a:cs typeface="Georgia"/>
                  </a:rPr>
                  <a:t>ting</a:t>
                </a:r>
                <a:endParaRPr sz="1200" dirty="0">
                  <a:latin typeface="Georgia"/>
                  <a:cs typeface="Georgia"/>
                </a:endParaRPr>
              </a:p>
            </p:txBody>
          </p:sp>
        </p:grpSp>
      </p:grpSp>
      <p:grpSp>
        <p:nvGrpSpPr>
          <p:cNvPr id="43" name="Group 42"/>
          <p:cNvGrpSpPr/>
          <p:nvPr/>
        </p:nvGrpSpPr>
        <p:grpSpPr>
          <a:xfrm>
            <a:off x="2929235" y="1181375"/>
            <a:ext cx="1249732" cy="1010088"/>
            <a:chOff x="480962" y="1434838"/>
            <a:chExt cx="1249732" cy="1010088"/>
          </a:xfrm>
        </p:grpSpPr>
        <p:sp>
          <p:nvSpPr>
            <p:cNvPr id="44" name="object 39"/>
            <p:cNvSpPr/>
            <p:nvPr/>
          </p:nvSpPr>
          <p:spPr>
            <a:xfrm>
              <a:off x="553237" y="1434838"/>
              <a:ext cx="1177341" cy="1010088"/>
            </a:xfrm>
            <a:custGeom>
              <a:avLst/>
              <a:gdLst/>
              <a:ahLst/>
              <a:cxnLst/>
              <a:rect l="l" t="t" r="r" b="b"/>
              <a:pathLst>
                <a:path w="939800" h="929639">
                  <a:moveTo>
                    <a:pt x="882015" y="0"/>
                  </a:moveTo>
                  <a:lnTo>
                    <a:pt x="109361" y="398"/>
                  </a:lnTo>
                  <a:lnTo>
                    <a:pt x="72907" y="19353"/>
                  </a:lnTo>
                  <a:lnTo>
                    <a:pt x="58102" y="58038"/>
                  </a:lnTo>
                  <a:lnTo>
                    <a:pt x="58102" y="813434"/>
                  </a:lnTo>
                  <a:lnTo>
                    <a:pt x="5987" y="814057"/>
                  </a:lnTo>
                  <a:lnTo>
                    <a:pt x="17808" y="819775"/>
                  </a:lnTo>
                  <a:lnTo>
                    <a:pt x="25933" y="830700"/>
                  </a:lnTo>
                  <a:lnTo>
                    <a:pt x="28863" y="845887"/>
                  </a:lnTo>
                  <a:lnTo>
                    <a:pt x="23946" y="858926"/>
                  </a:lnTo>
                  <a:lnTo>
                    <a:pt x="13731" y="868043"/>
                  </a:lnTo>
                  <a:lnTo>
                    <a:pt x="0" y="871473"/>
                  </a:lnTo>
                  <a:lnTo>
                    <a:pt x="57692" y="878419"/>
                  </a:lnTo>
                  <a:lnTo>
                    <a:pt x="38715" y="914850"/>
                  </a:lnTo>
                  <a:lnTo>
                    <a:pt x="0" y="929639"/>
                  </a:lnTo>
                  <a:lnTo>
                    <a:pt x="772747" y="929229"/>
                  </a:lnTo>
                  <a:lnTo>
                    <a:pt x="809138" y="910232"/>
                  </a:lnTo>
                  <a:lnTo>
                    <a:pt x="823912" y="871473"/>
                  </a:lnTo>
                  <a:lnTo>
                    <a:pt x="823912" y="116204"/>
                  </a:lnTo>
                  <a:lnTo>
                    <a:pt x="846683" y="115794"/>
                  </a:lnTo>
                  <a:lnTo>
                    <a:pt x="123142" y="115794"/>
                  </a:lnTo>
                  <a:lnTo>
                    <a:pt x="106617" y="113351"/>
                  </a:lnTo>
                  <a:lnTo>
                    <a:pt x="94916" y="106178"/>
                  </a:lnTo>
                  <a:lnTo>
                    <a:pt x="88412" y="95519"/>
                  </a:lnTo>
                  <a:lnTo>
                    <a:pt x="90180" y="78625"/>
                  </a:lnTo>
                  <a:lnTo>
                    <a:pt x="96659" y="66637"/>
                  </a:lnTo>
                  <a:lnTo>
                    <a:pt x="106616" y="59748"/>
                  </a:lnTo>
                  <a:lnTo>
                    <a:pt x="174307" y="58038"/>
                  </a:lnTo>
                  <a:lnTo>
                    <a:pt x="939111" y="58038"/>
                  </a:lnTo>
                  <a:lnTo>
                    <a:pt x="939718" y="51213"/>
                  </a:lnTo>
                  <a:lnTo>
                    <a:pt x="920763" y="14806"/>
                  </a:lnTo>
                  <a:lnTo>
                    <a:pt x="896393" y="1793"/>
                  </a:lnTo>
                  <a:lnTo>
                    <a:pt x="882015" y="0"/>
                  </a:lnTo>
                  <a:close/>
                </a:path>
                <a:path w="939800" h="929639">
                  <a:moveTo>
                    <a:pt x="939111" y="58038"/>
                  </a:moveTo>
                  <a:lnTo>
                    <a:pt x="174307" y="58038"/>
                  </a:lnTo>
                  <a:lnTo>
                    <a:pt x="172519" y="72419"/>
                  </a:lnTo>
                  <a:lnTo>
                    <a:pt x="167447" y="85485"/>
                  </a:lnTo>
                  <a:lnTo>
                    <a:pt x="159533" y="96797"/>
                  </a:lnTo>
                  <a:lnTo>
                    <a:pt x="149217" y="105913"/>
                  </a:lnTo>
                  <a:lnTo>
                    <a:pt x="136940" y="112393"/>
                  </a:lnTo>
                  <a:lnTo>
                    <a:pt x="123142" y="115794"/>
                  </a:lnTo>
                  <a:lnTo>
                    <a:pt x="846683" y="115794"/>
                  </a:lnTo>
                  <a:lnTo>
                    <a:pt x="894049" y="114941"/>
                  </a:lnTo>
                  <a:lnTo>
                    <a:pt x="926880" y="93690"/>
                  </a:lnTo>
                  <a:lnTo>
                    <a:pt x="938283" y="67329"/>
                  </a:lnTo>
                  <a:lnTo>
                    <a:pt x="939111" y="58038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45" name="object 40"/>
            <p:cNvSpPr/>
            <p:nvPr/>
          </p:nvSpPr>
          <p:spPr>
            <a:xfrm>
              <a:off x="482052" y="1497900"/>
              <a:ext cx="289562" cy="946612"/>
            </a:xfrm>
            <a:custGeom>
              <a:avLst/>
              <a:gdLst/>
              <a:ahLst/>
              <a:cxnLst/>
              <a:rect l="l" t="t" r="r" b="b"/>
              <a:pathLst>
                <a:path w="231140" h="871219">
                  <a:moveTo>
                    <a:pt x="231130" y="0"/>
                  </a:moveTo>
                  <a:lnTo>
                    <a:pt x="163439" y="1709"/>
                  </a:lnTo>
                  <a:lnTo>
                    <a:pt x="153483" y="8598"/>
                  </a:lnTo>
                  <a:lnTo>
                    <a:pt x="147003" y="20586"/>
                  </a:lnTo>
                  <a:lnTo>
                    <a:pt x="145235" y="37480"/>
                  </a:lnTo>
                  <a:lnTo>
                    <a:pt x="151739" y="48139"/>
                  </a:lnTo>
                  <a:lnTo>
                    <a:pt x="163441" y="55312"/>
                  </a:lnTo>
                  <a:lnTo>
                    <a:pt x="179966" y="57755"/>
                  </a:lnTo>
                  <a:lnTo>
                    <a:pt x="193763" y="54354"/>
                  </a:lnTo>
                  <a:lnTo>
                    <a:pt x="224270" y="27446"/>
                  </a:lnTo>
                  <a:lnTo>
                    <a:pt x="231130" y="0"/>
                  </a:lnTo>
                  <a:close/>
                </a:path>
                <a:path w="231140" h="871219">
                  <a:moveTo>
                    <a:pt x="53680" y="755480"/>
                  </a:moveTo>
                  <a:lnTo>
                    <a:pt x="10964" y="780578"/>
                  </a:lnTo>
                  <a:lnTo>
                    <a:pt x="0" y="825561"/>
                  </a:lnTo>
                  <a:lnTo>
                    <a:pt x="4332" y="838098"/>
                  </a:lnTo>
                  <a:lnTo>
                    <a:pt x="33389" y="865364"/>
                  </a:lnTo>
                  <a:lnTo>
                    <a:pt x="63761" y="871190"/>
                  </a:lnTo>
                  <a:lnTo>
                    <a:pt x="77558" y="867789"/>
                  </a:lnTo>
                  <a:lnTo>
                    <a:pt x="108065" y="840881"/>
                  </a:lnTo>
                  <a:lnTo>
                    <a:pt x="114925" y="813435"/>
                  </a:lnTo>
                  <a:lnTo>
                    <a:pt x="64487" y="812389"/>
                  </a:lnTo>
                  <a:lnTo>
                    <a:pt x="75458" y="806146"/>
                  </a:lnTo>
                  <a:lnTo>
                    <a:pt x="82847" y="794737"/>
                  </a:lnTo>
                  <a:lnTo>
                    <a:pt x="85292" y="778695"/>
                  </a:lnTo>
                  <a:lnTo>
                    <a:pt x="79629" y="766735"/>
                  </a:lnTo>
                  <a:lnTo>
                    <a:pt x="68751" y="758503"/>
                  </a:lnTo>
                  <a:lnTo>
                    <a:pt x="53680" y="755480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46" name="object 41"/>
            <p:cNvSpPr/>
            <p:nvPr/>
          </p:nvSpPr>
          <p:spPr>
            <a:xfrm>
              <a:off x="480962" y="1434838"/>
              <a:ext cx="1249732" cy="1010088"/>
            </a:xfrm>
            <a:custGeom>
              <a:avLst/>
              <a:gdLst/>
              <a:ahLst/>
              <a:cxnLst/>
              <a:rect l="l" t="t" r="r" b="b"/>
              <a:pathLst>
                <a:path w="997585" h="929639">
                  <a:moveTo>
                    <a:pt x="115795" y="813435"/>
                  </a:moveTo>
                  <a:lnTo>
                    <a:pt x="115795" y="58039"/>
                  </a:lnTo>
                  <a:lnTo>
                    <a:pt x="117587" y="43693"/>
                  </a:lnTo>
                  <a:lnTo>
                    <a:pt x="140935" y="10249"/>
                  </a:lnTo>
                  <a:lnTo>
                    <a:pt x="939707" y="0"/>
                  </a:lnTo>
                  <a:lnTo>
                    <a:pt x="954086" y="1793"/>
                  </a:lnTo>
                  <a:lnTo>
                    <a:pt x="987563" y="25136"/>
                  </a:lnTo>
                  <a:lnTo>
                    <a:pt x="997411" y="51213"/>
                  </a:lnTo>
                  <a:lnTo>
                    <a:pt x="995976" y="67329"/>
                  </a:lnTo>
                  <a:lnTo>
                    <a:pt x="975352" y="103454"/>
                  </a:lnTo>
                  <a:lnTo>
                    <a:pt x="881605" y="116205"/>
                  </a:lnTo>
                  <a:lnTo>
                    <a:pt x="881605" y="871474"/>
                  </a:lnTo>
                  <a:lnTo>
                    <a:pt x="866830" y="910232"/>
                  </a:lnTo>
                  <a:lnTo>
                    <a:pt x="830440" y="929229"/>
                  </a:lnTo>
                  <a:lnTo>
                    <a:pt x="57692" y="929640"/>
                  </a:lnTo>
                  <a:lnTo>
                    <a:pt x="43329" y="927849"/>
                  </a:lnTo>
                  <a:lnTo>
                    <a:pt x="9870" y="904523"/>
                  </a:lnTo>
                  <a:lnTo>
                    <a:pt x="0" y="878419"/>
                  </a:lnTo>
                  <a:lnTo>
                    <a:pt x="1430" y="862306"/>
                  </a:lnTo>
                  <a:lnTo>
                    <a:pt x="22047" y="826185"/>
                  </a:lnTo>
                  <a:lnTo>
                    <a:pt x="45656" y="814698"/>
                  </a:lnTo>
                  <a:lnTo>
                    <a:pt x="115795" y="813435"/>
                  </a:lnTo>
                  <a:close/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47" name="object 42"/>
            <p:cNvSpPr/>
            <p:nvPr/>
          </p:nvSpPr>
          <p:spPr>
            <a:xfrm>
              <a:off x="662414" y="1434838"/>
              <a:ext cx="109779" cy="124881"/>
            </a:xfrm>
            <a:custGeom>
              <a:avLst/>
              <a:gdLst/>
              <a:ahLst/>
              <a:cxnLst/>
              <a:rect l="l" t="t" r="r" b="b"/>
              <a:pathLst>
                <a:path w="87629" h="114935">
                  <a:moveTo>
                    <a:pt x="29056" y="0"/>
                  </a:moveTo>
                  <a:lnTo>
                    <a:pt x="67805" y="14806"/>
                  </a:lnTo>
                  <a:lnTo>
                    <a:pt x="86760" y="51213"/>
                  </a:lnTo>
                  <a:lnTo>
                    <a:pt x="85325" y="67329"/>
                  </a:lnTo>
                  <a:lnTo>
                    <a:pt x="64701" y="103454"/>
                  </a:lnTo>
                  <a:lnTo>
                    <a:pt x="41090" y="114941"/>
                  </a:lnTo>
                  <a:lnTo>
                    <a:pt x="22912" y="113417"/>
                  </a:lnTo>
                  <a:lnTo>
                    <a:pt x="10129" y="107638"/>
                  </a:lnTo>
                  <a:lnTo>
                    <a:pt x="2554" y="98623"/>
                  </a:lnTo>
                  <a:lnTo>
                    <a:pt x="0" y="87389"/>
                  </a:lnTo>
                  <a:lnTo>
                    <a:pt x="3401" y="73573"/>
                  </a:lnTo>
                  <a:lnTo>
                    <a:pt x="12443" y="63291"/>
                  </a:lnTo>
                  <a:lnTo>
                    <a:pt x="25384" y="58270"/>
                  </a:lnTo>
                  <a:lnTo>
                    <a:pt x="87158" y="58039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48" name="object 43"/>
            <p:cNvSpPr/>
            <p:nvPr/>
          </p:nvSpPr>
          <p:spPr>
            <a:xfrm>
              <a:off x="698814" y="1561100"/>
              <a:ext cx="886983" cy="0"/>
            </a:xfrm>
            <a:custGeom>
              <a:avLst/>
              <a:gdLst/>
              <a:ahLst/>
              <a:cxnLst/>
              <a:rect l="l" t="t" r="r" b="b"/>
              <a:pathLst>
                <a:path w="708025">
                  <a:moveTo>
                    <a:pt x="707707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49" name="object 44"/>
            <p:cNvSpPr/>
            <p:nvPr/>
          </p:nvSpPr>
          <p:spPr>
            <a:xfrm>
              <a:off x="553237" y="2318665"/>
              <a:ext cx="73185" cy="63474"/>
            </a:xfrm>
            <a:custGeom>
              <a:avLst/>
              <a:gdLst/>
              <a:ahLst/>
              <a:cxnLst/>
              <a:rect l="l" t="t" r="r" b="b"/>
              <a:pathLst>
                <a:path w="58420" h="58419">
                  <a:moveTo>
                    <a:pt x="0" y="0"/>
                  </a:moveTo>
                  <a:lnTo>
                    <a:pt x="13705" y="3420"/>
                  </a:lnTo>
                  <a:lnTo>
                    <a:pt x="23911" y="12527"/>
                  </a:lnTo>
                  <a:lnTo>
                    <a:pt x="28851" y="25593"/>
                  </a:lnTo>
                  <a:lnTo>
                    <a:pt x="25942" y="40772"/>
                  </a:lnTo>
                  <a:lnTo>
                    <a:pt x="17852" y="51740"/>
                  </a:lnTo>
                  <a:lnTo>
                    <a:pt x="6074" y="57518"/>
                  </a:lnTo>
                  <a:lnTo>
                    <a:pt x="58102" y="58039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0" name="object 45"/>
            <p:cNvSpPr/>
            <p:nvPr/>
          </p:nvSpPr>
          <p:spPr>
            <a:xfrm>
              <a:off x="553237" y="2318665"/>
              <a:ext cx="73185" cy="126261"/>
            </a:xfrm>
            <a:custGeom>
              <a:avLst/>
              <a:gdLst/>
              <a:ahLst/>
              <a:cxnLst/>
              <a:rect l="l" t="t" r="r" b="b"/>
              <a:pathLst>
                <a:path w="58420" h="116205">
                  <a:moveTo>
                    <a:pt x="0" y="116205"/>
                  </a:moveTo>
                  <a:lnTo>
                    <a:pt x="38715" y="101415"/>
                  </a:lnTo>
                  <a:lnTo>
                    <a:pt x="57692" y="64984"/>
                  </a:lnTo>
                  <a:lnTo>
                    <a:pt x="58102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1" name="object 46"/>
            <p:cNvSpPr txBox="1"/>
            <p:nvPr/>
          </p:nvSpPr>
          <p:spPr>
            <a:xfrm>
              <a:off x="744587" y="1790626"/>
              <a:ext cx="799114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R="5080" indent="12700">
                <a:lnSpc>
                  <a:spcPct val="100000"/>
                </a:lnSpc>
              </a:pPr>
              <a:r>
                <a:rPr lang="en-GB" sz="1200" spc="-15" dirty="0">
                  <a:solidFill>
                    <a:srgbClr val="FFFFFF"/>
                  </a:solidFill>
                  <a:latin typeface="Georgia"/>
                  <a:cs typeface="Georgia"/>
                </a:rPr>
                <a:t>A</a:t>
              </a:r>
              <a:r>
                <a:rPr lang="en-GB"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rticle</a:t>
              </a:r>
              <a:r>
                <a:rPr lang="en-GB" sz="1200" dirty="0">
                  <a:solidFill>
                    <a:srgbClr val="FFFFFF"/>
                  </a:solidFill>
                  <a:latin typeface="Georgia"/>
                  <a:cs typeface="Georgia"/>
                </a:rPr>
                <a:t>s</a:t>
              </a:r>
              <a:r>
                <a:rPr lang="en-GB" sz="1200" spc="5" dirty="0">
                  <a:solidFill>
                    <a:srgbClr val="FFFFFF"/>
                  </a:solidFill>
                  <a:latin typeface="Georgia"/>
                  <a:cs typeface="Georgia"/>
                </a:rPr>
                <a:t> </a:t>
              </a:r>
              <a:r>
                <a:rPr lang="en-GB" sz="1200" spc="-10" dirty="0">
                  <a:solidFill>
                    <a:srgbClr val="FFFFFF"/>
                  </a:solidFill>
                  <a:latin typeface="Georgia"/>
                  <a:cs typeface="Georgia"/>
                </a:rPr>
                <a:t>o</a:t>
              </a:r>
              <a:r>
                <a:rPr lang="en-GB" sz="1200" dirty="0">
                  <a:solidFill>
                    <a:srgbClr val="FFFFFF"/>
                  </a:solidFill>
                  <a:latin typeface="Georgia"/>
                  <a:cs typeface="Georgia"/>
                </a:rPr>
                <a:t>f </a:t>
              </a:r>
              <a:r>
                <a:rPr lang="en-GB" sz="1200" spc="-15" dirty="0">
                  <a:solidFill>
                    <a:srgbClr val="FFFFFF"/>
                  </a:solidFill>
                  <a:latin typeface="Georgia"/>
                  <a:cs typeface="Georgia"/>
                </a:rPr>
                <a:t>A</a:t>
              </a:r>
              <a:r>
                <a:rPr lang="en-GB"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ss</a:t>
              </a:r>
              <a:r>
                <a:rPr lang="en-GB" sz="1200" spc="-10" dirty="0">
                  <a:solidFill>
                    <a:srgbClr val="FFFFFF"/>
                  </a:solidFill>
                  <a:latin typeface="Georgia"/>
                  <a:cs typeface="Georgia"/>
                </a:rPr>
                <a:t>o</a:t>
              </a:r>
              <a:r>
                <a:rPr lang="en-GB"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ciation</a:t>
              </a:r>
              <a:endParaRPr lang="en-GB" sz="1200" dirty="0">
                <a:latin typeface="Georgia"/>
                <a:cs typeface="Georgia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0254669" y="5094832"/>
            <a:ext cx="1372557" cy="1020438"/>
            <a:chOff x="9820265" y="5216874"/>
            <a:chExt cx="1372557" cy="1020438"/>
          </a:xfrm>
        </p:grpSpPr>
        <p:sp>
          <p:nvSpPr>
            <p:cNvPr id="53" name="object 57"/>
            <p:cNvSpPr/>
            <p:nvPr/>
          </p:nvSpPr>
          <p:spPr>
            <a:xfrm>
              <a:off x="9893769" y="5216874"/>
              <a:ext cx="1299053" cy="1020438"/>
            </a:xfrm>
            <a:custGeom>
              <a:avLst/>
              <a:gdLst/>
              <a:ahLst/>
              <a:cxnLst/>
              <a:rect l="l" t="t" r="r" b="b"/>
              <a:pathLst>
                <a:path w="1036954" h="939164">
                  <a:moveTo>
                    <a:pt x="978408" y="0"/>
                  </a:moveTo>
                  <a:lnTo>
                    <a:pt x="109545" y="515"/>
                  </a:lnTo>
                  <a:lnTo>
                    <a:pt x="73346" y="19874"/>
                  </a:lnTo>
                  <a:lnTo>
                    <a:pt x="58674" y="58674"/>
                  </a:lnTo>
                  <a:lnTo>
                    <a:pt x="58674" y="821436"/>
                  </a:lnTo>
                  <a:lnTo>
                    <a:pt x="6791" y="822233"/>
                  </a:lnTo>
                  <a:lnTo>
                    <a:pt x="18375" y="828209"/>
                  </a:lnTo>
                  <a:lnTo>
                    <a:pt x="26278" y="839309"/>
                  </a:lnTo>
                  <a:lnTo>
                    <a:pt x="29080" y="854676"/>
                  </a:lnTo>
                  <a:lnTo>
                    <a:pt x="24013" y="867652"/>
                  </a:lnTo>
                  <a:lnTo>
                    <a:pt x="13751" y="876707"/>
                  </a:lnTo>
                  <a:lnTo>
                    <a:pt x="0" y="880110"/>
                  </a:lnTo>
                  <a:lnTo>
                    <a:pt x="58158" y="887917"/>
                  </a:lnTo>
                  <a:lnTo>
                    <a:pt x="38799" y="924120"/>
                  </a:lnTo>
                  <a:lnTo>
                    <a:pt x="0" y="938784"/>
                  </a:lnTo>
                  <a:lnTo>
                    <a:pt x="868862" y="938269"/>
                  </a:lnTo>
                  <a:lnTo>
                    <a:pt x="905061" y="918919"/>
                  </a:lnTo>
                  <a:lnTo>
                    <a:pt x="919734" y="880110"/>
                  </a:lnTo>
                  <a:lnTo>
                    <a:pt x="919734" y="117348"/>
                  </a:lnTo>
                  <a:lnTo>
                    <a:pt x="978526" y="117347"/>
                  </a:lnTo>
                  <a:lnTo>
                    <a:pt x="982857" y="116832"/>
                  </a:lnTo>
                  <a:lnTo>
                    <a:pt x="125150" y="116832"/>
                  </a:lnTo>
                  <a:lnTo>
                    <a:pt x="108292" y="114544"/>
                  </a:lnTo>
                  <a:lnTo>
                    <a:pt x="96353" y="107645"/>
                  </a:lnTo>
                  <a:lnTo>
                    <a:pt x="89570" y="97318"/>
                  </a:lnTo>
                  <a:lnTo>
                    <a:pt x="91069" y="80110"/>
                  </a:lnTo>
                  <a:lnTo>
                    <a:pt x="97192" y="67898"/>
                  </a:lnTo>
                  <a:lnTo>
                    <a:pt x="106777" y="60741"/>
                  </a:lnTo>
                  <a:lnTo>
                    <a:pt x="176022" y="58674"/>
                  </a:lnTo>
                  <a:lnTo>
                    <a:pt x="1035918" y="58674"/>
                  </a:lnTo>
                  <a:lnTo>
                    <a:pt x="1036566" y="50871"/>
                  </a:lnTo>
                  <a:lnTo>
                    <a:pt x="1017207" y="14672"/>
                  </a:lnTo>
                  <a:lnTo>
                    <a:pt x="992777" y="1775"/>
                  </a:lnTo>
                  <a:lnTo>
                    <a:pt x="978408" y="0"/>
                  </a:lnTo>
                  <a:close/>
                </a:path>
                <a:path w="1036954" h="939164">
                  <a:moveTo>
                    <a:pt x="1035918" y="58674"/>
                  </a:moveTo>
                  <a:lnTo>
                    <a:pt x="176022" y="58674"/>
                  </a:lnTo>
                  <a:lnTo>
                    <a:pt x="174246" y="73043"/>
                  </a:lnTo>
                  <a:lnTo>
                    <a:pt x="169211" y="86121"/>
                  </a:lnTo>
                  <a:lnTo>
                    <a:pt x="161349" y="97473"/>
                  </a:lnTo>
                  <a:lnTo>
                    <a:pt x="151095" y="106665"/>
                  </a:lnTo>
                  <a:lnTo>
                    <a:pt x="138884" y="113263"/>
                  </a:lnTo>
                  <a:lnTo>
                    <a:pt x="125150" y="116832"/>
                  </a:lnTo>
                  <a:lnTo>
                    <a:pt x="982857" y="116832"/>
                  </a:lnTo>
                  <a:lnTo>
                    <a:pt x="1024118" y="93866"/>
                  </a:lnTo>
                  <a:lnTo>
                    <a:pt x="1035210" y="67188"/>
                  </a:lnTo>
                  <a:lnTo>
                    <a:pt x="1035918" y="58674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4" name="object 58"/>
            <p:cNvSpPr/>
            <p:nvPr/>
          </p:nvSpPr>
          <p:spPr>
            <a:xfrm>
              <a:off x="9820265" y="5280626"/>
              <a:ext cx="294335" cy="956272"/>
            </a:xfrm>
            <a:custGeom>
              <a:avLst/>
              <a:gdLst/>
              <a:ahLst/>
              <a:cxnLst/>
              <a:rect l="l" t="t" r="r" b="b"/>
              <a:pathLst>
                <a:path w="234950" h="880110">
                  <a:moveTo>
                    <a:pt x="234695" y="0"/>
                  </a:moveTo>
                  <a:lnTo>
                    <a:pt x="165450" y="2067"/>
                  </a:lnTo>
                  <a:lnTo>
                    <a:pt x="155866" y="9224"/>
                  </a:lnTo>
                  <a:lnTo>
                    <a:pt x="149743" y="21436"/>
                  </a:lnTo>
                  <a:lnTo>
                    <a:pt x="148244" y="38644"/>
                  </a:lnTo>
                  <a:lnTo>
                    <a:pt x="155027" y="48971"/>
                  </a:lnTo>
                  <a:lnTo>
                    <a:pt x="166966" y="55870"/>
                  </a:lnTo>
                  <a:lnTo>
                    <a:pt x="183824" y="58158"/>
                  </a:lnTo>
                  <a:lnTo>
                    <a:pt x="197558" y="54589"/>
                  </a:lnTo>
                  <a:lnTo>
                    <a:pt x="227885" y="27447"/>
                  </a:lnTo>
                  <a:lnTo>
                    <a:pt x="234695" y="0"/>
                  </a:lnTo>
                  <a:close/>
                </a:path>
                <a:path w="234950" h="880110">
                  <a:moveTo>
                    <a:pt x="50784" y="763288"/>
                  </a:moveTo>
                  <a:lnTo>
                    <a:pt x="14644" y="782676"/>
                  </a:lnTo>
                  <a:lnTo>
                    <a:pt x="0" y="821554"/>
                  </a:lnTo>
                  <a:lnTo>
                    <a:pt x="1596" y="834984"/>
                  </a:lnTo>
                  <a:lnTo>
                    <a:pt x="23481" y="867154"/>
                  </a:lnTo>
                  <a:lnTo>
                    <a:pt x="66476" y="879595"/>
                  </a:lnTo>
                  <a:lnTo>
                    <a:pt x="80210" y="876028"/>
                  </a:lnTo>
                  <a:lnTo>
                    <a:pt x="110537" y="848894"/>
                  </a:lnTo>
                  <a:lnTo>
                    <a:pt x="117347" y="821436"/>
                  </a:lnTo>
                  <a:lnTo>
                    <a:pt x="69270" y="819350"/>
                  </a:lnTo>
                  <a:lnTo>
                    <a:pt x="78839" y="812173"/>
                  </a:lnTo>
                  <a:lnTo>
                    <a:pt x="84947" y="799951"/>
                  </a:lnTo>
                  <a:lnTo>
                    <a:pt x="86431" y="782756"/>
                  </a:lnTo>
                  <a:lnTo>
                    <a:pt x="79630" y="772458"/>
                  </a:lnTo>
                  <a:lnTo>
                    <a:pt x="67672" y="765570"/>
                  </a:lnTo>
                  <a:lnTo>
                    <a:pt x="50784" y="763288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5" name="object 59"/>
            <p:cNvSpPr/>
            <p:nvPr/>
          </p:nvSpPr>
          <p:spPr>
            <a:xfrm>
              <a:off x="9820910" y="5216874"/>
              <a:ext cx="1371443" cy="1020438"/>
            </a:xfrm>
            <a:custGeom>
              <a:avLst/>
              <a:gdLst/>
              <a:ahLst/>
              <a:cxnLst/>
              <a:rect l="l" t="t" r="r" b="b"/>
              <a:pathLst>
                <a:path w="1094740" h="939164">
                  <a:moveTo>
                    <a:pt x="116832" y="821436"/>
                  </a:moveTo>
                  <a:lnTo>
                    <a:pt x="116832" y="58674"/>
                  </a:lnTo>
                  <a:lnTo>
                    <a:pt x="118607" y="44304"/>
                  </a:lnTo>
                  <a:lnTo>
                    <a:pt x="141759" y="10682"/>
                  </a:lnTo>
                  <a:lnTo>
                    <a:pt x="1036566" y="0"/>
                  </a:lnTo>
                  <a:lnTo>
                    <a:pt x="1050935" y="1775"/>
                  </a:lnTo>
                  <a:lnTo>
                    <a:pt x="1084558" y="24926"/>
                  </a:lnTo>
                  <a:lnTo>
                    <a:pt x="1094725" y="50871"/>
                  </a:lnTo>
                  <a:lnTo>
                    <a:pt x="1093369" y="67188"/>
                  </a:lnTo>
                  <a:lnTo>
                    <a:pt x="1073264" y="103795"/>
                  </a:lnTo>
                  <a:lnTo>
                    <a:pt x="1036685" y="117347"/>
                  </a:lnTo>
                  <a:lnTo>
                    <a:pt x="977892" y="117348"/>
                  </a:lnTo>
                  <a:lnTo>
                    <a:pt x="977892" y="880110"/>
                  </a:lnTo>
                  <a:lnTo>
                    <a:pt x="963220" y="918919"/>
                  </a:lnTo>
                  <a:lnTo>
                    <a:pt x="927021" y="938269"/>
                  </a:lnTo>
                  <a:lnTo>
                    <a:pt x="58158" y="938784"/>
                  </a:lnTo>
                  <a:lnTo>
                    <a:pt x="43789" y="937010"/>
                  </a:lnTo>
                  <a:lnTo>
                    <a:pt x="10167" y="913868"/>
                  </a:lnTo>
                  <a:lnTo>
                    <a:pt x="0" y="887917"/>
                  </a:lnTo>
                  <a:lnTo>
                    <a:pt x="1356" y="871591"/>
                  </a:lnTo>
                  <a:lnTo>
                    <a:pt x="21459" y="834982"/>
                  </a:lnTo>
                  <a:lnTo>
                    <a:pt x="58036" y="821436"/>
                  </a:lnTo>
                  <a:lnTo>
                    <a:pt x="116832" y="821436"/>
                  </a:lnTo>
                  <a:close/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6" name="object 60"/>
            <p:cNvSpPr/>
            <p:nvPr/>
          </p:nvSpPr>
          <p:spPr>
            <a:xfrm>
              <a:off x="10004361" y="5216874"/>
              <a:ext cx="110575" cy="127641"/>
            </a:xfrm>
            <a:custGeom>
              <a:avLst/>
              <a:gdLst/>
              <a:ahLst/>
              <a:cxnLst/>
              <a:rect l="l" t="t" r="r" b="b"/>
              <a:pathLst>
                <a:path w="88265" h="117475">
                  <a:moveTo>
                    <a:pt x="29068" y="0"/>
                  </a:moveTo>
                  <a:lnTo>
                    <a:pt x="67868" y="14672"/>
                  </a:lnTo>
                  <a:lnTo>
                    <a:pt x="87227" y="50871"/>
                  </a:lnTo>
                  <a:lnTo>
                    <a:pt x="85871" y="67188"/>
                  </a:lnTo>
                  <a:lnTo>
                    <a:pt x="65766" y="103795"/>
                  </a:lnTo>
                  <a:lnTo>
                    <a:pt x="29187" y="117347"/>
                  </a:lnTo>
                  <a:lnTo>
                    <a:pt x="15381" y="113968"/>
                  </a:lnTo>
                  <a:lnTo>
                    <a:pt x="5094" y="104958"/>
                  </a:lnTo>
                  <a:lnTo>
                    <a:pt x="0" y="92012"/>
                  </a:lnTo>
                  <a:lnTo>
                    <a:pt x="2785" y="76585"/>
                  </a:lnTo>
                  <a:lnTo>
                    <a:pt x="10657" y="65470"/>
                  </a:lnTo>
                  <a:lnTo>
                    <a:pt x="22207" y="59486"/>
                  </a:lnTo>
                  <a:lnTo>
                    <a:pt x="87742" y="58674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7" name="object 61"/>
            <p:cNvSpPr/>
            <p:nvPr/>
          </p:nvSpPr>
          <p:spPr>
            <a:xfrm>
              <a:off x="10040778" y="5344377"/>
              <a:ext cx="1005513" cy="0"/>
            </a:xfrm>
            <a:custGeom>
              <a:avLst/>
              <a:gdLst/>
              <a:ahLst/>
              <a:cxnLst/>
              <a:rect l="l" t="t" r="r" b="b"/>
              <a:pathLst>
                <a:path w="802640">
                  <a:moveTo>
                    <a:pt x="802385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8" name="object 62"/>
            <p:cNvSpPr/>
            <p:nvPr/>
          </p:nvSpPr>
          <p:spPr>
            <a:xfrm>
              <a:off x="9893769" y="6109395"/>
              <a:ext cx="73982" cy="64165"/>
            </a:xfrm>
            <a:custGeom>
              <a:avLst/>
              <a:gdLst/>
              <a:ahLst/>
              <a:cxnLst/>
              <a:rect l="l" t="t" r="r" b="b"/>
              <a:pathLst>
                <a:path w="59054" h="59054">
                  <a:moveTo>
                    <a:pt x="0" y="0"/>
                  </a:moveTo>
                  <a:lnTo>
                    <a:pt x="13751" y="3402"/>
                  </a:lnTo>
                  <a:lnTo>
                    <a:pt x="24013" y="12457"/>
                  </a:lnTo>
                  <a:lnTo>
                    <a:pt x="29080" y="25433"/>
                  </a:lnTo>
                  <a:lnTo>
                    <a:pt x="26278" y="40800"/>
                  </a:lnTo>
                  <a:lnTo>
                    <a:pt x="18375" y="51900"/>
                  </a:lnTo>
                  <a:lnTo>
                    <a:pt x="6791" y="57876"/>
                  </a:lnTo>
                  <a:lnTo>
                    <a:pt x="58674" y="58674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59" name="object 63"/>
            <p:cNvSpPr/>
            <p:nvPr/>
          </p:nvSpPr>
          <p:spPr>
            <a:xfrm>
              <a:off x="9893769" y="6109395"/>
              <a:ext cx="73982" cy="127641"/>
            </a:xfrm>
            <a:custGeom>
              <a:avLst/>
              <a:gdLst/>
              <a:ahLst/>
              <a:cxnLst/>
              <a:rect l="l" t="t" r="r" b="b"/>
              <a:pathLst>
                <a:path w="59054" h="117475">
                  <a:moveTo>
                    <a:pt x="0" y="117348"/>
                  </a:moveTo>
                  <a:lnTo>
                    <a:pt x="38799" y="102684"/>
                  </a:lnTo>
                  <a:lnTo>
                    <a:pt x="58158" y="66481"/>
                  </a:lnTo>
                  <a:lnTo>
                    <a:pt x="58674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60" name="object 64"/>
            <p:cNvSpPr txBox="1"/>
            <p:nvPr/>
          </p:nvSpPr>
          <p:spPr>
            <a:xfrm>
              <a:off x="9959604" y="5521476"/>
              <a:ext cx="1112755" cy="55399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-635" algn="ctr">
                <a:lnSpc>
                  <a:spcPct val="100000"/>
                </a:lnSpc>
              </a:pP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Exc</a:t>
              </a:r>
              <a:r>
                <a:rPr sz="1200" spc="5" dirty="0">
                  <a:solidFill>
                    <a:srgbClr val="FFFFFF"/>
                  </a:solidFill>
                  <a:latin typeface="Georgia"/>
                  <a:cs typeface="Georgia"/>
                </a:rPr>
                <a:t>h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an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g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e 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Partici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pati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o</a:t>
              </a:r>
              <a:r>
                <a:rPr sz="1200" spc="-10" dirty="0">
                  <a:solidFill>
                    <a:srgbClr val="FFFFFF"/>
                  </a:solidFill>
                  <a:latin typeface="Georgia"/>
                  <a:cs typeface="Georgia"/>
                </a:rPr>
                <a:t>n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 </a:t>
              </a:r>
              <a:r>
                <a:rPr sz="1200" spc="-15" dirty="0">
                  <a:solidFill>
                    <a:srgbClr val="FFFFFF"/>
                  </a:solidFill>
                  <a:latin typeface="Georgia"/>
                  <a:cs typeface="Georgia"/>
                </a:rPr>
                <a:t>A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gree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m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e</a:t>
              </a:r>
              <a:r>
                <a:rPr sz="1200" spc="-15" dirty="0">
                  <a:solidFill>
                    <a:srgbClr val="FFFFFF"/>
                  </a:solidFill>
                  <a:latin typeface="Georgia"/>
                  <a:cs typeface="Georgia"/>
                </a:rPr>
                <a:t>n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t</a:t>
              </a:r>
              <a:endParaRPr sz="1200" dirty="0">
                <a:latin typeface="Georgia"/>
                <a:cs typeface="Georgia"/>
              </a:endParaRPr>
            </a:p>
          </p:txBody>
        </p:sp>
      </p:grpSp>
      <p:sp>
        <p:nvSpPr>
          <p:cNvPr id="61" name="object 65"/>
          <p:cNvSpPr/>
          <p:nvPr/>
        </p:nvSpPr>
        <p:spPr>
          <a:xfrm>
            <a:off x="10583555" y="4252468"/>
            <a:ext cx="396000" cy="828000"/>
          </a:xfrm>
          <a:custGeom>
            <a:avLst/>
            <a:gdLst/>
            <a:ahLst/>
            <a:cxnLst/>
            <a:rect l="l" t="t" r="r" b="b"/>
            <a:pathLst>
              <a:path w="513715" h="1207770">
                <a:moveTo>
                  <a:pt x="513461" y="48006"/>
                </a:moveTo>
                <a:lnTo>
                  <a:pt x="481457" y="48006"/>
                </a:lnTo>
                <a:lnTo>
                  <a:pt x="497586" y="64007"/>
                </a:lnTo>
                <a:lnTo>
                  <a:pt x="481458" y="64022"/>
                </a:lnTo>
                <a:lnTo>
                  <a:pt x="481584" y="1207770"/>
                </a:lnTo>
                <a:lnTo>
                  <a:pt x="513588" y="1207770"/>
                </a:lnTo>
                <a:lnTo>
                  <a:pt x="513461" y="48006"/>
                </a:lnTo>
                <a:close/>
              </a:path>
              <a:path w="513715" h="1207770">
                <a:moveTo>
                  <a:pt x="94869" y="0"/>
                </a:moveTo>
                <a:lnTo>
                  <a:pt x="0" y="50291"/>
                </a:lnTo>
                <a:lnTo>
                  <a:pt x="97155" y="96011"/>
                </a:lnTo>
                <a:lnTo>
                  <a:pt x="96402" y="64388"/>
                </a:lnTo>
                <a:lnTo>
                  <a:pt x="80010" y="64388"/>
                </a:lnTo>
                <a:lnTo>
                  <a:pt x="80010" y="32384"/>
                </a:lnTo>
                <a:lnTo>
                  <a:pt x="95639" y="32371"/>
                </a:lnTo>
                <a:lnTo>
                  <a:pt x="94869" y="0"/>
                </a:lnTo>
                <a:close/>
              </a:path>
              <a:path w="513715" h="1207770">
                <a:moveTo>
                  <a:pt x="95639" y="32371"/>
                </a:moveTo>
                <a:lnTo>
                  <a:pt x="80010" y="32384"/>
                </a:lnTo>
                <a:lnTo>
                  <a:pt x="80010" y="64388"/>
                </a:lnTo>
                <a:lnTo>
                  <a:pt x="96401" y="64374"/>
                </a:lnTo>
                <a:lnTo>
                  <a:pt x="95639" y="32371"/>
                </a:lnTo>
                <a:close/>
              </a:path>
              <a:path w="513715" h="1207770">
                <a:moveTo>
                  <a:pt x="96401" y="64374"/>
                </a:moveTo>
                <a:lnTo>
                  <a:pt x="80010" y="64388"/>
                </a:lnTo>
                <a:lnTo>
                  <a:pt x="96402" y="64388"/>
                </a:lnTo>
                <a:close/>
              </a:path>
              <a:path w="513715" h="1207770">
                <a:moveTo>
                  <a:pt x="506349" y="32003"/>
                </a:moveTo>
                <a:lnTo>
                  <a:pt x="95639" y="32371"/>
                </a:lnTo>
                <a:lnTo>
                  <a:pt x="96401" y="64374"/>
                </a:lnTo>
                <a:lnTo>
                  <a:pt x="481458" y="64022"/>
                </a:lnTo>
                <a:lnTo>
                  <a:pt x="481457" y="48006"/>
                </a:lnTo>
                <a:lnTo>
                  <a:pt x="513461" y="48006"/>
                </a:lnTo>
                <a:lnTo>
                  <a:pt x="513461" y="39115"/>
                </a:lnTo>
                <a:lnTo>
                  <a:pt x="506349" y="32003"/>
                </a:lnTo>
                <a:close/>
              </a:path>
              <a:path w="513715" h="1207770">
                <a:moveTo>
                  <a:pt x="481457" y="48006"/>
                </a:moveTo>
                <a:lnTo>
                  <a:pt x="481458" y="64022"/>
                </a:lnTo>
                <a:lnTo>
                  <a:pt x="497586" y="64007"/>
                </a:lnTo>
                <a:lnTo>
                  <a:pt x="481457" y="48006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6532152" y="5578639"/>
            <a:ext cx="1370189" cy="1018713"/>
            <a:chOff x="4897052" y="5210250"/>
            <a:chExt cx="1370189" cy="1018713"/>
          </a:xfrm>
        </p:grpSpPr>
        <p:sp>
          <p:nvSpPr>
            <p:cNvPr id="63" name="object 67"/>
            <p:cNvSpPr/>
            <p:nvPr/>
          </p:nvSpPr>
          <p:spPr>
            <a:xfrm>
              <a:off x="4969779" y="5210250"/>
              <a:ext cx="1297462" cy="1018368"/>
            </a:xfrm>
            <a:custGeom>
              <a:avLst/>
              <a:gdLst/>
              <a:ahLst/>
              <a:cxnLst/>
              <a:rect l="l" t="t" r="r" b="b"/>
              <a:pathLst>
                <a:path w="1035685" h="937260">
                  <a:moveTo>
                    <a:pt x="977138" y="0"/>
                  </a:moveTo>
                  <a:lnTo>
                    <a:pt x="109511" y="502"/>
                  </a:lnTo>
                  <a:lnTo>
                    <a:pt x="73249" y="19821"/>
                  </a:lnTo>
                  <a:lnTo>
                    <a:pt x="58547" y="58547"/>
                  </a:lnTo>
                  <a:lnTo>
                    <a:pt x="58547" y="820102"/>
                  </a:lnTo>
                  <a:lnTo>
                    <a:pt x="6726" y="820883"/>
                  </a:lnTo>
                  <a:lnTo>
                    <a:pt x="18343" y="826831"/>
                  </a:lnTo>
                  <a:lnTo>
                    <a:pt x="26270" y="837908"/>
                  </a:lnTo>
                  <a:lnTo>
                    <a:pt x="29085" y="853249"/>
                  </a:lnTo>
                  <a:lnTo>
                    <a:pt x="24027" y="866220"/>
                  </a:lnTo>
                  <a:lnTo>
                    <a:pt x="13762" y="875272"/>
                  </a:lnTo>
                  <a:lnTo>
                    <a:pt x="0" y="878674"/>
                  </a:lnTo>
                  <a:lnTo>
                    <a:pt x="58167" y="886405"/>
                  </a:lnTo>
                  <a:lnTo>
                    <a:pt x="38822" y="922596"/>
                  </a:lnTo>
                  <a:lnTo>
                    <a:pt x="0" y="937260"/>
                  </a:lnTo>
                  <a:lnTo>
                    <a:pt x="867654" y="936754"/>
                  </a:lnTo>
                  <a:lnTo>
                    <a:pt x="903897" y="917448"/>
                  </a:lnTo>
                  <a:lnTo>
                    <a:pt x="918591" y="878674"/>
                  </a:lnTo>
                  <a:lnTo>
                    <a:pt x="918591" y="117094"/>
                  </a:lnTo>
                  <a:lnTo>
                    <a:pt x="937680" y="116718"/>
                  </a:lnTo>
                  <a:lnTo>
                    <a:pt x="124901" y="116718"/>
                  </a:lnTo>
                  <a:lnTo>
                    <a:pt x="108087" y="114392"/>
                  </a:lnTo>
                  <a:lnTo>
                    <a:pt x="96173" y="107430"/>
                  </a:lnTo>
                  <a:lnTo>
                    <a:pt x="89415" y="97067"/>
                  </a:lnTo>
                  <a:lnTo>
                    <a:pt x="90940" y="79952"/>
                  </a:lnTo>
                  <a:lnTo>
                    <a:pt x="97099" y="67758"/>
                  </a:lnTo>
                  <a:lnTo>
                    <a:pt x="106725" y="60596"/>
                  </a:lnTo>
                  <a:lnTo>
                    <a:pt x="175768" y="58547"/>
                  </a:lnTo>
                  <a:lnTo>
                    <a:pt x="1034554" y="58547"/>
                  </a:lnTo>
                  <a:lnTo>
                    <a:pt x="1035194" y="50959"/>
                  </a:lnTo>
                  <a:lnTo>
                    <a:pt x="1015897" y="14719"/>
                  </a:lnTo>
                  <a:lnTo>
                    <a:pt x="991487" y="1782"/>
                  </a:lnTo>
                  <a:lnTo>
                    <a:pt x="977138" y="0"/>
                  </a:lnTo>
                  <a:close/>
                </a:path>
                <a:path w="1035685" h="937260">
                  <a:moveTo>
                    <a:pt x="1034554" y="58547"/>
                  </a:moveTo>
                  <a:lnTo>
                    <a:pt x="175768" y="58547"/>
                  </a:lnTo>
                  <a:lnTo>
                    <a:pt x="173989" y="72931"/>
                  </a:lnTo>
                  <a:lnTo>
                    <a:pt x="168946" y="86020"/>
                  </a:lnTo>
                  <a:lnTo>
                    <a:pt x="161078" y="97379"/>
                  </a:lnTo>
                  <a:lnTo>
                    <a:pt x="150821" y="106573"/>
                  </a:lnTo>
                  <a:lnTo>
                    <a:pt x="138617" y="113164"/>
                  </a:lnTo>
                  <a:lnTo>
                    <a:pt x="124901" y="116718"/>
                  </a:lnTo>
                  <a:lnTo>
                    <a:pt x="937680" y="116718"/>
                  </a:lnTo>
                  <a:lnTo>
                    <a:pt x="990403" y="115680"/>
                  </a:lnTo>
                  <a:lnTo>
                    <a:pt x="1022665" y="93877"/>
                  </a:lnTo>
                  <a:lnTo>
                    <a:pt x="1033820" y="67242"/>
                  </a:lnTo>
                  <a:lnTo>
                    <a:pt x="1034554" y="58547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64" name="object 68"/>
            <p:cNvSpPr/>
            <p:nvPr/>
          </p:nvSpPr>
          <p:spPr>
            <a:xfrm>
              <a:off x="4898348" y="5273864"/>
              <a:ext cx="291949" cy="954892"/>
            </a:xfrm>
            <a:custGeom>
              <a:avLst/>
              <a:gdLst/>
              <a:ahLst/>
              <a:cxnLst/>
              <a:rect l="l" t="t" r="r" b="b"/>
              <a:pathLst>
                <a:path w="233045" h="878839">
                  <a:moveTo>
                    <a:pt x="232786" y="0"/>
                  </a:moveTo>
                  <a:lnTo>
                    <a:pt x="163744" y="2049"/>
                  </a:lnTo>
                  <a:lnTo>
                    <a:pt x="154118" y="9211"/>
                  </a:lnTo>
                  <a:lnTo>
                    <a:pt x="147959" y="21405"/>
                  </a:lnTo>
                  <a:lnTo>
                    <a:pt x="146434" y="38520"/>
                  </a:lnTo>
                  <a:lnTo>
                    <a:pt x="153192" y="48883"/>
                  </a:lnTo>
                  <a:lnTo>
                    <a:pt x="165105" y="55845"/>
                  </a:lnTo>
                  <a:lnTo>
                    <a:pt x="181920" y="58171"/>
                  </a:lnTo>
                  <a:lnTo>
                    <a:pt x="195635" y="54617"/>
                  </a:lnTo>
                  <a:lnTo>
                    <a:pt x="225965" y="27473"/>
                  </a:lnTo>
                  <a:lnTo>
                    <a:pt x="232786" y="0"/>
                  </a:lnTo>
                  <a:close/>
                </a:path>
                <a:path w="233045" h="878839">
                  <a:moveTo>
                    <a:pt x="52137" y="761757"/>
                  </a:moveTo>
                  <a:lnTo>
                    <a:pt x="10437" y="787813"/>
                  </a:lnTo>
                  <a:lnTo>
                    <a:pt x="0" y="833402"/>
                  </a:lnTo>
                  <a:lnTo>
                    <a:pt x="4531" y="845763"/>
                  </a:lnTo>
                  <a:lnTo>
                    <a:pt x="33979" y="872556"/>
                  </a:lnTo>
                  <a:lnTo>
                    <a:pt x="64660" y="878219"/>
                  </a:lnTo>
                  <a:lnTo>
                    <a:pt x="78417" y="874685"/>
                  </a:lnTo>
                  <a:lnTo>
                    <a:pt x="108759" y="847589"/>
                  </a:lnTo>
                  <a:lnTo>
                    <a:pt x="115565" y="820127"/>
                  </a:lnTo>
                  <a:lnTo>
                    <a:pt x="66224" y="818604"/>
                  </a:lnTo>
                  <a:lnTo>
                    <a:pt x="76560" y="811882"/>
                  </a:lnTo>
                  <a:lnTo>
                    <a:pt x="83370" y="800080"/>
                  </a:lnTo>
                  <a:lnTo>
                    <a:pt x="85413" y="783508"/>
                  </a:lnTo>
                  <a:lnTo>
                    <a:pt x="79259" y="772221"/>
                  </a:lnTo>
                  <a:lnTo>
                    <a:pt x="67943" y="764515"/>
                  </a:lnTo>
                  <a:lnTo>
                    <a:pt x="52137" y="761757"/>
                  </a:lnTo>
                  <a:close/>
                </a:path>
              </a:pathLst>
            </a:custGeom>
            <a:solidFill>
              <a:srgbClr val="666666"/>
            </a:solidFill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65" name="object 69"/>
            <p:cNvSpPr/>
            <p:nvPr/>
          </p:nvSpPr>
          <p:spPr>
            <a:xfrm>
              <a:off x="4897052" y="5210250"/>
              <a:ext cx="1369852" cy="1018368"/>
            </a:xfrm>
            <a:custGeom>
              <a:avLst/>
              <a:gdLst/>
              <a:ahLst/>
              <a:cxnLst/>
              <a:rect l="l" t="t" r="r" b="b"/>
              <a:pathLst>
                <a:path w="1093470" h="937260">
                  <a:moveTo>
                    <a:pt x="116599" y="820102"/>
                  </a:moveTo>
                  <a:lnTo>
                    <a:pt x="116599" y="58547"/>
                  </a:lnTo>
                  <a:lnTo>
                    <a:pt x="118378" y="44212"/>
                  </a:lnTo>
                  <a:lnTo>
                    <a:pt x="141575" y="10640"/>
                  </a:lnTo>
                  <a:lnTo>
                    <a:pt x="1035190" y="0"/>
                  </a:lnTo>
                  <a:lnTo>
                    <a:pt x="1049539" y="1782"/>
                  </a:lnTo>
                  <a:lnTo>
                    <a:pt x="1083131" y="24995"/>
                  </a:lnTo>
                  <a:lnTo>
                    <a:pt x="1093247" y="50959"/>
                  </a:lnTo>
                  <a:lnTo>
                    <a:pt x="1091873" y="67242"/>
                  </a:lnTo>
                  <a:lnTo>
                    <a:pt x="1071669" y="103787"/>
                  </a:lnTo>
                  <a:lnTo>
                    <a:pt x="976643" y="117094"/>
                  </a:lnTo>
                  <a:lnTo>
                    <a:pt x="976643" y="878674"/>
                  </a:lnTo>
                  <a:lnTo>
                    <a:pt x="961950" y="917448"/>
                  </a:lnTo>
                  <a:lnTo>
                    <a:pt x="925707" y="936754"/>
                  </a:lnTo>
                  <a:lnTo>
                    <a:pt x="58052" y="937260"/>
                  </a:lnTo>
                  <a:lnTo>
                    <a:pt x="43708" y="935482"/>
                  </a:lnTo>
                  <a:lnTo>
                    <a:pt x="10122" y="912298"/>
                  </a:lnTo>
                  <a:lnTo>
                    <a:pt x="0" y="886311"/>
                  </a:lnTo>
                  <a:lnTo>
                    <a:pt x="1373" y="870021"/>
                  </a:lnTo>
                  <a:lnTo>
                    <a:pt x="21591" y="833498"/>
                  </a:lnTo>
                  <a:lnTo>
                    <a:pt x="44819" y="821632"/>
                  </a:lnTo>
                  <a:lnTo>
                    <a:pt x="116599" y="820102"/>
                  </a:lnTo>
                  <a:close/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66" name="object 70"/>
            <p:cNvSpPr/>
            <p:nvPr/>
          </p:nvSpPr>
          <p:spPr>
            <a:xfrm>
              <a:off x="5079933" y="5210250"/>
              <a:ext cx="110575" cy="126261"/>
            </a:xfrm>
            <a:custGeom>
              <a:avLst/>
              <a:gdLst/>
              <a:ahLst/>
              <a:cxnLst/>
              <a:rect l="l" t="t" r="r" b="b"/>
              <a:pathLst>
                <a:path w="88264" h="116204">
                  <a:moveTo>
                    <a:pt x="29290" y="0"/>
                  </a:moveTo>
                  <a:lnTo>
                    <a:pt x="68049" y="14719"/>
                  </a:lnTo>
                  <a:lnTo>
                    <a:pt x="87346" y="50959"/>
                  </a:lnTo>
                  <a:lnTo>
                    <a:pt x="85972" y="67242"/>
                  </a:lnTo>
                  <a:lnTo>
                    <a:pt x="65768" y="103787"/>
                  </a:lnTo>
                  <a:lnTo>
                    <a:pt x="42555" y="115680"/>
                  </a:lnTo>
                  <a:lnTo>
                    <a:pt x="24004" y="114384"/>
                  </a:lnTo>
                  <a:lnTo>
                    <a:pt x="10917" y="108930"/>
                  </a:lnTo>
                  <a:lnTo>
                    <a:pt x="3010" y="100317"/>
                  </a:lnTo>
                  <a:lnTo>
                    <a:pt x="0" y="89542"/>
                  </a:lnTo>
                  <a:lnTo>
                    <a:pt x="3178" y="75116"/>
                  </a:lnTo>
                  <a:lnTo>
                    <a:pt x="11752" y="64481"/>
                  </a:lnTo>
                  <a:lnTo>
                    <a:pt x="24149" y="58997"/>
                  </a:lnTo>
                  <a:lnTo>
                    <a:pt x="87837" y="58547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67" name="object 71"/>
            <p:cNvSpPr/>
            <p:nvPr/>
          </p:nvSpPr>
          <p:spPr>
            <a:xfrm>
              <a:off x="5116628" y="5337478"/>
              <a:ext cx="1003922" cy="0"/>
            </a:xfrm>
            <a:custGeom>
              <a:avLst/>
              <a:gdLst/>
              <a:ahLst/>
              <a:cxnLst/>
              <a:rect l="l" t="t" r="r" b="b"/>
              <a:pathLst>
                <a:path w="801370">
                  <a:moveTo>
                    <a:pt x="801369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68" name="object 72"/>
            <p:cNvSpPr/>
            <p:nvPr/>
          </p:nvSpPr>
          <p:spPr>
            <a:xfrm>
              <a:off x="4969779" y="6101322"/>
              <a:ext cx="73982" cy="64165"/>
            </a:xfrm>
            <a:custGeom>
              <a:avLst/>
              <a:gdLst/>
              <a:ahLst/>
              <a:cxnLst/>
              <a:rect l="l" t="t" r="r" b="b"/>
              <a:pathLst>
                <a:path w="59054" h="59054">
                  <a:moveTo>
                    <a:pt x="0" y="0"/>
                  </a:moveTo>
                  <a:lnTo>
                    <a:pt x="13762" y="3404"/>
                  </a:lnTo>
                  <a:lnTo>
                    <a:pt x="24027" y="12459"/>
                  </a:lnTo>
                  <a:lnTo>
                    <a:pt x="29085" y="25428"/>
                  </a:lnTo>
                  <a:lnTo>
                    <a:pt x="26271" y="40767"/>
                  </a:lnTo>
                  <a:lnTo>
                    <a:pt x="18346" y="51848"/>
                  </a:lnTo>
                  <a:lnTo>
                    <a:pt x="6733" y="57802"/>
                  </a:lnTo>
                  <a:lnTo>
                    <a:pt x="58547" y="58572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69" name="object 73"/>
            <p:cNvSpPr/>
            <p:nvPr/>
          </p:nvSpPr>
          <p:spPr>
            <a:xfrm>
              <a:off x="4969779" y="6101322"/>
              <a:ext cx="73982" cy="127641"/>
            </a:xfrm>
            <a:custGeom>
              <a:avLst/>
              <a:gdLst/>
              <a:ahLst/>
              <a:cxnLst/>
              <a:rect l="l" t="t" r="r" b="b"/>
              <a:pathLst>
                <a:path w="59054" h="117475">
                  <a:moveTo>
                    <a:pt x="0" y="117157"/>
                  </a:moveTo>
                  <a:lnTo>
                    <a:pt x="38822" y="102494"/>
                  </a:lnTo>
                  <a:lnTo>
                    <a:pt x="58167" y="66302"/>
                  </a:lnTo>
                  <a:lnTo>
                    <a:pt x="58547" y="0"/>
                  </a:lnTo>
                </a:path>
              </a:pathLst>
            </a:custGeom>
            <a:ln w="3175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70" name="object 74"/>
            <p:cNvSpPr txBox="1"/>
            <p:nvPr/>
          </p:nvSpPr>
          <p:spPr>
            <a:xfrm>
              <a:off x="5032844" y="5498861"/>
              <a:ext cx="1098268" cy="55399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-635" algn="ctr">
                <a:lnSpc>
                  <a:spcPct val="100000"/>
                </a:lnSpc>
              </a:pP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Ec</a:t>
              </a:r>
              <a:r>
                <a:rPr sz="1200" spc="-10" dirty="0">
                  <a:solidFill>
                    <a:srgbClr val="FFFFFF"/>
                  </a:solidFill>
                  <a:latin typeface="Georgia"/>
                  <a:cs typeface="Georgia"/>
                </a:rPr>
                <a:t>o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system 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Participa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t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i</a:t>
              </a:r>
              <a:r>
                <a:rPr sz="1200" spc="-10" dirty="0">
                  <a:solidFill>
                    <a:srgbClr val="FFFFFF"/>
                  </a:solidFill>
                  <a:latin typeface="Georgia"/>
                  <a:cs typeface="Georgia"/>
                </a:rPr>
                <a:t>o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n </a:t>
              </a:r>
              <a:r>
                <a:rPr sz="1200" spc="-15" dirty="0">
                  <a:solidFill>
                    <a:srgbClr val="FFFFFF"/>
                  </a:solidFill>
                  <a:latin typeface="Georgia"/>
                  <a:cs typeface="Georgia"/>
                </a:rPr>
                <a:t>A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gree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m</a:t>
              </a:r>
              <a:r>
                <a:rPr sz="1200" spc="-5" dirty="0">
                  <a:solidFill>
                    <a:srgbClr val="FFFFFF"/>
                  </a:solidFill>
                  <a:latin typeface="Georgia"/>
                  <a:cs typeface="Georgia"/>
                </a:rPr>
                <a:t>e</a:t>
              </a:r>
              <a:r>
                <a:rPr sz="1200" spc="-15" dirty="0">
                  <a:solidFill>
                    <a:srgbClr val="FFFFFF"/>
                  </a:solidFill>
                  <a:latin typeface="Georgia"/>
                  <a:cs typeface="Georgia"/>
                </a:rPr>
                <a:t>n</a:t>
              </a:r>
              <a:r>
                <a:rPr sz="1200" dirty="0">
                  <a:solidFill>
                    <a:srgbClr val="FFFFFF"/>
                  </a:solidFill>
                  <a:latin typeface="Georgia"/>
                  <a:cs typeface="Georgia"/>
                </a:rPr>
                <a:t>t</a:t>
              </a:r>
              <a:endParaRPr sz="1200" dirty="0">
                <a:latin typeface="Georgia"/>
                <a:cs typeface="Georgia"/>
              </a:endParaRPr>
            </a:p>
          </p:txBody>
        </p:sp>
      </p:grpSp>
      <p:sp>
        <p:nvSpPr>
          <p:cNvPr id="71" name="object 22"/>
          <p:cNvSpPr/>
          <p:nvPr/>
        </p:nvSpPr>
        <p:spPr>
          <a:xfrm>
            <a:off x="5226724" y="1968878"/>
            <a:ext cx="120916" cy="539542"/>
          </a:xfrm>
          <a:custGeom>
            <a:avLst/>
            <a:gdLst/>
            <a:ahLst/>
            <a:cxnLst/>
            <a:rect l="l" t="t" r="r" b="b"/>
            <a:pathLst>
              <a:path w="96520" h="496570">
                <a:moveTo>
                  <a:pt x="32004" y="400304"/>
                </a:moveTo>
                <a:lnTo>
                  <a:pt x="0" y="400304"/>
                </a:lnTo>
                <a:lnTo>
                  <a:pt x="48006" y="496316"/>
                </a:lnTo>
                <a:lnTo>
                  <a:pt x="88011" y="416306"/>
                </a:lnTo>
                <a:lnTo>
                  <a:pt x="32004" y="416306"/>
                </a:lnTo>
                <a:lnTo>
                  <a:pt x="32004" y="400304"/>
                </a:lnTo>
                <a:close/>
              </a:path>
              <a:path w="96520" h="496570">
                <a:moveTo>
                  <a:pt x="64008" y="0"/>
                </a:moveTo>
                <a:lnTo>
                  <a:pt x="32004" y="0"/>
                </a:lnTo>
                <a:lnTo>
                  <a:pt x="32004" y="416306"/>
                </a:lnTo>
                <a:lnTo>
                  <a:pt x="64008" y="416306"/>
                </a:lnTo>
                <a:lnTo>
                  <a:pt x="64008" y="0"/>
                </a:lnTo>
                <a:close/>
              </a:path>
              <a:path w="96520" h="496570">
                <a:moveTo>
                  <a:pt x="96012" y="400304"/>
                </a:moveTo>
                <a:lnTo>
                  <a:pt x="64008" y="400304"/>
                </a:lnTo>
                <a:lnTo>
                  <a:pt x="64008" y="416306"/>
                </a:lnTo>
                <a:lnTo>
                  <a:pt x="88011" y="416306"/>
                </a:lnTo>
                <a:lnTo>
                  <a:pt x="96012" y="4003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2" name="object 22"/>
          <p:cNvSpPr/>
          <p:nvPr/>
        </p:nvSpPr>
        <p:spPr>
          <a:xfrm rot="16200000">
            <a:off x="4434692" y="1425264"/>
            <a:ext cx="120916" cy="539542"/>
          </a:xfrm>
          <a:custGeom>
            <a:avLst/>
            <a:gdLst/>
            <a:ahLst/>
            <a:cxnLst/>
            <a:rect l="l" t="t" r="r" b="b"/>
            <a:pathLst>
              <a:path w="96520" h="496570">
                <a:moveTo>
                  <a:pt x="32004" y="400304"/>
                </a:moveTo>
                <a:lnTo>
                  <a:pt x="0" y="400304"/>
                </a:lnTo>
                <a:lnTo>
                  <a:pt x="48006" y="496316"/>
                </a:lnTo>
                <a:lnTo>
                  <a:pt x="88011" y="416306"/>
                </a:lnTo>
                <a:lnTo>
                  <a:pt x="32004" y="416306"/>
                </a:lnTo>
                <a:lnTo>
                  <a:pt x="32004" y="400304"/>
                </a:lnTo>
                <a:close/>
              </a:path>
              <a:path w="96520" h="496570">
                <a:moveTo>
                  <a:pt x="64008" y="0"/>
                </a:moveTo>
                <a:lnTo>
                  <a:pt x="32004" y="0"/>
                </a:lnTo>
                <a:lnTo>
                  <a:pt x="32004" y="416306"/>
                </a:lnTo>
                <a:lnTo>
                  <a:pt x="64008" y="416306"/>
                </a:lnTo>
                <a:lnTo>
                  <a:pt x="64008" y="0"/>
                </a:lnTo>
                <a:close/>
              </a:path>
              <a:path w="96520" h="496570">
                <a:moveTo>
                  <a:pt x="96012" y="400304"/>
                </a:moveTo>
                <a:lnTo>
                  <a:pt x="64008" y="400304"/>
                </a:lnTo>
                <a:lnTo>
                  <a:pt x="64008" y="416306"/>
                </a:lnTo>
                <a:lnTo>
                  <a:pt x="88011" y="416306"/>
                </a:lnTo>
                <a:lnTo>
                  <a:pt x="96012" y="4003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3" name="object 22"/>
          <p:cNvSpPr/>
          <p:nvPr/>
        </p:nvSpPr>
        <p:spPr>
          <a:xfrm>
            <a:off x="5226724" y="3870280"/>
            <a:ext cx="120916" cy="539542"/>
          </a:xfrm>
          <a:custGeom>
            <a:avLst/>
            <a:gdLst/>
            <a:ahLst/>
            <a:cxnLst/>
            <a:rect l="l" t="t" r="r" b="b"/>
            <a:pathLst>
              <a:path w="96520" h="496570">
                <a:moveTo>
                  <a:pt x="32004" y="400304"/>
                </a:moveTo>
                <a:lnTo>
                  <a:pt x="0" y="400304"/>
                </a:lnTo>
                <a:lnTo>
                  <a:pt x="48006" y="496316"/>
                </a:lnTo>
                <a:lnTo>
                  <a:pt x="88011" y="416306"/>
                </a:lnTo>
                <a:lnTo>
                  <a:pt x="32004" y="416306"/>
                </a:lnTo>
                <a:lnTo>
                  <a:pt x="32004" y="400304"/>
                </a:lnTo>
                <a:close/>
              </a:path>
              <a:path w="96520" h="496570">
                <a:moveTo>
                  <a:pt x="64008" y="0"/>
                </a:moveTo>
                <a:lnTo>
                  <a:pt x="32004" y="0"/>
                </a:lnTo>
                <a:lnTo>
                  <a:pt x="32004" y="416306"/>
                </a:lnTo>
                <a:lnTo>
                  <a:pt x="64008" y="416306"/>
                </a:lnTo>
                <a:lnTo>
                  <a:pt x="64008" y="0"/>
                </a:lnTo>
                <a:close/>
              </a:path>
              <a:path w="96520" h="496570">
                <a:moveTo>
                  <a:pt x="96012" y="400304"/>
                </a:moveTo>
                <a:lnTo>
                  <a:pt x="64008" y="400304"/>
                </a:lnTo>
                <a:lnTo>
                  <a:pt x="64008" y="416306"/>
                </a:lnTo>
                <a:lnTo>
                  <a:pt x="88011" y="416306"/>
                </a:lnTo>
                <a:lnTo>
                  <a:pt x="96012" y="4003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4" name="object 11"/>
          <p:cNvSpPr txBox="1"/>
          <p:nvPr/>
        </p:nvSpPr>
        <p:spPr>
          <a:xfrm>
            <a:off x="6488035" y="3377585"/>
            <a:ext cx="1638608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en-GB" sz="1200" spc="-10" dirty="0">
                <a:latin typeface="Georgia"/>
                <a:cs typeface="Georgia"/>
              </a:rPr>
              <a:t>Issues</a:t>
            </a:r>
            <a:r>
              <a:rPr lang="de-CH" sz="1200" spc="-10" dirty="0">
                <a:latin typeface="Georgia"/>
                <a:cs typeface="Georgia"/>
              </a:rPr>
              <a:t> Tokens</a:t>
            </a:r>
            <a:endParaRPr sz="1200" dirty="0">
              <a:latin typeface="Georgia"/>
              <a:cs typeface="Georgia"/>
            </a:endParaRPr>
          </a:p>
        </p:txBody>
      </p:sp>
      <p:sp>
        <p:nvSpPr>
          <p:cNvPr id="75" name="object 17"/>
          <p:cNvSpPr/>
          <p:nvPr/>
        </p:nvSpPr>
        <p:spPr>
          <a:xfrm>
            <a:off x="6488034" y="3612159"/>
            <a:ext cx="1685666" cy="104873"/>
          </a:xfrm>
          <a:custGeom>
            <a:avLst/>
            <a:gdLst/>
            <a:ahLst/>
            <a:cxnLst/>
            <a:rect l="l" t="t" r="r" b="b"/>
            <a:pathLst>
              <a:path w="1345564" h="96519">
                <a:moveTo>
                  <a:pt x="1249299" y="0"/>
                </a:moveTo>
                <a:lnTo>
                  <a:pt x="1249299" y="96011"/>
                </a:lnTo>
                <a:lnTo>
                  <a:pt x="1313307" y="64007"/>
                </a:lnTo>
                <a:lnTo>
                  <a:pt x="1265301" y="64007"/>
                </a:lnTo>
                <a:lnTo>
                  <a:pt x="1265301" y="32003"/>
                </a:lnTo>
                <a:lnTo>
                  <a:pt x="1313307" y="32003"/>
                </a:lnTo>
                <a:lnTo>
                  <a:pt x="1249299" y="0"/>
                </a:lnTo>
                <a:close/>
              </a:path>
              <a:path w="1345564" h="96519">
                <a:moveTo>
                  <a:pt x="1249299" y="32003"/>
                </a:moveTo>
                <a:lnTo>
                  <a:pt x="0" y="32003"/>
                </a:lnTo>
                <a:lnTo>
                  <a:pt x="0" y="64007"/>
                </a:lnTo>
                <a:lnTo>
                  <a:pt x="1249299" y="64007"/>
                </a:lnTo>
                <a:lnTo>
                  <a:pt x="1249299" y="32003"/>
                </a:lnTo>
                <a:close/>
              </a:path>
              <a:path w="1345564" h="96519">
                <a:moveTo>
                  <a:pt x="1313307" y="32003"/>
                </a:moveTo>
                <a:lnTo>
                  <a:pt x="1265301" y="32003"/>
                </a:lnTo>
                <a:lnTo>
                  <a:pt x="1265301" y="64007"/>
                </a:lnTo>
                <a:lnTo>
                  <a:pt x="1313307" y="64007"/>
                </a:lnTo>
                <a:lnTo>
                  <a:pt x="1345311" y="48005"/>
                </a:lnTo>
                <a:lnTo>
                  <a:pt x="1313307" y="32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6" name="object 22"/>
          <p:cNvSpPr/>
          <p:nvPr/>
        </p:nvSpPr>
        <p:spPr>
          <a:xfrm>
            <a:off x="7282032" y="2134456"/>
            <a:ext cx="120916" cy="360000"/>
          </a:xfrm>
          <a:custGeom>
            <a:avLst/>
            <a:gdLst/>
            <a:ahLst/>
            <a:cxnLst/>
            <a:rect l="l" t="t" r="r" b="b"/>
            <a:pathLst>
              <a:path w="96520" h="496570">
                <a:moveTo>
                  <a:pt x="32004" y="400304"/>
                </a:moveTo>
                <a:lnTo>
                  <a:pt x="0" y="400304"/>
                </a:lnTo>
                <a:lnTo>
                  <a:pt x="48006" y="496316"/>
                </a:lnTo>
                <a:lnTo>
                  <a:pt x="88011" y="416306"/>
                </a:lnTo>
                <a:lnTo>
                  <a:pt x="32004" y="416306"/>
                </a:lnTo>
                <a:lnTo>
                  <a:pt x="32004" y="400304"/>
                </a:lnTo>
                <a:close/>
              </a:path>
              <a:path w="96520" h="496570">
                <a:moveTo>
                  <a:pt x="64008" y="0"/>
                </a:moveTo>
                <a:lnTo>
                  <a:pt x="32004" y="0"/>
                </a:lnTo>
                <a:lnTo>
                  <a:pt x="32004" y="416306"/>
                </a:lnTo>
                <a:lnTo>
                  <a:pt x="64008" y="416306"/>
                </a:lnTo>
                <a:lnTo>
                  <a:pt x="64008" y="0"/>
                </a:lnTo>
                <a:close/>
              </a:path>
              <a:path w="96520" h="496570">
                <a:moveTo>
                  <a:pt x="96012" y="400304"/>
                </a:moveTo>
                <a:lnTo>
                  <a:pt x="64008" y="400304"/>
                </a:lnTo>
                <a:lnTo>
                  <a:pt x="64008" y="416306"/>
                </a:lnTo>
                <a:lnTo>
                  <a:pt x="88011" y="416306"/>
                </a:lnTo>
                <a:lnTo>
                  <a:pt x="96012" y="4003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7" name="object 22"/>
          <p:cNvSpPr/>
          <p:nvPr/>
        </p:nvSpPr>
        <p:spPr>
          <a:xfrm rot="10800000">
            <a:off x="7282032" y="5085176"/>
            <a:ext cx="120916" cy="432000"/>
          </a:xfrm>
          <a:custGeom>
            <a:avLst/>
            <a:gdLst/>
            <a:ahLst/>
            <a:cxnLst/>
            <a:rect l="l" t="t" r="r" b="b"/>
            <a:pathLst>
              <a:path w="96520" h="496570">
                <a:moveTo>
                  <a:pt x="32004" y="400304"/>
                </a:moveTo>
                <a:lnTo>
                  <a:pt x="0" y="400304"/>
                </a:lnTo>
                <a:lnTo>
                  <a:pt x="48006" y="496316"/>
                </a:lnTo>
                <a:lnTo>
                  <a:pt x="88011" y="416306"/>
                </a:lnTo>
                <a:lnTo>
                  <a:pt x="32004" y="416306"/>
                </a:lnTo>
                <a:lnTo>
                  <a:pt x="32004" y="400304"/>
                </a:lnTo>
                <a:close/>
              </a:path>
              <a:path w="96520" h="496570">
                <a:moveTo>
                  <a:pt x="64008" y="0"/>
                </a:moveTo>
                <a:lnTo>
                  <a:pt x="32004" y="0"/>
                </a:lnTo>
                <a:lnTo>
                  <a:pt x="32004" y="416306"/>
                </a:lnTo>
                <a:lnTo>
                  <a:pt x="64008" y="416306"/>
                </a:lnTo>
                <a:lnTo>
                  <a:pt x="64008" y="0"/>
                </a:lnTo>
                <a:close/>
              </a:path>
              <a:path w="96520" h="496570">
                <a:moveTo>
                  <a:pt x="96012" y="400304"/>
                </a:moveTo>
                <a:lnTo>
                  <a:pt x="64008" y="400304"/>
                </a:lnTo>
                <a:lnTo>
                  <a:pt x="64008" y="416306"/>
                </a:lnTo>
                <a:lnTo>
                  <a:pt x="88011" y="416306"/>
                </a:lnTo>
                <a:lnTo>
                  <a:pt x="96012" y="4003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451261" y="6477000"/>
            <a:ext cx="2036594" cy="152400"/>
          </a:xfrm>
        </p:spPr>
        <p:txBody>
          <a:bodyPr/>
          <a:lstStyle/>
          <a:p>
            <a:r>
              <a:rPr lang="en-GB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992887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mage result for Blockchain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9530821">
            <a:off x="9486830" y="-1025492"/>
            <a:ext cx="3993922" cy="399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11385" y="685800"/>
            <a:ext cx="10772405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solidFill>
                  <a:schemeClr val="accent5"/>
                </a:solidFill>
              </a:rPr>
              <a:t>Vorteile eines ICOs</a:t>
            </a:r>
          </a:p>
        </p:txBody>
      </p:sp>
      <p:sp>
        <p:nvSpPr>
          <p:cNvPr id="79" name="object 3"/>
          <p:cNvSpPr/>
          <p:nvPr/>
        </p:nvSpPr>
        <p:spPr>
          <a:xfrm>
            <a:off x="2663990" y="1305921"/>
            <a:ext cx="1362710" cy="1315720"/>
          </a:xfrm>
          <a:custGeom>
            <a:avLst/>
            <a:gdLst/>
            <a:ahLst/>
            <a:cxnLst/>
            <a:rect l="l" t="t" r="r" b="b"/>
            <a:pathLst>
              <a:path w="1362710" h="1315720">
                <a:moveTo>
                  <a:pt x="0" y="657606"/>
                </a:moveTo>
                <a:lnTo>
                  <a:pt x="2258" y="603667"/>
                </a:lnTo>
                <a:lnTo>
                  <a:pt x="8917" y="550930"/>
                </a:lnTo>
                <a:lnTo>
                  <a:pt x="19801" y="499564"/>
                </a:lnTo>
                <a:lnTo>
                  <a:pt x="34735" y="449738"/>
                </a:lnTo>
                <a:lnTo>
                  <a:pt x="53542" y="401621"/>
                </a:lnTo>
                <a:lnTo>
                  <a:pt x="76048" y="355383"/>
                </a:lnTo>
                <a:lnTo>
                  <a:pt x="102077" y="311192"/>
                </a:lnTo>
                <a:lnTo>
                  <a:pt x="131454" y="269217"/>
                </a:lnTo>
                <a:lnTo>
                  <a:pt x="164003" y="229629"/>
                </a:lnTo>
                <a:lnTo>
                  <a:pt x="199548" y="192595"/>
                </a:lnTo>
                <a:lnTo>
                  <a:pt x="237915" y="158286"/>
                </a:lnTo>
                <a:lnTo>
                  <a:pt x="278928" y="126869"/>
                </a:lnTo>
                <a:lnTo>
                  <a:pt x="322411" y="98516"/>
                </a:lnTo>
                <a:lnTo>
                  <a:pt x="368190" y="73394"/>
                </a:lnTo>
                <a:lnTo>
                  <a:pt x="416087" y="51673"/>
                </a:lnTo>
                <a:lnTo>
                  <a:pt x="465929" y="33521"/>
                </a:lnTo>
                <a:lnTo>
                  <a:pt x="517539" y="19109"/>
                </a:lnTo>
                <a:lnTo>
                  <a:pt x="570743" y="8606"/>
                </a:lnTo>
                <a:lnTo>
                  <a:pt x="625364" y="2179"/>
                </a:lnTo>
                <a:lnTo>
                  <a:pt x="681228" y="0"/>
                </a:lnTo>
                <a:lnTo>
                  <a:pt x="737091" y="2179"/>
                </a:lnTo>
                <a:lnTo>
                  <a:pt x="791712" y="8606"/>
                </a:lnTo>
                <a:lnTo>
                  <a:pt x="844916" y="19109"/>
                </a:lnTo>
                <a:lnTo>
                  <a:pt x="896526" y="33521"/>
                </a:lnTo>
                <a:lnTo>
                  <a:pt x="946368" y="51673"/>
                </a:lnTo>
                <a:lnTo>
                  <a:pt x="994265" y="73394"/>
                </a:lnTo>
                <a:lnTo>
                  <a:pt x="1040044" y="98516"/>
                </a:lnTo>
                <a:lnTo>
                  <a:pt x="1083527" y="126869"/>
                </a:lnTo>
                <a:lnTo>
                  <a:pt x="1124540" y="158286"/>
                </a:lnTo>
                <a:lnTo>
                  <a:pt x="1162907" y="192595"/>
                </a:lnTo>
                <a:lnTo>
                  <a:pt x="1198452" y="229629"/>
                </a:lnTo>
                <a:lnTo>
                  <a:pt x="1231001" y="269217"/>
                </a:lnTo>
                <a:lnTo>
                  <a:pt x="1260378" y="311192"/>
                </a:lnTo>
                <a:lnTo>
                  <a:pt x="1286407" y="355383"/>
                </a:lnTo>
                <a:lnTo>
                  <a:pt x="1308913" y="401621"/>
                </a:lnTo>
                <a:lnTo>
                  <a:pt x="1327720" y="449738"/>
                </a:lnTo>
                <a:lnTo>
                  <a:pt x="1342654" y="499564"/>
                </a:lnTo>
                <a:lnTo>
                  <a:pt x="1353538" y="550930"/>
                </a:lnTo>
                <a:lnTo>
                  <a:pt x="1360197" y="603667"/>
                </a:lnTo>
                <a:lnTo>
                  <a:pt x="1362456" y="657606"/>
                </a:lnTo>
                <a:lnTo>
                  <a:pt x="1360197" y="711544"/>
                </a:lnTo>
                <a:lnTo>
                  <a:pt x="1353538" y="764281"/>
                </a:lnTo>
                <a:lnTo>
                  <a:pt x="1342654" y="815647"/>
                </a:lnTo>
                <a:lnTo>
                  <a:pt x="1327720" y="865473"/>
                </a:lnTo>
                <a:lnTo>
                  <a:pt x="1308913" y="913590"/>
                </a:lnTo>
                <a:lnTo>
                  <a:pt x="1286407" y="959828"/>
                </a:lnTo>
                <a:lnTo>
                  <a:pt x="1260378" y="1004019"/>
                </a:lnTo>
                <a:lnTo>
                  <a:pt x="1231001" y="1045994"/>
                </a:lnTo>
                <a:lnTo>
                  <a:pt x="1198452" y="1085582"/>
                </a:lnTo>
                <a:lnTo>
                  <a:pt x="1162907" y="1122616"/>
                </a:lnTo>
                <a:lnTo>
                  <a:pt x="1124540" y="1156925"/>
                </a:lnTo>
                <a:lnTo>
                  <a:pt x="1083527" y="1188342"/>
                </a:lnTo>
                <a:lnTo>
                  <a:pt x="1040044" y="1216695"/>
                </a:lnTo>
                <a:lnTo>
                  <a:pt x="994265" y="1241817"/>
                </a:lnTo>
                <a:lnTo>
                  <a:pt x="946368" y="1263538"/>
                </a:lnTo>
                <a:lnTo>
                  <a:pt x="896526" y="1281690"/>
                </a:lnTo>
                <a:lnTo>
                  <a:pt x="844916" y="1296102"/>
                </a:lnTo>
                <a:lnTo>
                  <a:pt x="791712" y="1306605"/>
                </a:lnTo>
                <a:lnTo>
                  <a:pt x="737091" y="1313032"/>
                </a:lnTo>
                <a:lnTo>
                  <a:pt x="681228" y="1315212"/>
                </a:lnTo>
                <a:lnTo>
                  <a:pt x="625364" y="1313032"/>
                </a:lnTo>
                <a:lnTo>
                  <a:pt x="570743" y="1306605"/>
                </a:lnTo>
                <a:lnTo>
                  <a:pt x="517539" y="1296102"/>
                </a:lnTo>
                <a:lnTo>
                  <a:pt x="465929" y="1281690"/>
                </a:lnTo>
                <a:lnTo>
                  <a:pt x="416087" y="1263538"/>
                </a:lnTo>
                <a:lnTo>
                  <a:pt x="368190" y="1241817"/>
                </a:lnTo>
                <a:lnTo>
                  <a:pt x="322411" y="1216695"/>
                </a:lnTo>
                <a:lnTo>
                  <a:pt x="278928" y="1188342"/>
                </a:lnTo>
                <a:lnTo>
                  <a:pt x="237915" y="1156925"/>
                </a:lnTo>
                <a:lnTo>
                  <a:pt x="199548" y="1122616"/>
                </a:lnTo>
                <a:lnTo>
                  <a:pt x="164003" y="1085582"/>
                </a:lnTo>
                <a:lnTo>
                  <a:pt x="131454" y="1045994"/>
                </a:lnTo>
                <a:lnTo>
                  <a:pt x="102077" y="1004019"/>
                </a:lnTo>
                <a:lnTo>
                  <a:pt x="76048" y="959828"/>
                </a:lnTo>
                <a:lnTo>
                  <a:pt x="53542" y="913590"/>
                </a:lnTo>
                <a:lnTo>
                  <a:pt x="34735" y="865473"/>
                </a:lnTo>
                <a:lnTo>
                  <a:pt x="19801" y="815647"/>
                </a:lnTo>
                <a:lnTo>
                  <a:pt x="8917" y="764281"/>
                </a:lnTo>
                <a:lnTo>
                  <a:pt x="2258" y="711544"/>
                </a:lnTo>
                <a:lnTo>
                  <a:pt x="0" y="657606"/>
                </a:lnTo>
                <a:close/>
              </a:path>
            </a:pathLst>
          </a:custGeom>
          <a:ln w="15240">
            <a:solidFill>
              <a:srgbClr val="FFC28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0" name="object 4"/>
          <p:cNvSpPr/>
          <p:nvPr/>
        </p:nvSpPr>
        <p:spPr>
          <a:xfrm>
            <a:off x="2781338" y="1418698"/>
            <a:ext cx="1127760" cy="1089660"/>
          </a:xfrm>
          <a:custGeom>
            <a:avLst/>
            <a:gdLst/>
            <a:ahLst/>
            <a:cxnLst/>
            <a:rect l="l" t="t" r="r" b="b"/>
            <a:pathLst>
              <a:path w="1127760" h="1089660">
                <a:moveTo>
                  <a:pt x="563879" y="0"/>
                </a:moveTo>
                <a:lnTo>
                  <a:pt x="517635" y="1806"/>
                </a:lnTo>
                <a:lnTo>
                  <a:pt x="472420" y="7131"/>
                </a:lnTo>
                <a:lnTo>
                  <a:pt x="428379" y="15836"/>
                </a:lnTo>
                <a:lnTo>
                  <a:pt x="385657" y="27779"/>
                </a:lnTo>
                <a:lnTo>
                  <a:pt x="344400" y="42820"/>
                </a:lnTo>
                <a:lnTo>
                  <a:pt x="304752" y="60820"/>
                </a:lnTo>
                <a:lnTo>
                  <a:pt x="266860" y="81637"/>
                </a:lnTo>
                <a:lnTo>
                  <a:pt x="230867" y="105131"/>
                </a:lnTo>
                <a:lnTo>
                  <a:pt x="196920" y="131163"/>
                </a:lnTo>
                <a:lnTo>
                  <a:pt x="165163" y="159591"/>
                </a:lnTo>
                <a:lnTo>
                  <a:pt x="135742" y="190276"/>
                </a:lnTo>
                <a:lnTo>
                  <a:pt x="108801" y="223077"/>
                </a:lnTo>
                <a:lnTo>
                  <a:pt x="84486" y="257853"/>
                </a:lnTo>
                <a:lnTo>
                  <a:pt x="62942" y="294466"/>
                </a:lnTo>
                <a:lnTo>
                  <a:pt x="44315" y="332773"/>
                </a:lnTo>
                <a:lnTo>
                  <a:pt x="28748" y="372636"/>
                </a:lnTo>
                <a:lnTo>
                  <a:pt x="16388" y="413913"/>
                </a:lnTo>
                <a:lnTo>
                  <a:pt x="7380" y="456465"/>
                </a:lnTo>
                <a:lnTo>
                  <a:pt x="1869" y="500150"/>
                </a:lnTo>
                <a:lnTo>
                  <a:pt x="0" y="544829"/>
                </a:lnTo>
                <a:lnTo>
                  <a:pt x="1869" y="589509"/>
                </a:lnTo>
                <a:lnTo>
                  <a:pt x="7380" y="633194"/>
                </a:lnTo>
                <a:lnTo>
                  <a:pt x="16388" y="675746"/>
                </a:lnTo>
                <a:lnTo>
                  <a:pt x="28748" y="717023"/>
                </a:lnTo>
                <a:lnTo>
                  <a:pt x="44315" y="756886"/>
                </a:lnTo>
                <a:lnTo>
                  <a:pt x="62942" y="795193"/>
                </a:lnTo>
                <a:lnTo>
                  <a:pt x="84486" y="831806"/>
                </a:lnTo>
                <a:lnTo>
                  <a:pt x="108801" y="866582"/>
                </a:lnTo>
                <a:lnTo>
                  <a:pt x="135742" y="899383"/>
                </a:lnTo>
                <a:lnTo>
                  <a:pt x="165163" y="930068"/>
                </a:lnTo>
                <a:lnTo>
                  <a:pt x="196920" y="958496"/>
                </a:lnTo>
                <a:lnTo>
                  <a:pt x="230867" y="984528"/>
                </a:lnTo>
                <a:lnTo>
                  <a:pt x="266860" y="1008022"/>
                </a:lnTo>
                <a:lnTo>
                  <a:pt x="304752" y="1028839"/>
                </a:lnTo>
                <a:lnTo>
                  <a:pt x="344400" y="1046839"/>
                </a:lnTo>
                <a:lnTo>
                  <a:pt x="385657" y="1061880"/>
                </a:lnTo>
                <a:lnTo>
                  <a:pt x="428379" y="1073823"/>
                </a:lnTo>
                <a:lnTo>
                  <a:pt x="472420" y="1082528"/>
                </a:lnTo>
                <a:lnTo>
                  <a:pt x="517635" y="1087853"/>
                </a:lnTo>
                <a:lnTo>
                  <a:pt x="563879" y="1089659"/>
                </a:lnTo>
                <a:lnTo>
                  <a:pt x="610124" y="1087853"/>
                </a:lnTo>
                <a:lnTo>
                  <a:pt x="655339" y="1082528"/>
                </a:lnTo>
                <a:lnTo>
                  <a:pt x="699380" y="1073823"/>
                </a:lnTo>
                <a:lnTo>
                  <a:pt x="742102" y="1061880"/>
                </a:lnTo>
                <a:lnTo>
                  <a:pt x="783359" y="1046839"/>
                </a:lnTo>
                <a:lnTo>
                  <a:pt x="823007" y="1028839"/>
                </a:lnTo>
                <a:lnTo>
                  <a:pt x="860899" y="1008022"/>
                </a:lnTo>
                <a:lnTo>
                  <a:pt x="896892" y="984528"/>
                </a:lnTo>
                <a:lnTo>
                  <a:pt x="930839" y="958496"/>
                </a:lnTo>
                <a:lnTo>
                  <a:pt x="962596" y="930068"/>
                </a:lnTo>
                <a:lnTo>
                  <a:pt x="992017" y="899383"/>
                </a:lnTo>
                <a:lnTo>
                  <a:pt x="1018958" y="866582"/>
                </a:lnTo>
                <a:lnTo>
                  <a:pt x="1043273" y="831806"/>
                </a:lnTo>
                <a:lnTo>
                  <a:pt x="1064817" y="795193"/>
                </a:lnTo>
                <a:lnTo>
                  <a:pt x="1083444" y="756886"/>
                </a:lnTo>
                <a:lnTo>
                  <a:pt x="1099011" y="717023"/>
                </a:lnTo>
                <a:lnTo>
                  <a:pt x="1111371" y="675746"/>
                </a:lnTo>
                <a:lnTo>
                  <a:pt x="1120379" y="633194"/>
                </a:lnTo>
                <a:lnTo>
                  <a:pt x="1125890" y="589509"/>
                </a:lnTo>
                <a:lnTo>
                  <a:pt x="1127760" y="544829"/>
                </a:lnTo>
                <a:lnTo>
                  <a:pt x="1125890" y="500150"/>
                </a:lnTo>
                <a:lnTo>
                  <a:pt x="1120379" y="456465"/>
                </a:lnTo>
                <a:lnTo>
                  <a:pt x="1111371" y="413913"/>
                </a:lnTo>
                <a:lnTo>
                  <a:pt x="1099011" y="372636"/>
                </a:lnTo>
                <a:lnTo>
                  <a:pt x="1083444" y="332773"/>
                </a:lnTo>
                <a:lnTo>
                  <a:pt x="1064817" y="294466"/>
                </a:lnTo>
                <a:lnTo>
                  <a:pt x="1043273" y="257853"/>
                </a:lnTo>
                <a:lnTo>
                  <a:pt x="1018958" y="223077"/>
                </a:lnTo>
                <a:lnTo>
                  <a:pt x="992017" y="190276"/>
                </a:lnTo>
                <a:lnTo>
                  <a:pt x="962596" y="159591"/>
                </a:lnTo>
                <a:lnTo>
                  <a:pt x="930839" y="131163"/>
                </a:lnTo>
                <a:lnTo>
                  <a:pt x="896892" y="105131"/>
                </a:lnTo>
                <a:lnTo>
                  <a:pt x="860899" y="81637"/>
                </a:lnTo>
                <a:lnTo>
                  <a:pt x="823007" y="60820"/>
                </a:lnTo>
                <a:lnTo>
                  <a:pt x="783359" y="42820"/>
                </a:lnTo>
                <a:lnTo>
                  <a:pt x="742102" y="27779"/>
                </a:lnTo>
                <a:lnTo>
                  <a:pt x="699380" y="15836"/>
                </a:lnTo>
                <a:lnTo>
                  <a:pt x="655339" y="7131"/>
                </a:lnTo>
                <a:lnTo>
                  <a:pt x="610124" y="1806"/>
                </a:lnTo>
                <a:lnTo>
                  <a:pt x="563879" y="0"/>
                </a:lnTo>
                <a:close/>
              </a:path>
            </a:pathLst>
          </a:custGeom>
          <a:solidFill>
            <a:srgbClr val="FFC28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1" name="object 5"/>
          <p:cNvSpPr/>
          <p:nvPr/>
        </p:nvSpPr>
        <p:spPr>
          <a:xfrm>
            <a:off x="3078519" y="1735689"/>
            <a:ext cx="533400" cy="454659"/>
          </a:xfrm>
          <a:custGeom>
            <a:avLst/>
            <a:gdLst/>
            <a:ahLst/>
            <a:cxnLst/>
            <a:rect l="l" t="t" r="r" b="b"/>
            <a:pathLst>
              <a:path w="533400" h="454660">
                <a:moveTo>
                  <a:pt x="445516" y="141859"/>
                </a:moveTo>
                <a:lnTo>
                  <a:pt x="416179" y="141859"/>
                </a:lnTo>
                <a:lnTo>
                  <a:pt x="410337" y="144779"/>
                </a:lnTo>
                <a:lnTo>
                  <a:pt x="404494" y="147574"/>
                </a:lnTo>
                <a:lnTo>
                  <a:pt x="401574" y="150495"/>
                </a:lnTo>
                <a:lnTo>
                  <a:pt x="401574" y="349123"/>
                </a:lnTo>
                <a:lnTo>
                  <a:pt x="404494" y="351916"/>
                </a:lnTo>
                <a:lnTo>
                  <a:pt x="410337" y="354838"/>
                </a:lnTo>
                <a:lnTo>
                  <a:pt x="416179" y="357631"/>
                </a:lnTo>
                <a:lnTo>
                  <a:pt x="445516" y="357631"/>
                </a:lnTo>
                <a:lnTo>
                  <a:pt x="451357" y="354838"/>
                </a:lnTo>
                <a:lnTo>
                  <a:pt x="454279" y="351916"/>
                </a:lnTo>
                <a:lnTo>
                  <a:pt x="457200" y="349123"/>
                </a:lnTo>
                <a:lnTo>
                  <a:pt x="460121" y="343408"/>
                </a:lnTo>
                <a:lnTo>
                  <a:pt x="460121" y="156083"/>
                </a:lnTo>
                <a:lnTo>
                  <a:pt x="457200" y="150495"/>
                </a:lnTo>
                <a:lnTo>
                  <a:pt x="454279" y="147574"/>
                </a:lnTo>
                <a:lnTo>
                  <a:pt x="451357" y="144779"/>
                </a:lnTo>
                <a:lnTo>
                  <a:pt x="445516" y="141859"/>
                </a:lnTo>
                <a:close/>
              </a:path>
              <a:path w="533400" h="454660">
                <a:moveTo>
                  <a:pt x="272542" y="0"/>
                </a:moveTo>
                <a:lnTo>
                  <a:pt x="260857" y="0"/>
                </a:lnTo>
                <a:lnTo>
                  <a:pt x="46862" y="88011"/>
                </a:lnTo>
                <a:lnTo>
                  <a:pt x="38100" y="93725"/>
                </a:lnTo>
                <a:lnTo>
                  <a:pt x="38100" y="102235"/>
                </a:lnTo>
                <a:lnTo>
                  <a:pt x="43942" y="110743"/>
                </a:lnTo>
                <a:lnTo>
                  <a:pt x="52705" y="116331"/>
                </a:lnTo>
                <a:lnTo>
                  <a:pt x="480694" y="116331"/>
                </a:lnTo>
                <a:lnTo>
                  <a:pt x="492379" y="110743"/>
                </a:lnTo>
                <a:lnTo>
                  <a:pt x="495300" y="105028"/>
                </a:lnTo>
                <a:lnTo>
                  <a:pt x="495300" y="102235"/>
                </a:lnTo>
                <a:lnTo>
                  <a:pt x="492379" y="90804"/>
                </a:lnTo>
                <a:lnTo>
                  <a:pt x="486537" y="88011"/>
                </a:lnTo>
                <a:lnTo>
                  <a:pt x="266700" y="88011"/>
                </a:lnTo>
                <a:lnTo>
                  <a:pt x="255016" y="85216"/>
                </a:lnTo>
                <a:lnTo>
                  <a:pt x="246125" y="79501"/>
                </a:lnTo>
                <a:lnTo>
                  <a:pt x="240284" y="70992"/>
                </a:lnTo>
                <a:lnTo>
                  <a:pt x="240284" y="51053"/>
                </a:lnTo>
                <a:lnTo>
                  <a:pt x="246125" y="42545"/>
                </a:lnTo>
                <a:lnTo>
                  <a:pt x="255016" y="36956"/>
                </a:lnTo>
                <a:lnTo>
                  <a:pt x="266700" y="34036"/>
                </a:lnTo>
                <a:lnTo>
                  <a:pt x="355299" y="34036"/>
                </a:lnTo>
                <a:lnTo>
                  <a:pt x="272542" y="0"/>
                </a:lnTo>
                <a:close/>
              </a:path>
              <a:path w="533400" h="454660">
                <a:moveTo>
                  <a:pt x="355299" y="34036"/>
                </a:moveTo>
                <a:lnTo>
                  <a:pt x="266700" y="34036"/>
                </a:lnTo>
                <a:lnTo>
                  <a:pt x="278384" y="36956"/>
                </a:lnTo>
                <a:lnTo>
                  <a:pt x="287274" y="42545"/>
                </a:lnTo>
                <a:lnTo>
                  <a:pt x="293116" y="51053"/>
                </a:lnTo>
                <a:lnTo>
                  <a:pt x="293116" y="70992"/>
                </a:lnTo>
                <a:lnTo>
                  <a:pt x="287274" y="79501"/>
                </a:lnTo>
                <a:lnTo>
                  <a:pt x="278384" y="85216"/>
                </a:lnTo>
                <a:lnTo>
                  <a:pt x="266700" y="88011"/>
                </a:lnTo>
                <a:lnTo>
                  <a:pt x="486537" y="88011"/>
                </a:lnTo>
                <a:lnTo>
                  <a:pt x="355299" y="34036"/>
                </a:lnTo>
                <a:close/>
              </a:path>
              <a:path w="533400" h="454660">
                <a:moveTo>
                  <a:pt x="337057" y="141859"/>
                </a:moveTo>
                <a:lnTo>
                  <a:pt x="196342" y="141859"/>
                </a:lnTo>
                <a:lnTo>
                  <a:pt x="190500" y="144779"/>
                </a:lnTo>
                <a:lnTo>
                  <a:pt x="187579" y="147574"/>
                </a:lnTo>
                <a:lnTo>
                  <a:pt x="184657" y="150495"/>
                </a:lnTo>
                <a:lnTo>
                  <a:pt x="181737" y="156083"/>
                </a:lnTo>
                <a:lnTo>
                  <a:pt x="181737" y="343408"/>
                </a:lnTo>
                <a:lnTo>
                  <a:pt x="184657" y="349123"/>
                </a:lnTo>
                <a:lnTo>
                  <a:pt x="187579" y="351916"/>
                </a:lnTo>
                <a:lnTo>
                  <a:pt x="190500" y="354838"/>
                </a:lnTo>
                <a:lnTo>
                  <a:pt x="196342" y="357631"/>
                </a:lnTo>
                <a:lnTo>
                  <a:pt x="237362" y="357631"/>
                </a:lnTo>
                <a:lnTo>
                  <a:pt x="237362" y="241300"/>
                </a:lnTo>
                <a:lnTo>
                  <a:pt x="240284" y="229870"/>
                </a:lnTo>
                <a:lnTo>
                  <a:pt x="246125" y="221361"/>
                </a:lnTo>
                <a:lnTo>
                  <a:pt x="255016" y="215773"/>
                </a:lnTo>
                <a:lnTo>
                  <a:pt x="266700" y="212851"/>
                </a:lnTo>
                <a:lnTo>
                  <a:pt x="351663" y="212851"/>
                </a:lnTo>
                <a:lnTo>
                  <a:pt x="351663" y="156083"/>
                </a:lnTo>
                <a:lnTo>
                  <a:pt x="348742" y="150495"/>
                </a:lnTo>
                <a:lnTo>
                  <a:pt x="345821" y="147574"/>
                </a:lnTo>
                <a:lnTo>
                  <a:pt x="342900" y="144779"/>
                </a:lnTo>
                <a:lnTo>
                  <a:pt x="337057" y="141859"/>
                </a:lnTo>
                <a:close/>
              </a:path>
              <a:path w="533400" h="454660">
                <a:moveTo>
                  <a:pt x="351663" y="212851"/>
                </a:moveTo>
                <a:lnTo>
                  <a:pt x="266700" y="212851"/>
                </a:lnTo>
                <a:lnTo>
                  <a:pt x="278384" y="215773"/>
                </a:lnTo>
                <a:lnTo>
                  <a:pt x="287274" y="221361"/>
                </a:lnTo>
                <a:lnTo>
                  <a:pt x="293116" y="229870"/>
                </a:lnTo>
                <a:lnTo>
                  <a:pt x="296037" y="241300"/>
                </a:lnTo>
                <a:lnTo>
                  <a:pt x="296037" y="357631"/>
                </a:lnTo>
                <a:lnTo>
                  <a:pt x="337057" y="357631"/>
                </a:lnTo>
                <a:lnTo>
                  <a:pt x="342900" y="354838"/>
                </a:lnTo>
                <a:lnTo>
                  <a:pt x="345821" y="351916"/>
                </a:lnTo>
                <a:lnTo>
                  <a:pt x="348742" y="349123"/>
                </a:lnTo>
                <a:lnTo>
                  <a:pt x="351663" y="343408"/>
                </a:lnTo>
                <a:lnTo>
                  <a:pt x="351663" y="212851"/>
                </a:lnTo>
                <a:close/>
              </a:path>
              <a:path w="533400" h="454660">
                <a:moveTo>
                  <a:pt x="486537" y="380364"/>
                </a:moveTo>
                <a:lnTo>
                  <a:pt x="46862" y="380364"/>
                </a:lnTo>
                <a:lnTo>
                  <a:pt x="41021" y="383159"/>
                </a:lnTo>
                <a:lnTo>
                  <a:pt x="38100" y="388874"/>
                </a:lnTo>
                <a:lnTo>
                  <a:pt x="38100" y="400176"/>
                </a:lnTo>
                <a:lnTo>
                  <a:pt x="41021" y="403098"/>
                </a:lnTo>
                <a:lnTo>
                  <a:pt x="52705" y="408686"/>
                </a:lnTo>
                <a:lnTo>
                  <a:pt x="480694" y="408686"/>
                </a:lnTo>
                <a:lnTo>
                  <a:pt x="492379" y="403098"/>
                </a:lnTo>
                <a:lnTo>
                  <a:pt x="495300" y="400176"/>
                </a:lnTo>
                <a:lnTo>
                  <a:pt x="495300" y="388874"/>
                </a:lnTo>
                <a:lnTo>
                  <a:pt x="492379" y="383159"/>
                </a:lnTo>
                <a:lnTo>
                  <a:pt x="486537" y="380364"/>
                </a:lnTo>
                <a:close/>
              </a:path>
              <a:path w="533400" h="454660">
                <a:moveTo>
                  <a:pt x="518794" y="425703"/>
                </a:moveTo>
                <a:lnTo>
                  <a:pt x="14605" y="425703"/>
                </a:lnTo>
                <a:lnTo>
                  <a:pt x="8762" y="428625"/>
                </a:lnTo>
                <a:lnTo>
                  <a:pt x="2921" y="431418"/>
                </a:lnTo>
                <a:lnTo>
                  <a:pt x="0" y="434339"/>
                </a:lnTo>
                <a:lnTo>
                  <a:pt x="0" y="445642"/>
                </a:lnTo>
                <a:lnTo>
                  <a:pt x="2921" y="451358"/>
                </a:lnTo>
                <a:lnTo>
                  <a:pt x="8762" y="454151"/>
                </a:lnTo>
                <a:lnTo>
                  <a:pt x="524637" y="454151"/>
                </a:lnTo>
                <a:lnTo>
                  <a:pt x="530479" y="451358"/>
                </a:lnTo>
                <a:lnTo>
                  <a:pt x="533400" y="445642"/>
                </a:lnTo>
                <a:lnTo>
                  <a:pt x="533400" y="434339"/>
                </a:lnTo>
                <a:lnTo>
                  <a:pt x="530479" y="431418"/>
                </a:lnTo>
                <a:lnTo>
                  <a:pt x="524637" y="428625"/>
                </a:lnTo>
                <a:lnTo>
                  <a:pt x="518794" y="425703"/>
                </a:lnTo>
                <a:close/>
              </a:path>
              <a:path w="533400" h="454660">
                <a:moveTo>
                  <a:pt x="117221" y="141859"/>
                </a:moveTo>
                <a:lnTo>
                  <a:pt x="87884" y="141859"/>
                </a:lnTo>
                <a:lnTo>
                  <a:pt x="82042" y="144779"/>
                </a:lnTo>
                <a:lnTo>
                  <a:pt x="79121" y="147574"/>
                </a:lnTo>
                <a:lnTo>
                  <a:pt x="76200" y="150495"/>
                </a:lnTo>
                <a:lnTo>
                  <a:pt x="73279" y="156083"/>
                </a:lnTo>
                <a:lnTo>
                  <a:pt x="73279" y="343408"/>
                </a:lnTo>
                <a:lnTo>
                  <a:pt x="76200" y="349123"/>
                </a:lnTo>
                <a:lnTo>
                  <a:pt x="79121" y="351916"/>
                </a:lnTo>
                <a:lnTo>
                  <a:pt x="82042" y="354838"/>
                </a:lnTo>
                <a:lnTo>
                  <a:pt x="87884" y="357631"/>
                </a:lnTo>
                <a:lnTo>
                  <a:pt x="117221" y="357631"/>
                </a:lnTo>
                <a:lnTo>
                  <a:pt x="123062" y="354838"/>
                </a:lnTo>
                <a:lnTo>
                  <a:pt x="128905" y="351916"/>
                </a:lnTo>
                <a:lnTo>
                  <a:pt x="131825" y="349123"/>
                </a:lnTo>
                <a:lnTo>
                  <a:pt x="131825" y="150495"/>
                </a:lnTo>
                <a:lnTo>
                  <a:pt x="128905" y="147574"/>
                </a:lnTo>
                <a:lnTo>
                  <a:pt x="123062" y="144779"/>
                </a:lnTo>
                <a:lnTo>
                  <a:pt x="117221" y="1418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2" name="object 6"/>
          <p:cNvSpPr/>
          <p:nvPr/>
        </p:nvSpPr>
        <p:spPr>
          <a:xfrm>
            <a:off x="5245646" y="1305921"/>
            <a:ext cx="1361440" cy="1315720"/>
          </a:xfrm>
          <a:custGeom>
            <a:avLst/>
            <a:gdLst/>
            <a:ahLst/>
            <a:cxnLst/>
            <a:rect l="l" t="t" r="r" b="b"/>
            <a:pathLst>
              <a:path w="1361439" h="1315720">
                <a:moveTo>
                  <a:pt x="0" y="657606"/>
                </a:moveTo>
                <a:lnTo>
                  <a:pt x="2255" y="603667"/>
                </a:lnTo>
                <a:lnTo>
                  <a:pt x="8906" y="550930"/>
                </a:lnTo>
                <a:lnTo>
                  <a:pt x="19777" y="499564"/>
                </a:lnTo>
                <a:lnTo>
                  <a:pt x="34692" y="449738"/>
                </a:lnTo>
                <a:lnTo>
                  <a:pt x="53476" y="401621"/>
                </a:lnTo>
                <a:lnTo>
                  <a:pt x="75955" y="355383"/>
                </a:lnTo>
                <a:lnTo>
                  <a:pt x="101953" y="311192"/>
                </a:lnTo>
                <a:lnTo>
                  <a:pt x="131295" y="269217"/>
                </a:lnTo>
                <a:lnTo>
                  <a:pt x="163806" y="229629"/>
                </a:lnTo>
                <a:lnTo>
                  <a:pt x="199310" y="192595"/>
                </a:lnTo>
                <a:lnTo>
                  <a:pt x="237633" y="158286"/>
                </a:lnTo>
                <a:lnTo>
                  <a:pt x="278599" y="126869"/>
                </a:lnTo>
                <a:lnTo>
                  <a:pt x="322033" y="98516"/>
                </a:lnTo>
                <a:lnTo>
                  <a:pt x="367760" y="73394"/>
                </a:lnTo>
                <a:lnTo>
                  <a:pt x="415605" y="51673"/>
                </a:lnTo>
                <a:lnTo>
                  <a:pt x="465393" y="33521"/>
                </a:lnTo>
                <a:lnTo>
                  <a:pt x="516947" y="19109"/>
                </a:lnTo>
                <a:lnTo>
                  <a:pt x="570095" y="8606"/>
                </a:lnTo>
                <a:lnTo>
                  <a:pt x="624659" y="2179"/>
                </a:lnTo>
                <a:lnTo>
                  <a:pt x="680465" y="0"/>
                </a:lnTo>
                <a:lnTo>
                  <a:pt x="736272" y="2179"/>
                </a:lnTo>
                <a:lnTo>
                  <a:pt x="790836" y="8606"/>
                </a:lnTo>
                <a:lnTo>
                  <a:pt x="843984" y="19109"/>
                </a:lnTo>
                <a:lnTo>
                  <a:pt x="895538" y="33521"/>
                </a:lnTo>
                <a:lnTo>
                  <a:pt x="945326" y="51673"/>
                </a:lnTo>
                <a:lnTo>
                  <a:pt x="993171" y="73394"/>
                </a:lnTo>
                <a:lnTo>
                  <a:pt x="1038898" y="98516"/>
                </a:lnTo>
                <a:lnTo>
                  <a:pt x="1082332" y="126869"/>
                </a:lnTo>
                <a:lnTo>
                  <a:pt x="1123298" y="158286"/>
                </a:lnTo>
                <a:lnTo>
                  <a:pt x="1161621" y="192595"/>
                </a:lnTo>
                <a:lnTo>
                  <a:pt x="1197125" y="229629"/>
                </a:lnTo>
                <a:lnTo>
                  <a:pt x="1229636" y="269217"/>
                </a:lnTo>
                <a:lnTo>
                  <a:pt x="1258978" y="311192"/>
                </a:lnTo>
                <a:lnTo>
                  <a:pt x="1284976" y="355383"/>
                </a:lnTo>
                <a:lnTo>
                  <a:pt x="1307455" y="401621"/>
                </a:lnTo>
                <a:lnTo>
                  <a:pt x="1326239" y="449738"/>
                </a:lnTo>
                <a:lnTo>
                  <a:pt x="1341154" y="499564"/>
                </a:lnTo>
                <a:lnTo>
                  <a:pt x="1352025" y="550930"/>
                </a:lnTo>
                <a:lnTo>
                  <a:pt x="1358676" y="603667"/>
                </a:lnTo>
                <a:lnTo>
                  <a:pt x="1360931" y="657606"/>
                </a:lnTo>
                <a:lnTo>
                  <a:pt x="1358676" y="711544"/>
                </a:lnTo>
                <a:lnTo>
                  <a:pt x="1352025" y="764281"/>
                </a:lnTo>
                <a:lnTo>
                  <a:pt x="1341154" y="815647"/>
                </a:lnTo>
                <a:lnTo>
                  <a:pt x="1326239" y="865473"/>
                </a:lnTo>
                <a:lnTo>
                  <a:pt x="1307455" y="913590"/>
                </a:lnTo>
                <a:lnTo>
                  <a:pt x="1284976" y="959828"/>
                </a:lnTo>
                <a:lnTo>
                  <a:pt x="1258978" y="1004019"/>
                </a:lnTo>
                <a:lnTo>
                  <a:pt x="1229636" y="1045994"/>
                </a:lnTo>
                <a:lnTo>
                  <a:pt x="1197125" y="1085582"/>
                </a:lnTo>
                <a:lnTo>
                  <a:pt x="1161621" y="1122616"/>
                </a:lnTo>
                <a:lnTo>
                  <a:pt x="1123298" y="1156925"/>
                </a:lnTo>
                <a:lnTo>
                  <a:pt x="1082332" y="1188342"/>
                </a:lnTo>
                <a:lnTo>
                  <a:pt x="1038898" y="1216695"/>
                </a:lnTo>
                <a:lnTo>
                  <a:pt x="993171" y="1241817"/>
                </a:lnTo>
                <a:lnTo>
                  <a:pt x="945326" y="1263538"/>
                </a:lnTo>
                <a:lnTo>
                  <a:pt x="895538" y="1281690"/>
                </a:lnTo>
                <a:lnTo>
                  <a:pt x="843984" y="1296102"/>
                </a:lnTo>
                <a:lnTo>
                  <a:pt x="790836" y="1306605"/>
                </a:lnTo>
                <a:lnTo>
                  <a:pt x="736272" y="1313032"/>
                </a:lnTo>
                <a:lnTo>
                  <a:pt x="680465" y="1315212"/>
                </a:lnTo>
                <a:lnTo>
                  <a:pt x="624659" y="1313032"/>
                </a:lnTo>
                <a:lnTo>
                  <a:pt x="570095" y="1306605"/>
                </a:lnTo>
                <a:lnTo>
                  <a:pt x="516947" y="1296102"/>
                </a:lnTo>
                <a:lnTo>
                  <a:pt x="465393" y="1281690"/>
                </a:lnTo>
                <a:lnTo>
                  <a:pt x="415605" y="1263538"/>
                </a:lnTo>
                <a:lnTo>
                  <a:pt x="367760" y="1241817"/>
                </a:lnTo>
                <a:lnTo>
                  <a:pt x="322033" y="1216695"/>
                </a:lnTo>
                <a:lnTo>
                  <a:pt x="278599" y="1188342"/>
                </a:lnTo>
                <a:lnTo>
                  <a:pt x="237633" y="1156925"/>
                </a:lnTo>
                <a:lnTo>
                  <a:pt x="199310" y="1122616"/>
                </a:lnTo>
                <a:lnTo>
                  <a:pt x="163806" y="1085582"/>
                </a:lnTo>
                <a:lnTo>
                  <a:pt x="131295" y="1045994"/>
                </a:lnTo>
                <a:lnTo>
                  <a:pt x="101953" y="1004019"/>
                </a:lnTo>
                <a:lnTo>
                  <a:pt x="75955" y="959828"/>
                </a:lnTo>
                <a:lnTo>
                  <a:pt x="53476" y="913590"/>
                </a:lnTo>
                <a:lnTo>
                  <a:pt x="34692" y="865473"/>
                </a:lnTo>
                <a:lnTo>
                  <a:pt x="19777" y="815647"/>
                </a:lnTo>
                <a:lnTo>
                  <a:pt x="8906" y="764281"/>
                </a:lnTo>
                <a:lnTo>
                  <a:pt x="2255" y="711544"/>
                </a:lnTo>
                <a:lnTo>
                  <a:pt x="0" y="657606"/>
                </a:lnTo>
                <a:close/>
              </a:path>
            </a:pathLst>
          </a:custGeom>
          <a:ln w="15240">
            <a:solidFill>
              <a:srgbClr val="FFA351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3" name="object 7"/>
          <p:cNvSpPr/>
          <p:nvPr/>
        </p:nvSpPr>
        <p:spPr>
          <a:xfrm>
            <a:off x="5361470" y="1418698"/>
            <a:ext cx="1127760" cy="1089660"/>
          </a:xfrm>
          <a:custGeom>
            <a:avLst/>
            <a:gdLst/>
            <a:ahLst/>
            <a:cxnLst/>
            <a:rect l="l" t="t" r="r" b="b"/>
            <a:pathLst>
              <a:path w="1127760" h="1089660">
                <a:moveTo>
                  <a:pt x="563879" y="0"/>
                </a:moveTo>
                <a:lnTo>
                  <a:pt x="517635" y="1806"/>
                </a:lnTo>
                <a:lnTo>
                  <a:pt x="472420" y="7131"/>
                </a:lnTo>
                <a:lnTo>
                  <a:pt x="428379" y="15836"/>
                </a:lnTo>
                <a:lnTo>
                  <a:pt x="385657" y="27779"/>
                </a:lnTo>
                <a:lnTo>
                  <a:pt x="344400" y="42820"/>
                </a:lnTo>
                <a:lnTo>
                  <a:pt x="304752" y="60820"/>
                </a:lnTo>
                <a:lnTo>
                  <a:pt x="266860" y="81637"/>
                </a:lnTo>
                <a:lnTo>
                  <a:pt x="230867" y="105131"/>
                </a:lnTo>
                <a:lnTo>
                  <a:pt x="196920" y="131163"/>
                </a:lnTo>
                <a:lnTo>
                  <a:pt x="165163" y="159591"/>
                </a:lnTo>
                <a:lnTo>
                  <a:pt x="135742" y="190276"/>
                </a:lnTo>
                <a:lnTo>
                  <a:pt x="108801" y="223077"/>
                </a:lnTo>
                <a:lnTo>
                  <a:pt x="84486" y="257853"/>
                </a:lnTo>
                <a:lnTo>
                  <a:pt x="62942" y="294466"/>
                </a:lnTo>
                <a:lnTo>
                  <a:pt x="44315" y="332773"/>
                </a:lnTo>
                <a:lnTo>
                  <a:pt x="28748" y="372636"/>
                </a:lnTo>
                <a:lnTo>
                  <a:pt x="16388" y="413913"/>
                </a:lnTo>
                <a:lnTo>
                  <a:pt x="7380" y="456465"/>
                </a:lnTo>
                <a:lnTo>
                  <a:pt x="1869" y="500150"/>
                </a:lnTo>
                <a:lnTo>
                  <a:pt x="0" y="544829"/>
                </a:lnTo>
                <a:lnTo>
                  <a:pt x="1869" y="589509"/>
                </a:lnTo>
                <a:lnTo>
                  <a:pt x="7380" y="633194"/>
                </a:lnTo>
                <a:lnTo>
                  <a:pt x="16388" y="675746"/>
                </a:lnTo>
                <a:lnTo>
                  <a:pt x="28748" y="717023"/>
                </a:lnTo>
                <a:lnTo>
                  <a:pt x="44315" y="756886"/>
                </a:lnTo>
                <a:lnTo>
                  <a:pt x="62942" y="795193"/>
                </a:lnTo>
                <a:lnTo>
                  <a:pt x="84486" y="831806"/>
                </a:lnTo>
                <a:lnTo>
                  <a:pt x="108801" y="866582"/>
                </a:lnTo>
                <a:lnTo>
                  <a:pt x="135742" y="899383"/>
                </a:lnTo>
                <a:lnTo>
                  <a:pt x="165163" y="930068"/>
                </a:lnTo>
                <a:lnTo>
                  <a:pt x="196920" y="958496"/>
                </a:lnTo>
                <a:lnTo>
                  <a:pt x="230867" y="984528"/>
                </a:lnTo>
                <a:lnTo>
                  <a:pt x="266860" y="1008022"/>
                </a:lnTo>
                <a:lnTo>
                  <a:pt x="304752" y="1028839"/>
                </a:lnTo>
                <a:lnTo>
                  <a:pt x="344400" y="1046839"/>
                </a:lnTo>
                <a:lnTo>
                  <a:pt x="385657" y="1061880"/>
                </a:lnTo>
                <a:lnTo>
                  <a:pt x="428379" y="1073823"/>
                </a:lnTo>
                <a:lnTo>
                  <a:pt x="472420" y="1082528"/>
                </a:lnTo>
                <a:lnTo>
                  <a:pt x="517635" y="1087853"/>
                </a:lnTo>
                <a:lnTo>
                  <a:pt x="563879" y="1089659"/>
                </a:lnTo>
                <a:lnTo>
                  <a:pt x="610124" y="1087853"/>
                </a:lnTo>
                <a:lnTo>
                  <a:pt x="655339" y="1082528"/>
                </a:lnTo>
                <a:lnTo>
                  <a:pt x="699380" y="1073823"/>
                </a:lnTo>
                <a:lnTo>
                  <a:pt x="742102" y="1061880"/>
                </a:lnTo>
                <a:lnTo>
                  <a:pt x="783359" y="1046839"/>
                </a:lnTo>
                <a:lnTo>
                  <a:pt x="823007" y="1028839"/>
                </a:lnTo>
                <a:lnTo>
                  <a:pt x="860899" y="1008022"/>
                </a:lnTo>
                <a:lnTo>
                  <a:pt x="896892" y="984528"/>
                </a:lnTo>
                <a:lnTo>
                  <a:pt x="930839" y="958496"/>
                </a:lnTo>
                <a:lnTo>
                  <a:pt x="962596" y="930068"/>
                </a:lnTo>
                <a:lnTo>
                  <a:pt x="992017" y="899383"/>
                </a:lnTo>
                <a:lnTo>
                  <a:pt x="1018958" y="866582"/>
                </a:lnTo>
                <a:lnTo>
                  <a:pt x="1043273" y="831806"/>
                </a:lnTo>
                <a:lnTo>
                  <a:pt x="1064817" y="795193"/>
                </a:lnTo>
                <a:lnTo>
                  <a:pt x="1083444" y="756886"/>
                </a:lnTo>
                <a:lnTo>
                  <a:pt x="1099011" y="717023"/>
                </a:lnTo>
                <a:lnTo>
                  <a:pt x="1111371" y="675746"/>
                </a:lnTo>
                <a:lnTo>
                  <a:pt x="1120379" y="633194"/>
                </a:lnTo>
                <a:lnTo>
                  <a:pt x="1125890" y="589509"/>
                </a:lnTo>
                <a:lnTo>
                  <a:pt x="1127760" y="544829"/>
                </a:lnTo>
                <a:lnTo>
                  <a:pt x="1125890" y="500150"/>
                </a:lnTo>
                <a:lnTo>
                  <a:pt x="1120379" y="456465"/>
                </a:lnTo>
                <a:lnTo>
                  <a:pt x="1111371" y="413913"/>
                </a:lnTo>
                <a:lnTo>
                  <a:pt x="1099011" y="372636"/>
                </a:lnTo>
                <a:lnTo>
                  <a:pt x="1083444" y="332773"/>
                </a:lnTo>
                <a:lnTo>
                  <a:pt x="1064817" y="294466"/>
                </a:lnTo>
                <a:lnTo>
                  <a:pt x="1043273" y="257853"/>
                </a:lnTo>
                <a:lnTo>
                  <a:pt x="1018958" y="223077"/>
                </a:lnTo>
                <a:lnTo>
                  <a:pt x="992017" y="190276"/>
                </a:lnTo>
                <a:lnTo>
                  <a:pt x="962596" y="159591"/>
                </a:lnTo>
                <a:lnTo>
                  <a:pt x="930839" y="131163"/>
                </a:lnTo>
                <a:lnTo>
                  <a:pt x="896892" y="105131"/>
                </a:lnTo>
                <a:lnTo>
                  <a:pt x="860899" y="81637"/>
                </a:lnTo>
                <a:lnTo>
                  <a:pt x="823007" y="60820"/>
                </a:lnTo>
                <a:lnTo>
                  <a:pt x="783359" y="42820"/>
                </a:lnTo>
                <a:lnTo>
                  <a:pt x="742102" y="27779"/>
                </a:lnTo>
                <a:lnTo>
                  <a:pt x="699380" y="15836"/>
                </a:lnTo>
                <a:lnTo>
                  <a:pt x="655339" y="7131"/>
                </a:lnTo>
                <a:lnTo>
                  <a:pt x="610124" y="1806"/>
                </a:lnTo>
                <a:lnTo>
                  <a:pt x="563879" y="0"/>
                </a:lnTo>
                <a:close/>
              </a:path>
            </a:pathLst>
          </a:custGeom>
          <a:solidFill>
            <a:srgbClr val="FFA35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4" name="object 8"/>
          <p:cNvSpPr/>
          <p:nvPr/>
        </p:nvSpPr>
        <p:spPr>
          <a:xfrm>
            <a:off x="5644934" y="1693017"/>
            <a:ext cx="562610" cy="541020"/>
          </a:xfrm>
          <a:custGeom>
            <a:avLst/>
            <a:gdLst/>
            <a:ahLst/>
            <a:cxnLst/>
            <a:rect l="l" t="t" r="r" b="b"/>
            <a:pathLst>
              <a:path w="562610" h="541019">
                <a:moveTo>
                  <a:pt x="556292" y="164719"/>
                </a:moveTo>
                <a:lnTo>
                  <a:pt x="455929" y="164719"/>
                </a:lnTo>
                <a:lnTo>
                  <a:pt x="471169" y="170561"/>
                </a:lnTo>
                <a:lnTo>
                  <a:pt x="483362" y="179324"/>
                </a:lnTo>
                <a:lnTo>
                  <a:pt x="489458" y="194056"/>
                </a:lnTo>
                <a:lnTo>
                  <a:pt x="489458" y="208787"/>
                </a:lnTo>
                <a:lnTo>
                  <a:pt x="486410" y="223520"/>
                </a:lnTo>
                <a:lnTo>
                  <a:pt x="474217" y="235203"/>
                </a:lnTo>
                <a:lnTo>
                  <a:pt x="462025" y="241046"/>
                </a:lnTo>
                <a:lnTo>
                  <a:pt x="452881" y="244094"/>
                </a:lnTo>
                <a:lnTo>
                  <a:pt x="471169" y="252857"/>
                </a:lnTo>
                <a:lnTo>
                  <a:pt x="489458" y="255777"/>
                </a:lnTo>
                <a:lnTo>
                  <a:pt x="504571" y="255777"/>
                </a:lnTo>
                <a:lnTo>
                  <a:pt x="547115" y="232283"/>
                </a:lnTo>
                <a:lnTo>
                  <a:pt x="562355" y="196976"/>
                </a:lnTo>
                <a:lnTo>
                  <a:pt x="562355" y="182245"/>
                </a:lnTo>
                <a:lnTo>
                  <a:pt x="559308" y="170561"/>
                </a:lnTo>
                <a:lnTo>
                  <a:pt x="556292" y="164719"/>
                </a:lnTo>
                <a:close/>
              </a:path>
              <a:path w="562610" h="541019">
                <a:moveTo>
                  <a:pt x="452881" y="188213"/>
                </a:moveTo>
                <a:lnTo>
                  <a:pt x="446786" y="188213"/>
                </a:lnTo>
                <a:lnTo>
                  <a:pt x="425576" y="194056"/>
                </a:lnTo>
                <a:lnTo>
                  <a:pt x="431673" y="223520"/>
                </a:lnTo>
                <a:lnTo>
                  <a:pt x="452881" y="217550"/>
                </a:lnTo>
                <a:lnTo>
                  <a:pt x="458977" y="214630"/>
                </a:lnTo>
                <a:lnTo>
                  <a:pt x="462025" y="211709"/>
                </a:lnTo>
                <a:lnTo>
                  <a:pt x="465074" y="205867"/>
                </a:lnTo>
                <a:lnTo>
                  <a:pt x="465074" y="199898"/>
                </a:lnTo>
                <a:lnTo>
                  <a:pt x="462025" y="194056"/>
                </a:lnTo>
                <a:lnTo>
                  <a:pt x="458977" y="191135"/>
                </a:lnTo>
                <a:lnTo>
                  <a:pt x="452881" y="188213"/>
                </a:lnTo>
                <a:close/>
              </a:path>
              <a:path w="562610" h="541019">
                <a:moveTo>
                  <a:pt x="498475" y="126492"/>
                </a:moveTo>
                <a:lnTo>
                  <a:pt x="477265" y="129412"/>
                </a:lnTo>
                <a:lnTo>
                  <a:pt x="458977" y="138175"/>
                </a:lnTo>
                <a:lnTo>
                  <a:pt x="443864" y="149987"/>
                </a:lnTo>
                <a:lnTo>
                  <a:pt x="431673" y="167639"/>
                </a:lnTo>
                <a:lnTo>
                  <a:pt x="440816" y="164719"/>
                </a:lnTo>
                <a:lnTo>
                  <a:pt x="556292" y="164719"/>
                </a:lnTo>
                <a:lnTo>
                  <a:pt x="553212" y="158750"/>
                </a:lnTo>
                <a:lnTo>
                  <a:pt x="544067" y="149987"/>
                </a:lnTo>
                <a:lnTo>
                  <a:pt x="535051" y="141097"/>
                </a:lnTo>
                <a:lnTo>
                  <a:pt x="525906" y="132334"/>
                </a:lnTo>
                <a:lnTo>
                  <a:pt x="513714" y="129412"/>
                </a:lnTo>
                <a:lnTo>
                  <a:pt x="498475" y="126492"/>
                </a:lnTo>
                <a:close/>
              </a:path>
              <a:path w="562610" h="541019">
                <a:moveTo>
                  <a:pt x="422528" y="411607"/>
                </a:moveTo>
                <a:lnTo>
                  <a:pt x="395224" y="411607"/>
                </a:lnTo>
                <a:lnTo>
                  <a:pt x="383031" y="414527"/>
                </a:lnTo>
                <a:lnTo>
                  <a:pt x="370839" y="420497"/>
                </a:lnTo>
                <a:lnTo>
                  <a:pt x="361696" y="429260"/>
                </a:lnTo>
                <a:lnTo>
                  <a:pt x="355600" y="438150"/>
                </a:lnTo>
                <a:lnTo>
                  <a:pt x="349630" y="449834"/>
                </a:lnTo>
                <a:lnTo>
                  <a:pt x="343535" y="461645"/>
                </a:lnTo>
                <a:lnTo>
                  <a:pt x="343535" y="488061"/>
                </a:lnTo>
                <a:lnTo>
                  <a:pt x="349630" y="499872"/>
                </a:lnTo>
                <a:lnTo>
                  <a:pt x="355600" y="511556"/>
                </a:lnTo>
                <a:lnTo>
                  <a:pt x="395224" y="538099"/>
                </a:lnTo>
                <a:lnTo>
                  <a:pt x="410337" y="541020"/>
                </a:lnTo>
                <a:lnTo>
                  <a:pt x="434721" y="535177"/>
                </a:lnTo>
                <a:lnTo>
                  <a:pt x="465074" y="511556"/>
                </a:lnTo>
                <a:lnTo>
                  <a:pt x="474217" y="488061"/>
                </a:lnTo>
                <a:lnTo>
                  <a:pt x="477265" y="476376"/>
                </a:lnTo>
                <a:lnTo>
                  <a:pt x="465074" y="438150"/>
                </a:lnTo>
                <a:lnTo>
                  <a:pt x="434721" y="414527"/>
                </a:lnTo>
                <a:lnTo>
                  <a:pt x="422528" y="411607"/>
                </a:lnTo>
                <a:close/>
              </a:path>
              <a:path w="562610" h="541019">
                <a:moveTo>
                  <a:pt x="51688" y="338200"/>
                </a:moveTo>
                <a:lnTo>
                  <a:pt x="15239" y="352806"/>
                </a:lnTo>
                <a:lnTo>
                  <a:pt x="3048" y="379349"/>
                </a:lnTo>
                <a:lnTo>
                  <a:pt x="0" y="388112"/>
                </a:lnTo>
                <a:lnTo>
                  <a:pt x="3048" y="399923"/>
                </a:lnTo>
                <a:lnTo>
                  <a:pt x="6096" y="408686"/>
                </a:lnTo>
                <a:lnTo>
                  <a:pt x="9143" y="417575"/>
                </a:lnTo>
                <a:lnTo>
                  <a:pt x="15239" y="423418"/>
                </a:lnTo>
                <a:lnTo>
                  <a:pt x="33400" y="435228"/>
                </a:lnTo>
                <a:lnTo>
                  <a:pt x="42544" y="438150"/>
                </a:lnTo>
                <a:lnTo>
                  <a:pt x="63880" y="438150"/>
                </a:lnTo>
                <a:lnTo>
                  <a:pt x="72898" y="435228"/>
                </a:lnTo>
                <a:lnTo>
                  <a:pt x="88137" y="426338"/>
                </a:lnTo>
                <a:lnTo>
                  <a:pt x="97281" y="411607"/>
                </a:lnTo>
                <a:lnTo>
                  <a:pt x="103377" y="393953"/>
                </a:lnTo>
                <a:lnTo>
                  <a:pt x="88137" y="388112"/>
                </a:lnTo>
                <a:lnTo>
                  <a:pt x="82041" y="382270"/>
                </a:lnTo>
                <a:lnTo>
                  <a:pt x="75946" y="376300"/>
                </a:lnTo>
                <a:lnTo>
                  <a:pt x="72898" y="367538"/>
                </a:lnTo>
                <a:lnTo>
                  <a:pt x="69976" y="358775"/>
                </a:lnTo>
                <a:lnTo>
                  <a:pt x="69976" y="349885"/>
                </a:lnTo>
                <a:lnTo>
                  <a:pt x="72898" y="344043"/>
                </a:lnTo>
                <a:lnTo>
                  <a:pt x="63880" y="341122"/>
                </a:lnTo>
                <a:lnTo>
                  <a:pt x="51688" y="338200"/>
                </a:lnTo>
                <a:close/>
              </a:path>
              <a:path w="562610" h="541019">
                <a:moveTo>
                  <a:pt x="358648" y="326389"/>
                </a:moveTo>
                <a:lnTo>
                  <a:pt x="346583" y="326389"/>
                </a:lnTo>
                <a:lnTo>
                  <a:pt x="340487" y="329311"/>
                </a:lnTo>
                <a:lnTo>
                  <a:pt x="337438" y="335152"/>
                </a:lnTo>
                <a:lnTo>
                  <a:pt x="337438" y="346963"/>
                </a:lnTo>
                <a:lnTo>
                  <a:pt x="361696" y="399923"/>
                </a:lnTo>
                <a:lnTo>
                  <a:pt x="373888" y="393953"/>
                </a:lnTo>
                <a:lnTo>
                  <a:pt x="389127" y="388112"/>
                </a:lnTo>
                <a:lnTo>
                  <a:pt x="367791" y="335152"/>
                </a:lnTo>
                <a:lnTo>
                  <a:pt x="358648" y="326389"/>
                </a:lnTo>
                <a:close/>
              </a:path>
              <a:path w="562610" h="541019">
                <a:moveTo>
                  <a:pt x="194563" y="288163"/>
                </a:moveTo>
                <a:lnTo>
                  <a:pt x="103377" y="344043"/>
                </a:lnTo>
                <a:lnTo>
                  <a:pt x="97281" y="346963"/>
                </a:lnTo>
                <a:lnTo>
                  <a:pt x="94234" y="352806"/>
                </a:lnTo>
                <a:lnTo>
                  <a:pt x="94234" y="358775"/>
                </a:lnTo>
                <a:lnTo>
                  <a:pt x="97281" y="364617"/>
                </a:lnTo>
                <a:lnTo>
                  <a:pt x="109474" y="370459"/>
                </a:lnTo>
                <a:lnTo>
                  <a:pt x="118490" y="367538"/>
                </a:lnTo>
                <a:lnTo>
                  <a:pt x="209803" y="314578"/>
                </a:lnTo>
                <a:lnTo>
                  <a:pt x="203708" y="302895"/>
                </a:lnTo>
                <a:lnTo>
                  <a:pt x="194563" y="288163"/>
                </a:lnTo>
                <a:close/>
              </a:path>
              <a:path w="562610" h="541019">
                <a:moveTo>
                  <a:pt x="215773" y="194056"/>
                </a:moveTo>
                <a:lnTo>
                  <a:pt x="206755" y="217550"/>
                </a:lnTo>
                <a:lnTo>
                  <a:pt x="203708" y="241046"/>
                </a:lnTo>
                <a:lnTo>
                  <a:pt x="206755" y="258699"/>
                </a:lnTo>
                <a:lnTo>
                  <a:pt x="221868" y="296925"/>
                </a:lnTo>
                <a:lnTo>
                  <a:pt x="249300" y="323469"/>
                </a:lnTo>
                <a:lnTo>
                  <a:pt x="288798" y="338200"/>
                </a:lnTo>
                <a:lnTo>
                  <a:pt x="310006" y="341122"/>
                </a:lnTo>
                <a:lnTo>
                  <a:pt x="313054" y="341122"/>
                </a:lnTo>
                <a:lnTo>
                  <a:pt x="313054" y="329311"/>
                </a:lnTo>
                <a:lnTo>
                  <a:pt x="319150" y="320548"/>
                </a:lnTo>
                <a:lnTo>
                  <a:pt x="325247" y="311658"/>
                </a:lnTo>
                <a:lnTo>
                  <a:pt x="337438" y="305815"/>
                </a:lnTo>
                <a:lnTo>
                  <a:pt x="349630" y="302895"/>
                </a:lnTo>
                <a:lnTo>
                  <a:pt x="390070" y="302895"/>
                </a:lnTo>
                <a:lnTo>
                  <a:pt x="395224" y="296925"/>
                </a:lnTo>
                <a:lnTo>
                  <a:pt x="404240" y="279273"/>
                </a:lnTo>
                <a:lnTo>
                  <a:pt x="410337" y="261747"/>
                </a:lnTo>
                <a:lnTo>
                  <a:pt x="413385" y="241046"/>
                </a:lnTo>
                <a:lnTo>
                  <a:pt x="410337" y="220472"/>
                </a:lnTo>
                <a:lnTo>
                  <a:pt x="409471" y="217550"/>
                </a:lnTo>
                <a:lnTo>
                  <a:pt x="255397" y="217550"/>
                </a:lnTo>
                <a:lnTo>
                  <a:pt x="240156" y="214630"/>
                </a:lnTo>
                <a:lnTo>
                  <a:pt x="231012" y="211709"/>
                </a:lnTo>
                <a:lnTo>
                  <a:pt x="224916" y="205867"/>
                </a:lnTo>
                <a:lnTo>
                  <a:pt x="215773" y="194056"/>
                </a:lnTo>
                <a:close/>
              </a:path>
              <a:path w="562610" h="541019">
                <a:moveTo>
                  <a:pt x="390070" y="302895"/>
                </a:moveTo>
                <a:lnTo>
                  <a:pt x="361696" y="302895"/>
                </a:lnTo>
                <a:lnTo>
                  <a:pt x="370839" y="305815"/>
                </a:lnTo>
                <a:lnTo>
                  <a:pt x="379984" y="314578"/>
                </a:lnTo>
                <a:lnTo>
                  <a:pt x="390070" y="302895"/>
                </a:lnTo>
                <a:close/>
              </a:path>
              <a:path w="562610" h="541019">
                <a:moveTo>
                  <a:pt x="310006" y="138175"/>
                </a:moveTo>
                <a:lnTo>
                  <a:pt x="291846" y="141097"/>
                </a:lnTo>
                <a:lnTo>
                  <a:pt x="276605" y="144018"/>
                </a:lnTo>
                <a:lnTo>
                  <a:pt x="294893" y="167639"/>
                </a:lnTo>
                <a:lnTo>
                  <a:pt x="294893" y="182245"/>
                </a:lnTo>
                <a:lnTo>
                  <a:pt x="291846" y="196976"/>
                </a:lnTo>
                <a:lnTo>
                  <a:pt x="282701" y="208787"/>
                </a:lnTo>
                <a:lnTo>
                  <a:pt x="267462" y="217550"/>
                </a:lnTo>
                <a:lnTo>
                  <a:pt x="409471" y="217550"/>
                </a:lnTo>
                <a:lnTo>
                  <a:pt x="383031" y="167639"/>
                </a:lnTo>
                <a:lnTo>
                  <a:pt x="349630" y="147065"/>
                </a:lnTo>
                <a:lnTo>
                  <a:pt x="331342" y="141097"/>
                </a:lnTo>
                <a:lnTo>
                  <a:pt x="310006" y="138175"/>
                </a:lnTo>
                <a:close/>
              </a:path>
              <a:path w="562610" h="541019">
                <a:moveTo>
                  <a:pt x="255397" y="158750"/>
                </a:moveTo>
                <a:lnTo>
                  <a:pt x="243204" y="167639"/>
                </a:lnTo>
                <a:lnTo>
                  <a:pt x="231012" y="176402"/>
                </a:lnTo>
                <a:lnTo>
                  <a:pt x="243204" y="191135"/>
                </a:lnTo>
                <a:lnTo>
                  <a:pt x="249300" y="194056"/>
                </a:lnTo>
                <a:lnTo>
                  <a:pt x="261365" y="194056"/>
                </a:lnTo>
                <a:lnTo>
                  <a:pt x="264413" y="191135"/>
                </a:lnTo>
                <a:lnTo>
                  <a:pt x="267462" y="185293"/>
                </a:lnTo>
                <a:lnTo>
                  <a:pt x="270510" y="182245"/>
                </a:lnTo>
                <a:lnTo>
                  <a:pt x="270510" y="176402"/>
                </a:lnTo>
                <a:lnTo>
                  <a:pt x="267462" y="170561"/>
                </a:lnTo>
                <a:lnTo>
                  <a:pt x="255397" y="158750"/>
                </a:lnTo>
                <a:close/>
              </a:path>
              <a:path w="562610" h="541019">
                <a:moveTo>
                  <a:pt x="170179" y="0"/>
                </a:moveTo>
                <a:lnTo>
                  <a:pt x="121538" y="14732"/>
                </a:lnTo>
                <a:lnTo>
                  <a:pt x="88137" y="52959"/>
                </a:lnTo>
                <a:lnTo>
                  <a:pt x="82041" y="85217"/>
                </a:lnTo>
                <a:lnTo>
                  <a:pt x="85089" y="102870"/>
                </a:lnTo>
                <a:lnTo>
                  <a:pt x="109474" y="147065"/>
                </a:lnTo>
                <a:lnTo>
                  <a:pt x="152018" y="170561"/>
                </a:lnTo>
                <a:lnTo>
                  <a:pt x="188467" y="170561"/>
                </a:lnTo>
                <a:lnTo>
                  <a:pt x="203708" y="164719"/>
                </a:lnTo>
                <a:lnTo>
                  <a:pt x="218821" y="155828"/>
                </a:lnTo>
                <a:lnTo>
                  <a:pt x="234061" y="147065"/>
                </a:lnTo>
                <a:lnTo>
                  <a:pt x="252349" y="117601"/>
                </a:lnTo>
                <a:lnTo>
                  <a:pt x="258317" y="102870"/>
                </a:lnTo>
                <a:lnTo>
                  <a:pt x="258317" y="67563"/>
                </a:lnTo>
                <a:lnTo>
                  <a:pt x="234061" y="26415"/>
                </a:lnTo>
                <a:lnTo>
                  <a:pt x="188467" y="2921"/>
                </a:lnTo>
                <a:lnTo>
                  <a:pt x="17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5" name="object 9"/>
          <p:cNvSpPr/>
          <p:nvPr/>
        </p:nvSpPr>
        <p:spPr>
          <a:xfrm>
            <a:off x="7825779" y="1305921"/>
            <a:ext cx="1361440" cy="1315720"/>
          </a:xfrm>
          <a:custGeom>
            <a:avLst/>
            <a:gdLst/>
            <a:ahLst/>
            <a:cxnLst/>
            <a:rect l="l" t="t" r="r" b="b"/>
            <a:pathLst>
              <a:path w="1361440" h="1315720">
                <a:moveTo>
                  <a:pt x="0" y="657606"/>
                </a:moveTo>
                <a:lnTo>
                  <a:pt x="2255" y="603667"/>
                </a:lnTo>
                <a:lnTo>
                  <a:pt x="8906" y="550930"/>
                </a:lnTo>
                <a:lnTo>
                  <a:pt x="19777" y="499564"/>
                </a:lnTo>
                <a:lnTo>
                  <a:pt x="34692" y="449738"/>
                </a:lnTo>
                <a:lnTo>
                  <a:pt x="53476" y="401621"/>
                </a:lnTo>
                <a:lnTo>
                  <a:pt x="75955" y="355383"/>
                </a:lnTo>
                <a:lnTo>
                  <a:pt x="101953" y="311192"/>
                </a:lnTo>
                <a:lnTo>
                  <a:pt x="131295" y="269217"/>
                </a:lnTo>
                <a:lnTo>
                  <a:pt x="163806" y="229629"/>
                </a:lnTo>
                <a:lnTo>
                  <a:pt x="199310" y="192595"/>
                </a:lnTo>
                <a:lnTo>
                  <a:pt x="237633" y="158286"/>
                </a:lnTo>
                <a:lnTo>
                  <a:pt x="278599" y="126869"/>
                </a:lnTo>
                <a:lnTo>
                  <a:pt x="322033" y="98516"/>
                </a:lnTo>
                <a:lnTo>
                  <a:pt x="367760" y="73394"/>
                </a:lnTo>
                <a:lnTo>
                  <a:pt x="415605" y="51673"/>
                </a:lnTo>
                <a:lnTo>
                  <a:pt x="465393" y="33521"/>
                </a:lnTo>
                <a:lnTo>
                  <a:pt x="516947" y="19109"/>
                </a:lnTo>
                <a:lnTo>
                  <a:pt x="570095" y="8606"/>
                </a:lnTo>
                <a:lnTo>
                  <a:pt x="624659" y="2179"/>
                </a:lnTo>
                <a:lnTo>
                  <a:pt x="680466" y="0"/>
                </a:lnTo>
                <a:lnTo>
                  <a:pt x="736272" y="2179"/>
                </a:lnTo>
                <a:lnTo>
                  <a:pt x="790836" y="8606"/>
                </a:lnTo>
                <a:lnTo>
                  <a:pt x="843984" y="19109"/>
                </a:lnTo>
                <a:lnTo>
                  <a:pt x="895538" y="33521"/>
                </a:lnTo>
                <a:lnTo>
                  <a:pt x="945326" y="51673"/>
                </a:lnTo>
                <a:lnTo>
                  <a:pt x="993171" y="73394"/>
                </a:lnTo>
                <a:lnTo>
                  <a:pt x="1038898" y="98516"/>
                </a:lnTo>
                <a:lnTo>
                  <a:pt x="1082332" y="126869"/>
                </a:lnTo>
                <a:lnTo>
                  <a:pt x="1123298" y="158286"/>
                </a:lnTo>
                <a:lnTo>
                  <a:pt x="1161621" y="192595"/>
                </a:lnTo>
                <a:lnTo>
                  <a:pt x="1197125" y="229629"/>
                </a:lnTo>
                <a:lnTo>
                  <a:pt x="1229636" y="269217"/>
                </a:lnTo>
                <a:lnTo>
                  <a:pt x="1258978" y="311192"/>
                </a:lnTo>
                <a:lnTo>
                  <a:pt x="1284976" y="355383"/>
                </a:lnTo>
                <a:lnTo>
                  <a:pt x="1307455" y="401621"/>
                </a:lnTo>
                <a:lnTo>
                  <a:pt x="1326239" y="449738"/>
                </a:lnTo>
                <a:lnTo>
                  <a:pt x="1341154" y="499564"/>
                </a:lnTo>
                <a:lnTo>
                  <a:pt x="1352025" y="550930"/>
                </a:lnTo>
                <a:lnTo>
                  <a:pt x="1358676" y="603667"/>
                </a:lnTo>
                <a:lnTo>
                  <a:pt x="1360931" y="657606"/>
                </a:lnTo>
                <a:lnTo>
                  <a:pt x="1358676" y="711544"/>
                </a:lnTo>
                <a:lnTo>
                  <a:pt x="1352025" y="764281"/>
                </a:lnTo>
                <a:lnTo>
                  <a:pt x="1341154" y="815647"/>
                </a:lnTo>
                <a:lnTo>
                  <a:pt x="1326239" y="865473"/>
                </a:lnTo>
                <a:lnTo>
                  <a:pt x="1307455" y="913590"/>
                </a:lnTo>
                <a:lnTo>
                  <a:pt x="1284976" y="959828"/>
                </a:lnTo>
                <a:lnTo>
                  <a:pt x="1258978" y="1004019"/>
                </a:lnTo>
                <a:lnTo>
                  <a:pt x="1229636" y="1045994"/>
                </a:lnTo>
                <a:lnTo>
                  <a:pt x="1197125" y="1085582"/>
                </a:lnTo>
                <a:lnTo>
                  <a:pt x="1161621" y="1122616"/>
                </a:lnTo>
                <a:lnTo>
                  <a:pt x="1123298" y="1156925"/>
                </a:lnTo>
                <a:lnTo>
                  <a:pt x="1082332" y="1188342"/>
                </a:lnTo>
                <a:lnTo>
                  <a:pt x="1038898" y="1216695"/>
                </a:lnTo>
                <a:lnTo>
                  <a:pt x="993171" y="1241817"/>
                </a:lnTo>
                <a:lnTo>
                  <a:pt x="945326" y="1263538"/>
                </a:lnTo>
                <a:lnTo>
                  <a:pt x="895538" y="1281690"/>
                </a:lnTo>
                <a:lnTo>
                  <a:pt x="843984" y="1296102"/>
                </a:lnTo>
                <a:lnTo>
                  <a:pt x="790836" y="1306605"/>
                </a:lnTo>
                <a:lnTo>
                  <a:pt x="736272" y="1313032"/>
                </a:lnTo>
                <a:lnTo>
                  <a:pt x="680466" y="1315212"/>
                </a:lnTo>
                <a:lnTo>
                  <a:pt x="624659" y="1313032"/>
                </a:lnTo>
                <a:lnTo>
                  <a:pt x="570095" y="1306605"/>
                </a:lnTo>
                <a:lnTo>
                  <a:pt x="516947" y="1296102"/>
                </a:lnTo>
                <a:lnTo>
                  <a:pt x="465393" y="1281690"/>
                </a:lnTo>
                <a:lnTo>
                  <a:pt x="415605" y="1263538"/>
                </a:lnTo>
                <a:lnTo>
                  <a:pt x="367760" y="1241817"/>
                </a:lnTo>
                <a:lnTo>
                  <a:pt x="322033" y="1216695"/>
                </a:lnTo>
                <a:lnTo>
                  <a:pt x="278599" y="1188342"/>
                </a:lnTo>
                <a:lnTo>
                  <a:pt x="237633" y="1156925"/>
                </a:lnTo>
                <a:lnTo>
                  <a:pt x="199310" y="1122616"/>
                </a:lnTo>
                <a:lnTo>
                  <a:pt x="163806" y="1085582"/>
                </a:lnTo>
                <a:lnTo>
                  <a:pt x="131295" y="1045994"/>
                </a:lnTo>
                <a:lnTo>
                  <a:pt x="101953" y="1004019"/>
                </a:lnTo>
                <a:lnTo>
                  <a:pt x="75955" y="959828"/>
                </a:lnTo>
                <a:lnTo>
                  <a:pt x="53476" y="913590"/>
                </a:lnTo>
                <a:lnTo>
                  <a:pt x="34692" y="865473"/>
                </a:lnTo>
                <a:lnTo>
                  <a:pt x="19777" y="815647"/>
                </a:lnTo>
                <a:lnTo>
                  <a:pt x="8906" y="764281"/>
                </a:lnTo>
                <a:lnTo>
                  <a:pt x="2255" y="711544"/>
                </a:lnTo>
                <a:lnTo>
                  <a:pt x="0" y="657606"/>
                </a:lnTo>
                <a:close/>
              </a:path>
            </a:pathLst>
          </a:custGeom>
          <a:ln w="15240">
            <a:solidFill>
              <a:srgbClr val="EB8B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6" name="object 10"/>
          <p:cNvSpPr/>
          <p:nvPr/>
        </p:nvSpPr>
        <p:spPr>
          <a:xfrm>
            <a:off x="7943127" y="1418698"/>
            <a:ext cx="1127760" cy="1089660"/>
          </a:xfrm>
          <a:custGeom>
            <a:avLst/>
            <a:gdLst/>
            <a:ahLst/>
            <a:cxnLst/>
            <a:rect l="l" t="t" r="r" b="b"/>
            <a:pathLst>
              <a:path w="1127759" h="1089660">
                <a:moveTo>
                  <a:pt x="563879" y="0"/>
                </a:moveTo>
                <a:lnTo>
                  <a:pt x="517635" y="1806"/>
                </a:lnTo>
                <a:lnTo>
                  <a:pt x="472420" y="7131"/>
                </a:lnTo>
                <a:lnTo>
                  <a:pt x="428379" y="15836"/>
                </a:lnTo>
                <a:lnTo>
                  <a:pt x="385657" y="27779"/>
                </a:lnTo>
                <a:lnTo>
                  <a:pt x="344400" y="42820"/>
                </a:lnTo>
                <a:lnTo>
                  <a:pt x="304752" y="60820"/>
                </a:lnTo>
                <a:lnTo>
                  <a:pt x="266860" y="81637"/>
                </a:lnTo>
                <a:lnTo>
                  <a:pt x="230867" y="105131"/>
                </a:lnTo>
                <a:lnTo>
                  <a:pt x="196920" y="131163"/>
                </a:lnTo>
                <a:lnTo>
                  <a:pt x="165163" y="159591"/>
                </a:lnTo>
                <a:lnTo>
                  <a:pt x="135742" y="190276"/>
                </a:lnTo>
                <a:lnTo>
                  <a:pt x="108801" y="223077"/>
                </a:lnTo>
                <a:lnTo>
                  <a:pt x="84486" y="257853"/>
                </a:lnTo>
                <a:lnTo>
                  <a:pt x="62942" y="294466"/>
                </a:lnTo>
                <a:lnTo>
                  <a:pt x="44315" y="332773"/>
                </a:lnTo>
                <a:lnTo>
                  <a:pt x="28748" y="372636"/>
                </a:lnTo>
                <a:lnTo>
                  <a:pt x="16388" y="413913"/>
                </a:lnTo>
                <a:lnTo>
                  <a:pt x="7380" y="456465"/>
                </a:lnTo>
                <a:lnTo>
                  <a:pt x="1869" y="500150"/>
                </a:lnTo>
                <a:lnTo>
                  <a:pt x="0" y="544829"/>
                </a:lnTo>
                <a:lnTo>
                  <a:pt x="1869" y="589509"/>
                </a:lnTo>
                <a:lnTo>
                  <a:pt x="7380" y="633194"/>
                </a:lnTo>
                <a:lnTo>
                  <a:pt x="16388" y="675746"/>
                </a:lnTo>
                <a:lnTo>
                  <a:pt x="28748" y="717023"/>
                </a:lnTo>
                <a:lnTo>
                  <a:pt x="44315" y="756886"/>
                </a:lnTo>
                <a:lnTo>
                  <a:pt x="62942" y="795193"/>
                </a:lnTo>
                <a:lnTo>
                  <a:pt x="84486" y="831806"/>
                </a:lnTo>
                <a:lnTo>
                  <a:pt x="108801" y="866582"/>
                </a:lnTo>
                <a:lnTo>
                  <a:pt x="135742" y="899383"/>
                </a:lnTo>
                <a:lnTo>
                  <a:pt x="165163" y="930068"/>
                </a:lnTo>
                <a:lnTo>
                  <a:pt x="196920" y="958496"/>
                </a:lnTo>
                <a:lnTo>
                  <a:pt x="230867" y="984528"/>
                </a:lnTo>
                <a:lnTo>
                  <a:pt x="266860" y="1008022"/>
                </a:lnTo>
                <a:lnTo>
                  <a:pt x="304752" y="1028839"/>
                </a:lnTo>
                <a:lnTo>
                  <a:pt x="344400" y="1046839"/>
                </a:lnTo>
                <a:lnTo>
                  <a:pt x="385657" y="1061880"/>
                </a:lnTo>
                <a:lnTo>
                  <a:pt x="428379" y="1073823"/>
                </a:lnTo>
                <a:lnTo>
                  <a:pt x="472420" y="1082528"/>
                </a:lnTo>
                <a:lnTo>
                  <a:pt x="517635" y="1087853"/>
                </a:lnTo>
                <a:lnTo>
                  <a:pt x="563879" y="1089659"/>
                </a:lnTo>
                <a:lnTo>
                  <a:pt x="610124" y="1087853"/>
                </a:lnTo>
                <a:lnTo>
                  <a:pt x="655339" y="1082528"/>
                </a:lnTo>
                <a:lnTo>
                  <a:pt x="699380" y="1073823"/>
                </a:lnTo>
                <a:lnTo>
                  <a:pt x="742102" y="1061880"/>
                </a:lnTo>
                <a:lnTo>
                  <a:pt x="783359" y="1046839"/>
                </a:lnTo>
                <a:lnTo>
                  <a:pt x="823007" y="1028839"/>
                </a:lnTo>
                <a:lnTo>
                  <a:pt x="860899" y="1008022"/>
                </a:lnTo>
                <a:lnTo>
                  <a:pt x="896892" y="984528"/>
                </a:lnTo>
                <a:lnTo>
                  <a:pt x="930839" y="958496"/>
                </a:lnTo>
                <a:lnTo>
                  <a:pt x="962596" y="930068"/>
                </a:lnTo>
                <a:lnTo>
                  <a:pt x="992017" y="899383"/>
                </a:lnTo>
                <a:lnTo>
                  <a:pt x="1018958" y="866582"/>
                </a:lnTo>
                <a:lnTo>
                  <a:pt x="1043273" y="831806"/>
                </a:lnTo>
                <a:lnTo>
                  <a:pt x="1064817" y="795193"/>
                </a:lnTo>
                <a:lnTo>
                  <a:pt x="1083444" y="756886"/>
                </a:lnTo>
                <a:lnTo>
                  <a:pt x="1099011" y="717023"/>
                </a:lnTo>
                <a:lnTo>
                  <a:pt x="1111371" y="675746"/>
                </a:lnTo>
                <a:lnTo>
                  <a:pt x="1120379" y="633194"/>
                </a:lnTo>
                <a:lnTo>
                  <a:pt x="1125890" y="589509"/>
                </a:lnTo>
                <a:lnTo>
                  <a:pt x="1127760" y="544829"/>
                </a:lnTo>
                <a:lnTo>
                  <a:pt x="1125890" y="500150"/>
                </a:lnTo>
                <a:lnTo>
                  <a:pt x="1120379" y="456465"/>
                </a:lnTo>
                <a:lnTo>
                  <a:pt x="1111371" y="413913"/>
                </a:lnTo>
                <a:lnTo>
                  <a:pt x="1099011" y="372636"/>
                </a:lnTo>
                <a:lnTo>
                  <a:pt x="1083444" y="332773"/>
                </a:lnTo>
                <a:lnTo>
                  <a:pt x="1064817" y="294466"/>
                </a:lnTo>
                <a:lnTo>
                  <a:pt x="1043273" y="257853"/>
                </a:lnTo>
                <a:lnTo>
                  <a:pt x="1018958" y="223077"/>
                </a:lnTo>
                <a:lnTo>
                  <a:pt x="992017" y="190276"/>
                </a:lnTo>
                <a:lnTo>
                  <a:pt x="962596" y="159591"/>
                </a:lnTo>
                <a:lnTo>
                  <a:pt x="930839" y="131163"/>
                </a:lnTo>
                <a:lnTo>
                  <a:pt x="896892" y="105131"/>
                </a:lnTo>
                <a:lnTo>
                  <a:pt x="860899" y="81637"/>
                </a:lnTo>
                <a:lnTo>
                  <a:pt x="823007" y="60820"/>
                </a:lnTo>
                <a:lnTo>
                  <a:pt x="783359" y="42820"/>
                </a:lnTo>
                <a:lnTo>
                  <a:pt x="742102" y="27779"/>
                </a:lnTo>
                <a:lnTo>
                  <a:pt x="699380" y="15836"/>
                </a:lnTo>
                <a:lnTo>
                  <a:pt x="655339" y="7131"/>
                </a:lnTo>
                <a:lnTo>
                  <a:pt x="610124" y="1806"/>
                </a:lnTo>
                <a:lnTo>
                  <a:pt x="563879" y="0"/>
                </a:lnTo>
                <a:close/>
              </a:path>
            </a:pathLst>
          </a:custGeom>
          <a:solidFill>
            <a:srgbClr val="EB8B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7" name="object 11"/>
          <p:cNvSpPr/>
          <p:nvPr/>
        </p:nvSpPr>
        <p:spPr>
          <a:xfrm>
            <a:off x="8220494" y="1762867"/>
            <a:ext cx="571500" cy="402590"/>
          </a:xfrm>
          <a:custGeom>
            <a:avLst/>
            <a:gdLst/>
            <a:ahLst/>
            <a:cxnLst/>
            <a:rect l="l" t="t" r="r" b="b"/>
            <a:pathLst>
              <a:path w="571500" h="402589">
                <a:moveTo>
                  <a:pt x="330036" y="368300"/>
                </a:moveTo>
                <a:lnTo>
                  <a:pt x="300989" y="368300"/>
                </a:lnTo>
                <a:lnTo>
                  <a:pt x="304037" y="373379"/>
                </a:lnTo>
                <a:lnTo>
                  <a:pt x="313054" y="379729"/>
                </a:lnTo>
                <a:lnTo>
                  <a:pt x="322199" y="388619"/>
                </a:lnTo>
                <a:lnTo>
                  <a:pt x="337438" y="391160"/>
                </a:lnTo>
                <a:lnTo>
                  <a:pt x="370839" y="400050"/>
                </a:lnTo>
                <a:lnTo>
                  <a:pt x="413384" y="402589"/>
                </a:lnTo>
                <a:lnTo>
                  <a:pt x="455929" y="400050"/>
                </a:lnTo>
                <a:lnTo>
                  <a:pt x="477265" y="397510"/>
                </a:lnTo>
                <a:lnTo>
                  <a:pt x="492505" y="391160"/>
                </a:lnTo>
                <a:lnTo>
                  <a:pt x="507619" y="386079"/>
                </a:lnTo>
                <a:lnTo>
                  <a:pt x="511537" y="382269"/>
                </a:lnTo>
                <a:lnTo>
                  <a:pt x="413384" y="382269"/>
                </a:lnTo>
                <a:lnTo>
                  <a:pt x="383031" y="379729"/>
                </a:lnTo>
                <a:lnTo>
                  <a:pt x="358648" y="377189"/>
                </a:lnTo>
                <a:lnTo>
                  <a:pt x="334390" y="370839"/>
                </a:lnTo>
                <a:lnTo>
                  <a:pt x="330036" y="368300"/>
                </a:lnTo>
                <a:close/>
              </a:path>
              <a:path w="571500" h="402589">
                <a:moveTo>
                  <a:pt x="300989" y="67310"/>
                </a:moveTo>
                <a:lnTo>
                  <a:pt x="9144" y="199389"/>
                </a:lnTo>
                <a:lnTo>
                  <a:pt x="3048" y="203200"/>
                </a:lnTo>
                <a:lnTo>
                  <a:pt x="3048" y="217169"/>
                </a:lnTo>
                <a:lnTo>
                  <a:pt x="9144" y="220979"/>
                </a:lnTo>
                <a:lnTo>
                  <a:pt x="45593" y="232410"/>
                </a:lnTo>
                <a:lnTo>
                  <a:pt x="6096" y="250189"/>
                </a:lnTo>
                <a:lnTo>
                  <a:pt x="3048" y="255269"/>
                </a:lnTo>
                <a:lnTo>
                  <a:pt x="0" y="261619"/>
                </a:lnTo>
                <a:lnTo>
                  <a:pt x="3048" y="267969"/>
                </a:lnTo>
                <a:lnTo>
                  <a:pt x="45593" y="285750"/>
                </a:lnTo>
                <a:lnTo>
                  <a:pt x="6096" y="303529"/>
                </a:lnTo>
                <a:lnTo>
                  <a:pt x="0" y="306069"/>
                </a:lnTo>
                <a:lnTo>
                  <a:pt x="0" y="320039"/>
                </a:lnTo>
                <a:lnTo>
                  <a:pt x="6096" y="323850"/>
                </a:lnTo>
                <a:lnTo>
                  <a:pt x="224917" y="397510"/>
                </a:lnTo>
                <a:lnTo>
                  <a:pt x="234060" y="397510"/>
                </a:lnTo>
                <a:lnTo>
                  <a:pt x="289350" y="373379"/>
                </a:lnTo>
                <a:lnTo>
                  <a:pt x="227964" y="373379"/>
                </a:lnTo>
                <a:lnTo>
                  <a:pt x="42545" y="312419"/>
                </a:lnTo>
                <a:lnTo>
                  <a:pt x="78994" y="294639"/>
                </a:lnTo>
                <a:lnTo>
                  <a:pt x="149987" y="294639"/>
                </a:lnTo>
                <a:lnTo>
                  <a:pt x="109474" y="281939"/>
                </a:lnTo>
                <a:lnTo>
                  <a:pt x="42545" y="259079"/>
                </a:lnTo>
                <a:lnTo>
                  <a:pt x="78994" y="243839"/>
                </a:lnTo>
                <a:lnTo>
                  <a:pt x="304037" y="243839"/>
                </a:lnTo>
                <a:lnTo>
                  <a:pt x="300989" y="241300"/>
                </a:lnTo>
                <a:lnTo>
                  <a:pt x="297942" y="234950"/>
                </a:lnTo>
                <a:lnTo>
                  <a:pt x="300989" y="226060"/>
                </a:lnTo>
                <a:lnTo>
                  <a:pt x="304473" y="220979"/>
                </a:lnTo>
                <a:lnTo>
                  <a:pt x="176275" y="220979"/>
                </a:lnTo>
                <a:lnTo>
                  <a:pt x="158114" y="212089"/>
                </a:lnTo>
                <a:lnTo>
                  <a:pt x="152019" y="208279"/>
                </a:lnTo>
                <a:lnTo>
                  <a:pt x="148971" y="203200"/>
                </a:lnTo>
                <a:lnTo>
                  <a:pt x="152019" y="199389"/>
                </a:lnTo>
                <a:lnTo>
                  <a:pt x="155067" y="194310"/>
                </a:lnTo>
                <a:lnTo>
                  <a:pt x="167131" y="187960"/>
                </a:lnTo>
                <a:lnTo>
                  <a:pt x="182372" y="185419"/>
                </a:lnTo>
                <a:lnTo>
                  <a:pt x="203707" y="181610"/>
                </a:lnTo>
                <a:lnTo>
                  <a:pt x="297942" y="181610"/>
                </a:lnTo>
                <a:lnTo>
                  <a:pt x="300989" y="172719"/>
                </a:lnTo>
                <a:lnTo>
                  <a:pt x="307085" y="167639"/>
                </a:lnTo>
                <a:lnTo>
                  <a:pt x="361696" y="167639"/>
                </a:lnTo>
                <a:lnTo>
                  <a:pt x="325247" y="154939"/>
                </a:lnTo>
                <a:lnTo>
                  <a:pt x="319150" y="152400"/>
                </a:lnTo>
                <a:lnTo>
                  <a:pt x="304037" y="140969"/>
                </a:lnTo>
                <a:lnTo>
                  <a:pt x="300989" y="134619"/>
                </a:lnTo>
                <a:lnTo>
                  <a:pt x="297942" y="129539"/>
                </a:lnTo>
                <a:lnTo>
                  <a:pt x="300989" y="120650"/>
                </a:lnTo>
                <a:lnTo>
                  <a:pt x="307085" y="114300"/>
                </a:lnTo>
                <a:lnTo>
                  <a:pt x="361696" y="114300"/>
                </a:lnTo>
                <a:lnTo>
                  <a:pt x="343534" y="107950"/>
                </a:lnTo>
                <a:lnTo>
                  <a:pt x="325247" y="102869"/>
                </a:lnTo>
                <a:lnTo>
                  <a:pt x="319150" y="99060"/>
                </a:lnTo>
                <a:lnTo>
                  <a:pt x="304037" y="87629"/>
                </a:lnTo>
                <a:lnTo>
                  <a:pt x="297942" y="76200"/>
                </a:lnTo>
                <a:lnTo>
                  <a:pt x="300989" y="67310"/>
                </a:lnTo>
                <a:close/>
              </a:path>
              <a:path w="571500" h="402589">
                <a:moveTo>
                  <a:pt x="525906" y="346710"/>
                </a:moveTo>
                <a:lnTo>
                  <a:pt x="489457" y="370839"/>
                </a:lnTo>
                <a:lnTo>
                  <a:pt x="413384" y="382269"/>
                </a:lnTo>
                <a:lnTo>
                  <a:pt x="511537" y="382269"/>
                </a:lnTo>
                <a:lnTo>
                  <a:pt x="516762" y="377189"/>
                </a:lnTo>
                <a:lnTo>
                  <a:pt x="522858" y="370839"/>
                </a:lnTo>
                <a:lnTo>
                  <a:pt x="525906" y="361950"/>
                </a:lnTo>
                <a:lnTo>
                  <a:pt x="525906" y="346710"/>
                </a:lnTo>
                <a:close/>
              </a:path>
              <a:path w="571500" h="402589">
                <a:moveTo>
                  <a:pt x="297942" y="341629"/>
                </a:moveTo>
                <a:lnTo>
                  <a:pt x="227964" y="373379"/>
                </a:lnTo>
                <a:lnTo>
                  <a:pt x="289350" y="373379"/>
                </a:lnTo>
                <a:lnTo>
                  <a:pt x="300989" y="368300"/>
                </a:lnTo>
                <a:lnTo>
                  <a:pt x="330036" y="368300"/>
                </a:lnTo>
                <a:lnTo>
                  <a:pt x="319150" y="361950"/>
                </a:lnTo>
                <a:lnTo>
                  <a:pt x="313054" y="359410"/>
                </a:lnTo>
                <a:lnTo>
                  <a:pt x="304037" y="350519"/>
                </a:lnTo>
                <a:lnTo>
                  <a:pt x="297942" y="341629"/>
                </a:lnTo>
                <a:close/>
              </a:path>
              <a:path w="571500" h="402589">
                <a:moveTo>
                  <a:pt x="330036" y="314960"/>
                </a:moveTo>
                <a:lnTo>
                  <a:pt x="300989" y="314960"/>
                </a:lnTo>
                <a:lnTo>
                  <a:pt x="304037" y="323850"/>
                </a:lnTo>
                <a:lnTo>
                  <a:pt x="313054" y="330200"/>
                </a:lnTo>
                <a:lnTo>
                  <a:pt x="325247" y="335279"/>
                </a:lnTo>
                <a:lnTo>
                  <a:pt x="337438" y="341629"/>
                </a:lnTo>
                <a:lnTo>
                  <a:pt x="373887" y="346710"/>
                </a:lnTo>
                <a:lnTo>
                  <a:pt x="413384" y="350519"/>
                </a:lnTo>
                <a:lnTo>
                  <a:pt x="455929" y="346710"/>
                </a:lnTo>
                <a:lnTo>
                  <a:pt x="477265" y="344169"/>
                </a:lnTo>
                <a:lnTo>
                  <a:pt x="492505" y="337819"/>
                </a:lnTo>
                <a:lnTo>
                  <a:pt x="507619" y="332739"/>
                </a:lnTo>
                <a:lnTo>
                  <a:pt x="510231" y="330200"/>
                </a:lnTo>
                <a:lnTo>
                  <a:pt x="413384" y="330200"/>
                </a:lnTo>
                <a:lnTo>
                  <a:pt x="383031" y="326389"/>
                </a:lnTo>
                <a:lnTo>
                  <a:pt x="358648" y="323850"/>
                </a:lnTo>
                <a:lnTo>
                  <a:pt x="334390" y="317500"/>
                </a:lnTo>
                <a:lnTo>
                  <a:pt x="330036" y="314960"/>
                </a:lnTo>
                <a:close/>
              </a:path>
              <a:path w="571500" h="402589">
                <a:moveTo>
                  <a:pt x="149987" y="294639"/>
                </a:moveTo>
                <a:lnTo>
                  <a:pt x="78994" y="294639"/>
                </a:lnTo>
                <a:lnTo>
                  <a:pt x="224917" y="344169"/>
                </a:lnTo>
                <a:lnTo>
                  <a:pt x="234060" y="344169"/>
                </a:lnTo>
                <a:lnTo>
                  <a:pt x="289350" y="320039"/>
                </a:lnTo>
                <a:lnTo>
                  <a:pt x="231012" y="320039"/>
                </a:lnTo>
                <a:lnTo>
                  <a:pt x="149987" y="294639"/>
                </a:lnTo>
                <a:close/>
              </a:path>
              <a:path w="571500" h="402589">
                <a:moveTo>
                  <a:pt x="525906" y="294639"/>
                </a:moveTo>
                <a:lnTo>
                  <a:pt x="489457" y="317500"/>
                </a:lnTo>
                <a:lnTo>
                  <a:pt x="440817" y="326389"/>
                </a:lnTo>
                <a:lnTo>
                  <a:pt x="413384" y="330200"/>
                </a:lnTo>
                <a:lnTo>
                  <a:pt x="510231" y="330200"/>
                </a:lnTo>
                <a:lnTo>
                  <a:pt x="516762" y="323850"/>
                </a:lnTo>
                <a:lnTo>
                  <a:pt x="522858" y="317500"/>
                </a:lnTo>
                <a:lnTo>
                  <a:pt x="525906" y="308610"/>
                </a:lnTo>
                <a:lnTo>
                  <a:pt x="525906" y="294639"/>
                </a:lnTo>
                <a:close/>
              </a:path>
              <a:path w="571500" h="402589">
                <a:moveTo>
                  <a:pt x="297942" y="288289"/>
                </a:moveTo>
                <a:lnTo>
                  <a:pt x="297942" y="290829"/>
                </a:lnTo>
                <a:lnTo>
                  <a:pt x="231012" y="320039"/>
                </a:lnTo>
                <a:lnTo>
                  <a:pt x="289350" y="320039"/>
                </a:lnTo>
                <a:lnTo>
                  <a:pt x="300989" y="314960"/>
                </a:lnTo>
                <a:lnTo>
                  <a:pt x="330036" y="314960"/>
                </a:lnTo>
                <a:lnTo>
                  <a:pt x="319150" y="308610"/>
                </a:lnTo>
                <a:lnTo>
                  <a:pt x="316102" y="308610"/>
                </a:lnTo>
                <a:lnTo>
                  <a:pt x="304037" y="299719"/>
                </a:lnTo>
                <a:lnTo>
                  <a:pt x="300989" y="290829"/>
                </a:lnTo>
                <a:lnTo>
                  <a:pt x="297942" y="288289"/>
                </a:lnTo>
                <a:close/>
              </a:path>
              <a:path w="571500" h="402589">
                <a:moveTo>
                  <a:pt x="334390" y="264160"/>
                </a:moveTo>
                <a:lnTo>
                  <a:pt x="300989" y="264160"/>
                </a:lnTo>
                <a:lnTo>
                  <a:pt x="307085" y="270510"/>
                </a:lnTo>
                <a:lnTo>
                  <a:pt x="316102" y="276860"/>
                </a:lnTo>
                <a:lnTo>
                  <a:pt x="340486" y="288289"/>
                </a:lnTo>
                <a:lnTo>
                  <a:pt x="373887" y="294639"/>
                </a:lnTo>
                <a:lnTo>
                  <a:pt x="413384" y="297179"/>
                </a:lnTo>
                <a:lnTo>
                  <a:pt x="449960" y="294639"/>
                </a:lnTo>
                <a:lnTo>
                  <a:pt x="483361" y="288289"/>
                </a:lnTo>
                <a:lnTo>
                  <a:pt x="507619" y="279400"/>
                </a:lnTo>
                <a:lnTo>
                  <a:pt x="511276" y="276860"/>
                </a:lnTo>
                <a:lnTo>
                  <a:pt x="413384" y="276860"/>
                </a:lnTo>
                <a:lnTo>
                  <a:pt x="383031" y="273050"/>
                </a:lnTo>
                <a:lnTo>
                  <a:pt x="358648" y="270510"/>
                </a:lnTo>
                <a:lnTo>
                  <a:pt x="334390" y="264160"/>
                </a:lnTo>
                <a:close/>
              </a:path>
              <a:path w="571500" h="402589">
                <a:moveTo>
                  <a:pt x="304037" y="243839"/>
                </a:moveTo>
                <a:lnTo>
                  <a:pt x="78994" y="243839"/>
                </a:lnTo>
                <a:lnTo>
                  <a:pt x="227964" y="294639"/>
                </a:lnTo>
                <a:lnTo>
                  <a:pt x="237108" y="294639"/>
                </a:lnTo>
                <a:lnTo>
                  <a:pt x="300989" y="264160"/>
                </a:lnTo>
                <a:lnTo>
                  <a:pt x="334390" y="264160"/>
                </a:lnTo>
                <a:lnTo>
                  <a:pt x="319150" y="255269"/>
                </a:lnTo>
                <a:lnTo>
                  <a:pt x="316102" y="255269"/>
                </a:lnTo>
                <a:lnTo>
                  <a:pt x="304037" y="247650"/>
                </a:lnTo>
                <a:lnTo>
                  <a:pt x="304037" y="243839"/>
                </a:lnTo>
                <a:close/>
              </a:path>
              <a:path w="571500" h="402589">
                <a:moveTo>
                  <a:pt x="534006" y="217169"/>
                </a:moveTo>
                <a:lnTo>
                  <a:pt x="519810" y="217169"/>
                </a:lnTo>
                <a:lnTo>
                  <a:pt x="525906" y="226060"/>
                </a:lnTo>
                <a:lnTo>
                  <a:pt x="525906" y="237489"/>
                </a:lnTo>
                <a:lnTo>
                  <a:pt x="522858" y="243839"/>
                </a:lnTo>
                <a:lnTo>
                  <a:pt x="513714" y="252729"/>
                </a:lnTo>
                <a:lnTo>
                  <a:pt x="507619" y="255269"/>
                </a:lnTo>
                <a:lnTo>
                  <a:pt x="489457" y="264160"/>
                </a:lnTo>
                <a:lnTo>
                  <a:pt x="468122" y="270510"/>
                </a:lnTo>
                <a:lnTo>
                  <a:pt x="440817" y="273050"/>
                </a:lnTo>
                <a:lnTo>
                  <a:pt x="413384" y="276860"/>
                </a:lnTo>
                <a:lnTo>
                  <a:pt x="511276" y="276860"/>
                </a:lnTo>
                <a:lnTo>
                  <a:pt x="516762" y="273050"/>
                </a:lnTo>
                <a:lnTo>
                  <a:pt x="522858" y="264160"/>
                </a:lnTo>
                <a:lnTo>
                  <a:pt x="562355" y="247650"/>
                </a:lnTo>
                <a:lnTo>
                  <a:pt x="568451" y="243839"/>
                </a:lnTo>
                <a:lnTo>
                  <a:pt x="568451" y="229869"/>
                </a:lnTo>
                <a:lnTo>
                  <a:pt x="562355" y="226060"/>
                </a:lnTo>
                <a:lnTo>
                  <a:pt x="534006" y="217169"/>
                </a:lnTo>
                <a:close/>
              </a:path>
              <a:path w="571500" h="402589">
                <a:moveTo>
                  <a:pt x="361696" y="217169"/>
                </a:moveTo>
                <a:lnTo>
                  <a:pt x="307085" y="217169"/>
                </a:lnTo>
                <a:lnTo>
                  <a:pt x="325247" y="229869"/>
                </a:lnTo>
                <a:lnTo>
                  <a:pt x="349630" y="237489"/>
                </a:lnTo>
                <a:lnTo>
                  <a:pt x="376935" y="243839"/>
                </a:lnTo>
                <a:lnTo>
                  <a:pt x="446912" y="243839"/>
                </a:lnTo>
                <a:lnTo>
                  <a:pt x="477265" y="237489"/>
                </a:lnTo>
                <a:lnTo>
                  <a:pt x="501523" y="229869"/>
                </a:lnTo>
                <a:lnTo>
                  <a:pt x="510666" y="223519"/>
                </a:lnTo>
                <a:lnTo>
                  <a:pt x="386079" y="223519"/>
                </a:lnTo>
                <a:lnTo>
                  <a:pt x="361696" y="217169"/>
                </a:lnTo>
                <a:close/>
              </a:path>
              <a:path w="571500" h="402589">
                <a:moveTo>
                  <a:pt x="541101" y="167639"/>
                </a:moveTo>
                <a:lnTo>
                  <a:pt x="519810" y="167639"/>
                </a:lnTo>
                <a:lnTo>
                  <a:pt x="525906" y="172719"/>
                </a:lnTo>
                <a:lnTo>
                  <a:pt x="525906" y="187960"/>
                </a:lnTo>
                <a:lnTo>
                  <a:pt x="513714" y="199389"/>
                </a:lnTo>
                <a:lnTo>
                  <a:pt x="507619" y="205739"/>
                </a:lnTo>
                <a:lnTo>
                  <a:pt x="489457" y="212089"/>
                </a:lnTo>
                <a:lnTo>
                  <a:pt x="468122" y="217169"/>
                </a:lnTo>
                <a:lnTo>
                  <a:pt x="413384" y="223519"/>
                </a:lnTo>
                <a:lnTo>
                  <a:pt x="510666" y="223519"/>
                </a:lnTo>
                <a:lnTo>
                  <a:pt x="519810" y="217169"/>
                </a:lnTo>
                <a:lnTo>
                  <a:pt x="534006" y="217169"/>
                </a:lnTo>
                <a:lnTo>
                  <a:pt x="525906" y="214629"/>
                </a:lnTo>
                <a:lnTo>
                  <a:pt x="565403" y="196850"/>
                </a:lnTo>
                <a:lnTo>
                  <a:pt x="568451" y="190500"/>
                </a:lnTo>
                <a:lnTo>
                  <a:pt x="571500" y="185419"/>
                </a:lnTo>
                <a:lnTo>
                  <a:pt x="568451" y="179069"/>
                </a:lnTo>
                <a:lnTo>
                  <a:pt x="541101" y="167639"/>
                </a:lnTo>
                <a:close/>
              </a:path>
              <a:path w="571500" h="402589">
                <a:moveTo>
                  <a:pt x="297942" y="181610"/>
                </a:moveTo>
                <a:lnTo>
                  <a:pt x="203707" y="181610"/>
                </a:lnTo>
                <a:lnTo>
                  <a:pt x="224917" y="185419"/>
                </a:lnTo>
                <a:lnTo>
                  <a:pt x="240156" y="187960"/>
                </a:lnTo>
                <a:lnTo>
                  <a:pt x="252349" y="194310"/>
                </a:lnTo>
                <a:lnTo>
                  <a:pt x="255397" y="199389"/>
                </a:lnTo>
                <a:lnTo>
                  <a:pt x="255397" y="203200"/>
                </a:lnTo>
                <a:lnTo>
                  <a:pt x="252349" y="208279"/>
                </a:lnTo>
                <a:lnTo>
                  <a:pt x="246252" y="212089"/>
                </a:lnTo>
                <a:lnTo>
                  <a:pt x="227964" y="220979"/>
                </a:lnTo>
                <a:lnTo>
                  <a:pt x="304473" y="220979"/>
                </a:lnTo>
                <a:lnTo>
                  <a:pt x="307085" y="217169"/>
                </a:lnTo>
                <a:lnTo>
                  <a:pt x="361696" y="217169"/>
                </a:lnTo>
                <a:lnTo>
                  <a:pt x="343534" y="214629"/>
                </a:lnTo>
                <a:lnTo>
                  <a:pt x="325247" y="208279"/>
                </a:lnTo>
                <a:lnTo>
                  <a:pt x="319150" y="205739"/>
                </a:lnTo>
                <a:lnTo>
                  <a:pt x="304037" y="194310"/>
                </a:lnTo>
                <a:lnTo>
                  <a:pt x="297942" y="181610"/>
                </a:lnTo>
                <a:close/>
              </a:path>
              <a:path w="571500" h="402589">
                <a:moveTo>
                  <a:pt x="361696" y="167639"/>
                </a:moveTo>
                <a:lnTo>
                  <a:pt x="307085" y="167639"/>
                </a:lnTo>
                <a:lnTo>
                  <a:pt x="325247" y="176529"/>
                </a:lnTo>
                <a:lnTo>
                  <a:pt x="349630" y="185419"/>
                </a:lnTo>
                <a:lnTo>
                  <a:pt x="376935" y="190500"/>
                </a:lnTo>
                <a:lnTo>
                  <a:pt x="446912" y="190500"/>
                </a:lnTo>
                <a:lnTo>
                  <a:pt x="477265" y="185419"/>
                </a:lnTo>
                <a:lnTo>
                  <a:pt x="501523" y="176529"/>
                </a:lnTo>
                <a:lnTo>
                  <a:pt x="514585" y="170179"/>
                </a:lnTo>
                <a:lnTo>
                  <a:pt x="386079" y="170179"/>
                </a:lnTo>
                <a:lnTo>
                  <a:pt x="361696" y="167639"/>
                </a:lnTo>
                <a:close/>
              </a:path>
              <a:path w="571500" h="402589">
                <a:moveTo>
                  <a:pt x="540586" y="114300"/>
                </a:moveTo>
                <a:lnTo>
                  <a:pt x="519810" y="114300"/>
                </a:lnTo>
                <a:lnTo>
                  <a:pt x="525906" y="120650"/>
                </a:lnTo>
                <a:lnTo>
                  <a:pt x="525906" y="134619"/>
                </a:lnTo>
                <a:lnTo>
                  <a:pt x="489457" y="158750"/>
                </a:lnTo>
                <a:lnTo>
                  <a:pt x="440817" y="170179"/>
                </a:lnTo>
                <a:lnTo>
                  <a:pt x="514585" y="170179"/>
                </a:lnTo>
                <a:lnTo>
                  <a:pt x="519810" y="167639"/>
                </a:lnTo>
                <a:lnTo>
                  <a:pt x="541101" y="167639"/>
                </a:lnTo>
                <a:lnTo>
                  <a:pt x="525906" y="161289"/>
                </a:lnTo>
                <a:lnTo>
                  <a:pt x="565403" y="143510"/>
                </a:lnTo>
                <a:lnTo>
                  <a:pt x="571500" y="140969"/>
                </a:lnTo>
                <a:lnTo>
                  <a:pt x="571500" y="125729"/>
                </a:lnTo>
                <a:lnTo>
                  <a:pt x="565403" y="123189"/>
                </a:lnTo>
                <a:lnTo>
                  <a:pt x="540586" y="114300"/>
                </a:lnTo>
                <a:close/>
              </a:path>
              <a:path w="571500" h="402589">
                <a:moveTo>
                  <a:pt x="361696" y="114300"/>
                </a:moveTo>
                <a:lnTo>
                  <a:pt x="307085" y="114300"/>
                </a:lnTo>
                <a:lnTo>
                  <a:pt x="325247" y="123189"/>
                </a:lnTo>
                <a:lnTo>
                  <a:pt x="349630" y="132079"/>
                </a:lnTo>
                <a:lnTo>
                  <a:pt x="376935" y="138429"/>
                </a:lnTo>
                <a:lnTo>
                  <a:pt x="413384" y="140969"/>
                </a:lnTo>
                <a:lnTo>
                  <a:pt x="446912" y="138429"/>
                </a:lnTo>
                <a:lnTo>
                  <a:pt x="477265" y="132079"/>
                </a:lnTo>
                <a:lnTo>
                  <a:pt x="501523" y="123189"/>
                </a:lnTo>
                <a:lnTo>
                  <a:pt x="514585" y="116839"/>
                </a:lnTo>
                <a:lnTo>
                  <a:pt x="386079" y="116839"/>
                </a:lnTo>
                <a:lnTo>
                  <a:pt x="361696" y="114300"/>
                </a:lnTo>
                <a:close/>
              </a:path>
              <a:path w="571500" h="402589">
                <a:moveTo>
                  <a:pt x="525906" y="82550"/>
                </a:moveTo>
                <a:lnTo>
                  <a:pt x="489457" y="105410"/>
                </a:lnTo>
                <a:lnTo>
                  <a:pt x="440817" y="116839"/>
                </a:lnTo>
                <a:lnTo>
                  <a:pt x="514585" y="116839"/>
                </a:lnTo>
                <a:lnTo>
                  <a:pt x="519810" y="114300"/>
                </a:lnTo>
                <a:lnTo>
                  <a:pt x="540586" y="114300"/>
                </a:lnTo>
                <a:lnTo>
                  <a:pt x="522858" y="107950"/>
                </a:lnTo>
                <a:lnTo>
                  <a:pt x="525906" y="102869"/>
                </a:lnTo>
                <a:lnTo>
                  <a:pt x="525906" y="82550"/>
                </a:lnTo>
                <a:close/>
              </a:path>
              <a:path w="571500" h="402589">
                <a:moveTo>
                  <a:pt x="413384" y="0"/>
                </a:moveTo>
                <a:lnTo>
                  <a:pt x="367792" y="2539"/>
                </a:lnTo>
                <a:lnTo>
                  <a:pt x="349630" y="8889"/>
                </a:lnTo>
                <a:lnTo>
                  <a:pt x="331343" y="11429"/>
                </a:lnTo>
                <a:lnTo>
                  <a:pt x="319150" y="20319"/>
                </a:lnTo>
                <a:lnTo>
                  <a:pt x="307085" y="25400"/>
                </a:lnTo>
                <a:lnTo>
                  <a:pt x="300989" y="34289"/>
                </a:lnTo>
                <a:lnTo>
                  <a:pt x="297942" y="40639"/>
                </a:lnTo>
                <a:lnTo>
                  <a:pt x="300989" y="49529"/>
                </a:lnTo>
                <a:lnTo>
                  <a:pt x="304037" y="55879"/>
                </a:lnTo>
                <a:lnTo>
                  <a:pt x="358648" y="78739"/>
                </a:lnTo>
                <a:lnTo>
                  <a:pt x="413384" y="85089"/>
                </a:lnTo>
                <a:lnTo>
                  <a:pt x="468122" y="78739"/>
                </a:lnTo>
                <a:lnTo>
                  <a:pt x="489457" y="72389"/>
                </a:lnTo>
                <a:lnTo>
                  <a:pt x="507619" y="64769"/>
                </a:lnTo>
                <a:lnTo>
                  <a:pt x="522858" y="55879"/>
                </a:lnTo>
                <a:lnTo>
                  <a:pt x="525906" y="49529"/>
                </a:lnTo>
                <a:lnTo>
                  <a:pt x="525906" y="40639"/>
                </a:lnTo>
                <a:lnTo>
                  <a:pt x="522858" y="34289"/>
                </a:lnTo>
                <a:lnTo>
                  <a:pt x="516762" y="25400"/>
                </a:lnTo>
                <a:lnTo>
                  <a:pt x="507619" y="20319"/>
                </a:lnTo>
                <a:lnTo>
                  <a:pt x="492505" y="11429"/>
                </a:lnTo>
                <a:lnTo>
                  <a:pt x="477265" y="8889"/>
                </a:lnTo>
                <a:lnTo>
                  <a:pt x="455929" y="2539"/>
                </a:lnTo>
                <a:lnTo>
                  <a:pt x="4133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8" name="object 12"/>
          <p:cNvSpPr txBox="1"/>
          <p:nvPr/>
        </p:nvSpPr>
        <p:spPr>
          <a:xfrm>
            <a:off x="2358073" y="2732134"/>
            <a:ext cx="1962150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438" marR="5080" indent="14288">
              <a:lnSpc>
                <a:spcPct val="100000"/>
              </a:lnSpc>
            </a:pPr>
            <a:r>
              <a:rPr lang="de-CH" sz="1600" b="1" dirty="0">
                <a:latin typeface="Georgia"/>
                <a:cs typeface="Georgia"/>
              </a:rPr>
              <a:t>Effektiver Weg</a:t>
            </a:r>
            <a:r>
              <a:rPr lang="de-CH" sz="1600" dirty="0">
                <a:latin typeface="Georgia"/>
                <a:cs typeface="Georgia"/>
              </a:rPr>
              <a:t>, um </a:t>
            </a:r>
            <a:r>
              <a:rPr lang="de-CH" sz="1600" b="1" dirty="0">
                <a:latin typeface="Georgia"/>
                <a:cs typeface="Georgia"/>
              </a:rPr>
              <a:t>Kapital</a:t>
            </a:r>
            <a:r>
              <a:rPr lang="de-CH" sz="1600" dirty="0">
                <a:latin typeface="Georgia"/>
                <a:cs typeface="Georgia"/>
              </a:rPr>
              <a:t> für blockchain-basierte Projekte zu sammeln</a:t>
            </a:r>
          </a:p>
        </p:txBody>
      </p:sp>
      <p:sp>
        <p:nvSpPr>
          <p:cNvPr id="89" name="object 13"/>
          <p:cNvSpPr txBox="1"/>
          <p:nvPr/>
        </p:nvSpPr>
        <p:spPr>
          <a:xfrm>
            <a:off x="4998251" y="2732134"/>
            <a:ext cx="2107448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de-DE" sz="1600" b="1" dirty="0">
                <a:latin typeface="Georgia"/>
                <a:cs typeface="Georgia"/>
              </a:rPr>
              <a:t>Behebt viele der existierenden Hürden </a:t>
            </a:r>
            <a:r>
              <a:rPr lang="de-DE" sz="1600" dirty="0">
                <a:latin typeface="Georgia"/>
                <a:cs typeface="Georgia"/>
              </a:rPr>
              <a:t>der Kapital-beschaffung mittels Aktienkapital</a:t>
            </a:r>
          </a:p>
        </p:txBody>
      </p:sp>
      <p:sp>
        <p:nvSpPr>
          <p:cNvPr id="90" name="object 14"/>
          <p:cNvSpPr txBox="1"/>
          <p:nvPr/>
        </p:nvSpPr>
        <p:spPr>
          <a:xfrm>
            <a:off x="7721384" y="2732134"/>
            <a:ext cx="2120619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6510">
              <a:lnSpc>
                <a:spcPct val="100000"/>
              </a:lnSpc>
            </a:pPr>
            <a:r>
              <a:rPr lang="de-DE" sz="1600" dirty="0">
                <a:latin typeface="Georgia"/>
                <a:cs typeface="Georgia"/>
              </a:rPr>
              <a:t>Mittelbeschaffung </a:t>
            </a:r>
            <a:r>
              <a:rPr lang="de-DE" sz="1600" b="1" dirty="0">
                <a:latin typeface="Georgia"/>
                <a:cs typeface="Georgia"/>
              </a:rPr>
              <a:t>ohne Verwässerung des Aktienkapitals </a:t>
            </a:r>
            <a:r>
              <a:rPr lang="de-DE" sz="1600" dirty="0">
                <a:latin typeface="Georgia"/>
                <a:cs typeface="Georgia"/>
              </a:rPr>
              <a:t>oder der Kontrolle</a:t>
            </a:r>
          </a:p>
        </p:txBody>
      </p:sp>
      <p:sp>
        <p:nvSpPr>
          <p:cNvPr id="91" name="object 15"/>
          <p:cNvSpPr/>
          <p:nvPr/>
        </p:nvSpPr>
        <p:spPr>
          <a:xfrm>
            <a:off x="2663990" y="3987022"/>
            <a:ext cx="1362710" cy="1316990"/>
          </a:xfrm>
          <a:custGeom>
            <a:avLst/>
            <a:gdLst/>
            <a:ahLst/>
            <a:cxnLst/>
            <a:rect l="l" t="t" r="r" b="b"/>
            <a:pathLst>
              <a:path w="1362710" h="1316989">
                <a:moveTo>
                  <a:pt x="0" y="658368"/>
                </a:moveTo>
                <a:lnTo>
                  <a:pt x="2258" y="604372"/>
                </a:lnTo>
                <a:lnTo>
                  <a:pt x="8917" y="551578"/>
                </a:lnTo>
                <a:lnTo>
                  <a:pt x="19801" y="500156"/>
                </a:lnTo>
                <a:lnTo>
                  <a:pt x="34735" y="450274"/>
                </a:lnTo>
                <a:lnTo>
                  <a:pt x="53542" y="402103"/>
                </a:lnTo>
                <a:lnTo>
                  <a:pt x="76048" y="355812"/>
                </a:lnTo>
                <a:lnTo>
                  <a:pt x="102077" y="311570"/>
                </a:lnTo>
                <a:lnTo>
                  <a:pt x="131454" y="269546"/>
                </a:lnTo>
                <a:lnTo>
                  <a:pt x="164003" y="229911"/>
                </a:lnTo>
                <a:lnTo>
                  <a:pt x="199548" y="192833"/>
                </a:lnTo>
                <a:lnTo>
                  <a:pt x="237915" y="158482"/>
                </a:lnTo>
                <a:lnTo>
                  <a:pt x="278928" y="127028"/>
                </a:lnTo>
                <a:lnTo>
                  <a:pt x="322411" y="98639"/>
                </a:lnTo>
                <a:lnTo>
                  <a:pt x="368190" y="73486"/>
                </a:lnTo>
                <a:lnTo>
                  <a:pt x="416087" y="51738"/>
                </a:lnTo>
                <a:lnTo>
                  <a:pt x="465929" y="33564"/>
                </a:lnTo>
                <a:lnTo>
                  <a:pt x="517539" y="19134"/>
                </a:lnTo>
                <a:lnTo>
                  <a:pt x="570743" y="8617"/>
                </a:lnTo>
                <a:lnTo>
                  <a:pt x="625364" y="2182"/>
                </a:lnTo>
                <a:lnTo>
                  <a:pt x="681228" y="0"/>
                </a:lnTo>
                <a:lnTo>
                  <a:pt x="737091" y="2182"/>
                </a:lnTo>
                <a:lnTo>
                  <a:pt x="791712" y="8617"/>
                </a:lnTo>
                <a:lnTo>
                  <a:pt x="844916" y="19134"/>
                </a:lnTo>
                <a:lnTo>
                  <a:pt x="896526" y="33564"/>
                </a:lnTo>
                <a:lnTo>
                  <a:pt x="946368" y="51738"/>
                </a:lnTo>
                <a:lnTo>
                  <a:pt x="994265" y="73486"/>
                </a:lnTo>
                <a:lnTo>
                  <a:pt x="1040044" y="98639"/>
                </a:lnTo>
                <a:lnTo>
                  <a:pt x="1083527" y="127028"/>
                </a:lnTo>
                <a:lnTo>
                  <a:pt x="1124540" y="158482"/>
                </a:lnTo>
                <a:lnTo>
                  <a:pt x="1162907" y="192833"/>
                </a:lnTo>
                <a:lnTo>
                  <a:pt x="1198452" y="229911"/>
                </a:lnTo>
                <a:lnTo>
                  <a:pt x="1231001" y="269546"/>
                </a:lnTo>
                <a:lnTo>
                  <a:pt x="1260378" y="311570"/>
                </a:lnTo>
                <a:lnTo>
                  <a:pt x="1286407" y="355812"/>
                </a:lnTo>
                <a:lnTo>
                  <a:pt x="1308913" y="402103"/>
                </a:lnTo>
                <a:lnTo>
                  <a:pt x="1327720" y="450274"/>
                </a:lnTo>
                <a:lnTo>
                  <a:pt x="1342654" y="500156"/>
                </a:lnTo>
                <a:lnTo>
                  <a:pt x="1353538" y="551578"/>
                </a:lnTo>
                <a:lnTo>
                  <a:pt x="1360197" y="604372"/>
                </a:lnTo>
                <a:lnTo>
                  <a:pt x="1362456" y="658368"/>
                </a:lnTo>
                <a:lnTo>
                  <a:pt x="1360197" y="712363"/>
                </a:lnTo>
                <a:lnTo>
                  <a:pt x="1353538" y="765157"/>
                </a:lnTo>
                <a:lnTo>
                  <a:pt x="1342654" y="816579"/>
                </a:lnTo>
                <a:lnTo>
                  <a:pt x="1327720" y="866461"/>
                </a:lnTo>
                <a:lnTo>
                  <a:pt x="1308913" y="914632"/>
                </a:lnTo>
                <a:lnTo>
                  <a:pt x="1286407" y="960923"/>
                </a:lnTo>
                <a:lnTo>
                  <a:pt x="1260378" y="1005165"/>
                </a:lnTo>
                <a:lnTo>
                  <a:pt x="1231001" y="1047189"/>
                </a:lnTo>
                <a:lnTo>
                  <a:pt x="1198452" y="1086824"/>
                </a:lnTo>
                <a:lnTo>
                  <a:pt x="1162907" y="1123902"/>
                </a:lnTo>
                <a:lnTo>
                  <a:pt x="1124540" y="1158253"/>
                </a:lnTo>
                <a:lnTo>
                  <a:pt x="1083527" y="1189707"/>
                </a:lnTo>
                <a:lnTo>
                  <a:pt x="1040044" y="1218096"/>
                </a:lnTo>
                <a:lnTo>
                  <a:pt x="994265" y="1243249"/>
                </a:lnTo>
                <a:lnTo>
                  <a:pt x="946368" y="1264997"/>
                </a:lnTo>
                <a:lnTo>
                  <a:pt x="896526" y="1283171"/>
                </a:lnTo>
                <a:lnTo>
                  <a:pt x="844916" y="1297601"/>
                </a:lnTo>
                <a:lnTo>
                  <a:pt x="791712" y="1308118"/>
                </a:lnTo>
                <a:lnTo>
                  <a:pt x="737091" y="1314553"/>
                </a:lnTo>
                <a:lnTo>
                  <a:pt x="681228" y="1316736"/>
                </a:lnTo>
                <a:lnTo>
                  <a:pt x="625364" y="1314553"/>
                </a:lnTo>
                <a:lnTo>
                  <a:pt x="570743" y="1308118"/>
                </a:lnTo>
                <a:lnTo>
                  <a:pt x="517539" y="1297601"/>
                </a:lnTo>
                <a:lnTo>
                  <a:pt x="465929" y="1283171"/>
                </a:lnTo>
                <a:lnTo>
                  <a:pt x="416087" y="1264997"/>
                </a:lnTo>
                <a:lnTo>
                  <a:pt x="368190" y="1243249"/>
                </a:lnTo>
                <a:lnTo>
                  <a:pt x="322411" y="1218096"/>
                </a:lnTo>
                <a:lnTo>
                  <a:pt x="278928" y="1189707"/>
                </a:lnTo>
                <a:lnTo>
                  <a:pt x="237915" y="1158253"/>
                </a:lnTo>
                <a:lnTo>
                  <a:pt x="199548" y="1123902"/>
                </a:lnTo>
                <a:lnTo>
                  <a:pt x="164003" y="1086824"/>
                </a:lnTo>
                <a:lnTo>
                  <a:pt x="131454" y="1047189"/>
                </a:lnTo>
                <a:lnTo>
                  <a:pt x="102077" y="1005165"/>
                </a:lnTo>
                <a:lnTo>
                  <a:pt x="76048" y="960923"/>
                </a:lnTo>
                <a:lnTo>
                  <a:pt x="53542" y="914632"/>
                </a:lnTo>
                <a:lnTo>
                  <a:pt x="34735" y="866461"/>
                </a:lnTo>
                <a:lnTo>
                  <a:pt x="19801" y="816579"/>
                </a:lnTo>
                <a:lnTo>
                  <a:pt x="8917" y="765157"/>
                </a:lnTo>
                <a:lnTo>
                  <a:pt x="2258" y="712363"/>
                </a:lnTo>
                <a:lnTo>
                  <a:pt x="0" y="658368"/>
                </a:lnTo>
                <a:close/>
              </a:path>
            </a:pathLst>
          </a:custGeom>
          <a:ln w="15240">
            <a:solidFill>
              <a:srgbClr val="DC69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2" name="object 16"/>
          <p:cNvSpPr/>
          <p:nvPr/>
        </p:nvSpPr>
        <p:spPr>
          <a:xfrm>
            <a:off x="2781338" y="4099798"/>
            <a:ext cx="1127760" cy="1091565"/>
          </a:xfrm>
          <a:custGeom>
            <a:avLst/>
            <a:gdLst/>
            <a:ahLst/>
            <a:cxnLst/>
            <a:rect l="l" t="t" r="r" b="b"/>
            <a:pathLst>
              <a:path w="1127760" h="1091564">
                <a:moveTo>
                  <a:pt x="563879" y="0"/>
                </a:moveTo>
                <a:lnTo>
                  <a:pt x="517635" y="1808"/>
                </a:lnTo>
                <a:lnTo>
                  <a:pt x="472420" y="7139"/>
                </a:lnTo>
                <a:lnTo>
                  <a:pt x="428379" y="15853"/>
                </a:lnTo>
                <a:lnTo>
                  <a:pt x="385657" y="27809"/>
                </a:lnTo>
                <a:lnTo>
                  <a:pt x="344400" y="42868"/>
                </a:lnTo>
                <a:lnTo>
                  <a:pt x="304752" y="60888"/>
                </a:lnTo>
                <a:lnTo>
                  <a:pt x="266860" y="81730"/>
                </a:lnTo>
                <a:lnTo>
                  <a:pt x="230867" y="105253"/>
                </a:lnTo>
                <a:lnTo>
                  <a:pt x="196920" y="131317"/>
                </a:lnTo>
                <a:lnTo>
                  <a:pt x="165163" y="159781"/>
                </a:lnTo>
                <a:lnTo>
                  <a:pt x="135742" y="190506"/>
                </a:lnTo>
                <a:lnTo>
                  <a:pt x="108801" y="223351"/>
                </a:lnTo>
                <a:lnTo>
                  <a:pt x="84486" y="258175"/>
                </a:lnTo>
                <a:lnTo>
                  <a:pt x="62942" y="294839"/>
                </a:lnTo>
                <a:lnTo>
                  <a:pt x="44315" y="333202"/>
                </a:lnTo>
                <a:lnTo>
                  <a:pt x="28748" y="373123"/>
                </a:lnTo>
                <a:lnTo>
                  <a:pt x="16388" y="414464"/>
                </a:lnTo>
                <a:lnTo>
                  <a:pt x="7380" y="457082"/>
                </a:lnTo>
                <a:lnTo>
                  <a:pt x="1869" y="500838"/>
                </a:lnTo>
                <a:lnTo>
                  <a:pt x="0" y="545592"/>
                </a:lnTo>
                <a:lnTo>
                  <a:pt x="1869" y="590345"/>
                </a:lnTo>
                <a:lnTo>
                  <a:pt x="7380" y="634101"/>
                </a:lnTo>
                <a:lnTo>
                  <a:pt x="16388" y="676719"/>
                </a:lnTo>
                <a:lnTo>
                  <a:pt x="28748" y="718060"/>
                </a:lnTo>
                <a:lnTo>
                  <a:pt x="44315" y="757981"/>
                </a:lnTo>
                <a:lnTo>
                  <a:pt x="62942" y="796344"/>
                </a:lnTo>
                <a:lnTo>
                  <a:pt x="84486" y="833008"/>
                </a:lnTo>
                <a:lnTo>
                  <a:pt x="108801" y="867832"/>
                </a:lnTo>
                <a:lnTo>
                  <a:pt x="135742" y="900677"/>
                </a:lnTo>
                <a:lnTo>
                  <a:pt x="165163" y="931402"/>
                </a:lnTo>
                <a:lnTo>
                  <a:pt x="196920" y="959866"/>
                </a:lnTo>
                <a:lnTo>
                  <a:pt x="230867" y="985930"/>
                </a:lnTo>
                <a:lnTo>
                  <a:pt x="266860" y="1009453"/>
                </a:lnTo>
                <a:lnTo>
                  <a:pt x="304752" y="1030295"/>
                </a:lnTo>
                <a:lnTo>
                  <a:pt x="344400" y="1048315"/>
                </a:lnTo>
                <a:lnTo>
                  <a:pt x="385657" y="1063374"/>
                </a:lnTo>
                <a:lnTo>
                  <a:pt x="428379" y="1075330"/>
                </a:lnTo>
                <a:lnTo>
                  <a:pt x="472420" y="1084044"/>
                </a:lnTo>
                <a:lnTo>
                  <a:pt x="517635" y="1089375"/>
                </a:lnTo>
                <a:lnTo>
                  <a:pt x="563879" y="1091184"/>
                </a:lnTo>
                <a:lnTo>
                  <a:pt x="610124" y="1089375"/>
                </a:lnTo>
                <a:lnTo>
                  <a:pt x="655339" y="1084044"/>
                </a:lnTo>
                <a:lnTo>
                  <a:pt x="699380" y="1075330"/>
                </a:lnTo>
                <a:lnTo>
                  <a:pt x="742102" y="1063374"/>
                </a:lnTo>
                <a:lnTo>
                  <a:pt x="783359" y="1048315"/>
                </a:lnTo>
                <a:lnTo>
                  <a:pt x="823007" y="1030295"/>
                </a:lnTo>
                <a:lnTo>
                  <a:pt x="860899" y="1009453"/>
                </a:lnTo>
                <a:lnTo>
                  <a:pt x="896892" y="985930"/>
                </a:lnTo>
                <a:lnTo>
                  <a:pt x="930839" y="959866"/>
                </a:lnTo>
                <a:lnTo>
                  <a:pt x="962596" y="931402"/>
                </a:lnTo>
                <a:lnTo>
                  <a:pt x="992017" y="900677"/>
                </a:lnTo>
                <a:lnTo>
                  <a:pt x="1018958" y="867832"/>
                </a:lnTo>
                <a:lnTo>
                  <a:pt x="1043273" y="833008"/>
                </a:lnTo>
                <a:lnTo>
                  <a:pt x="1064817" y="796344"/>
                </a:lnTo>
                <a:lnTo>
                  <a:pt x="1083444" y="757981"/>
                </a:lnTo>
                <a:lnTo>
                  <a:pt x="1099011" y="718060"/>
                </a:lnTo>
                <a:lnTo>
                  <a:pt x="1111371" y="676719"/>
                </a:lnTo>
                <a:lnTo>
                  <a:pt x="1120379" y="634101"/>
                </a:lnTo>
                <a:lnTo>
                  <a:pt x="1125890" y="590345"/>
                </a:lnTo>
                <a:lnTo>
                  <a:pt x="1127760" y="545592"/>
                </a:lnTo>
                <a:lnTo>
                  <a:pt x="1125890" y="500838"/>
                </a:lnTo>
                <a:lnTo>
                  <a:pt x="1120379" y="457082"/>
                </a:lnTo>
                <a:lnTo>
                  <a:pt x="1111371" y="414464"/>
                </a:lnTo>
                <a:lnTo>
                  <a:pt x="1099011" y="373123"/>
                </a:lnTo>
                <a:lnTo>
                  <a:pt x="1083444" y="333202"/>
                </a:lnTo>
                <a:lnTo>
                  <a:pt x="1064817" y="294839"/>
                </a:lnTo>
                <a:lnTo>
                  <a:pt x="1043273" y="258175"/>
                </a:lnTo>
                <a:lnTo>
                  <a:pt x="1018958" y="223351"/>
                </a:lnTo>
                <a:lnTo>
                  <a:pt x="992017" y="190506"/>
                </a:lnTo>
                <a:lnTo>
                  <a:pt x="962596" y="159781"/>
                </a:lnTo>
                <a:lnTo>
                  <a:pt x="930839" y="131317"/>
                </a:lnTo>
                <a:lnTo>
                  <a:pt x="896892" y="105253"/>
                </a:lnTo>
                <a:lnTo>
                  <a:pt x="860899" y="81730"/>
                </a:lnTo>
                <a:lnTo>
                  <a:pt x="823007" y="60888"/>
                </a:lnTo>
                <a:lnTo>
                  <a:pt x="783359" y="42868"/>
                </a:lnTo>
                <a:lnTo>
                  <a:pt x="742102" y="27809"/>
                </a:lnTo>
                <a:lnTo>
                  <a:pt x="699380" y="15853"/>
                </a:lnTo>
                <a:lnTo>
                  <a:pt x="655339" y="7139"/>
                </a:lnTo>
                <a:lnTo>
                  <a:pt x="610124" y="1808"/>
                </a:lnTo>
                <a:lnTo>
                  <a:pt x="563879" y="0"/>
                </a:lnTo>
                <a:close/>
              </a:path>
            </a:pathLst>
          </a:custGeom>
          <a:solidFill>
            <a:srgbClr val="DC69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3" name="object 17"/>
          <p:cNvSpPr/>
          <p:nvPr/>
        </p:nvSpPr>
        <p:spPr>
          <a:xfrm>
            <a:off x="3108999" y="4404598"/>
            <a:ext cx="472440" cy="481965"/>
          </a:xfrm>
          <a:custGeom>
            <a:avLst/>
            <a:gdLst/>
            <a:ahLst/>
            <a:cxnLst/>
            <a:rect l="l" t="t" r="r" b="b"/>
            <a:pathLst>
              <a:path w="472439" h="481964">
                <a:moveTo>
                  <a:pt x="359537" y="0"/>
                </a:moveTo>
                <a:lnTo>
                  <a:pt x="343788" y="0"/>
                </a:lnTo>
                <a:lnTo>
                  <a:pt x="338581" y="2540"/>
                </a:lnTo>
                <a:lnTo>
                  <a:pt x="325500" y="10160"/>
                </a:lnTo>
                <a:lnTo>
                  <a:pt x="317626" y="22860"/>
                </a:lnTo>
                <a:lnTo>
                  <a:pt x="314960" y="27940"/>
                </a:lnTo>
                <a:lnTo>
                  <a:pt x="314960" y="43053"/>
                </a:lnTo>
                <a:lnTo>
                  <a:pt x="317626" y="50673"/>
                </a:lnTo>
                <a:lnTo>
                  <a:pt x="325500" y="63373"/>
                </a:lnTo>
                <a:lnTo>
                  <a:pt x="338581" y="70993"/>
                </a:lnTo>
                <a:lnTo>
                  <a:pt x="343788" y="73533"/>
                </a:lnTo>
                <a:lnTo>
                  <a:pt x="359537" y="73533"/>
                </a:lnTo>
                <a:lnTo>
                  <a:pt x="367411" y="70993"/>
                </a:lnTo>
                <a:lnTo>
                  <a:pt x="380619" y="63373"/>
                </a:lnTo>
                <a:lnTo>
                  <a:pt x="388493" y="50673"/>
                </a:lnTo>
                <a:lnTo>
                  <a:pt x="391032" y="43053"/>
                </a:lnTo>
                <a:lnTo>
                  <a:pt x="391032" y="27940"/>
                </a:lnTo>
                <a:lnTo>
                  <a:pt x="388493" y="22860"/>
                </a:lnTo>
                <a:lnTo>
                  <a:pt x="380619" y="10160"/>
                </a:lnTo>
                <a:lnTo>
                  <a:pt x="367411" y="2540"/>
                </a:lnTo>
                <a:lnTo>
                  <a:pt x="359537" y="0"/>
                </a:lnTo>
                <a:close/>
              </a:path>
              <a:path w="472439" h="481964">
                <a:moveTo>
                  <a:pt x="317626" y="385318"/>
                </a:moveTo>
                <a:lnTo>
                  <a:pt x="154812" y="385318"/>
                </a:lnTo>
                <a:lnTo>
                  <a:pt x="149606" y="468884"/>
                </a:lnTo>
                <a:lnTo>
                  <a:pt x="191643" y="479044"/>
                </a:lnTo>
                <a:lnTo>
                  <a:pt x="212598" y="481584"/>
                </a:lnTo>
                <a:lnTo>
                  <a:pt x="257175" y="481584"/>
                </a:lnTo>
                <a:lnTo>
                  <a:pt x="280797" y="479044"/>
                </a:lnTo>
                <a:lnTo>
                  <a:pt x="322833" y="468884"/>
                </a:lnTo>
                <a:lnTo>
                  <a:pt x="317626" y="385318"/>
                </a:lnTo>
                <a:close/>
              </a:path>
              <a:path w="472439" h="481964">
                <a:moveTo>
                  <a:pt x="196850" y="288925"/>
                </a:moveTo>
                <a:lnTo>
                  <a:pt x="144399" y="288925"/>
                </a:lnTo>
                <a:lnTo>
                  <a:pt x="123317" y="291465"/>
                </a:lnTo>
                <a:lnTo>
                  <a:pt x="107568" y="299085"/>
                </a:lnTo>
                <a:lnTo>
                  <a:pt x="94487" y="311785"/>
                </a:lnTo>
                <a:lnTo>
                  <a:pt x="89281" y="319405"/>
                </a:lnTo>
                <a:lnTo>
                  <a:pt x="86613" y="327025"/>
                </a:lnTo>
                <a:lnTo>
                  <a:pt x="83947" y="329565"/>
                </a:lnTo>
                <a:lnTo>
                  <a:pt x="68199" y="425831"/>
                </a:lnTo>
                <a:lnTo>
                  <a:pt x="94487" y="446151"/>
                </a:lnTo>
                <a:lnTo>
                  <a:pt x="125983" y="458724"/>
                </a:lnTo>
                <a:lnTo>
                  <a:pt x="139064" y="385318"/>
                </a:lnTo>
                <a:lnTo>
                  <a:pt x="397613" y="385318"/>
                </a:lnTo>
                <a:lnTo>
                  <a:pt x="392211" y="352298"/>
                </a:lnTo>
                <a:lnTo>
                  <a:pt x="236219" y="352298"/>
                </a:lnTo>
                <a:lnTo>
                  <a:pt x="196850" y="288925"/>
                </a:lnTo>
                <a:close/>
              </a:path>
              <a:path w="472439" h="481964">
                <a:moveTo>
                  <a:pt x="397613" y="385318"/>
                </a:moveTo>
                <a:lnTo>
                  <a:pt x="333375" y="385318"/>
                </a:lnTo>
                <a:lnTo>
                  <a:pt x="346456" y="458724"/>
                </a:lnTo>
                <a:lnTo>
                  <a:pt x="377951" y="443611"/>
                </a:lnTo>
                <a:lnTo>
                  <a:pt x="404241" y="425831"/>
                </a:lnTo>
                <a:lnTo>
                  <a:pt x="397613" y="385318"/>
                </a:lnTo>
                <a:close/>
              </a:path>
              <a:path w="472439" h="481964">
                <a:moveTo>
                  <a:pt x="328041" y="288925"/>
                </a:moveTo>
                <a:lnTo>
                  <a:pt x="275589" y="288925"/>
                </a:lnTo>
                <a:lnTo>
                  <a:pt x="236219" y="352298"/>
                </a:lnTo>
                <a:lnTo>
                  <a:pt x="392211" y="352298"/>
                </a:lnTo>
                <a:lnTo>
                  <a:pt x="388493" y="329565"/>
                </a:lnTo>
                <a:lnTo>
                  <a:pt x="385825" y="327025"/>
                </a:lnTo>
                <a:lnTo>
                  <a:pt x="383158" y="319405"/>
                </a:lnTo>
                <a:lnTo>
                  <a:pt x="377951" y="311785"/>
                </a:lnTo>
                <a:lnTo>
                  <a:pt x="364870" y="299085"/>
                </a:lnTo>
                <a:lnTo>
                  <a:pt x="349123" y="291465"/>
                </a:lnTo>
                <a:lnTo>
                  <a:pt x="328041" y="288925"/>
                </a:lnTo>
                <a:close/>
              </a:path>
              <a:path w="472439" h="481964">
                <a:moveTo>
                  <a:pt x="173162" y="149606"/>
                </a:moveTo>
                <a:lnTo>
                  <a:pt x="68199" y="149606"/>
                </a:lnTo>
                <a:lnTo>
                  <a:pt x="65658" y="309245"/>
                </a:lnTo>
                <a:lnTo>
                  <a:pt x="70866" y="299085"/>
                </a:lnTo>
                <a:lnTo>
                  <a:pt x="78739" y="288925"/>
                </a:lnTo>
                <a:lnTo>
                  <a:pt x="86613" y="281305"/>
                </a:lnTo>
                <a:lnTo>
                  <a:pt x="107568" y="271145"/>
                </a:lnTo>
                <a:lnTo>
                  <a:pt x="118110" y="266192"/>
                </a:lnTo>
                <a:lnTo>
                  <a:pt x="131191" y="263652"/>
                </a:lnTo>
                <a:lnTo>
                  <a:pt x="165354" y="263652"/>
                </a:lnTo>
                <a:lnTo>
                  <a:pt x="149606" y="238252"/>
                </a:lnTo>
                <a:lnTo>
                  <a:pt x="146938" y="225552"/>
                </a:lnTo>
                <a:lnTo>
                  <a:pt x="146938" y="195199"/>
                </a:lnTo>
                <a:lnTo>
                  <a:pt x="152273" y="179959"/>
                </a:lnTo>
                <a:lnTo>
                  <a:pt x="157480" y="167259"/>
                </a:lnTo>
                <a:lnTo>
                  <a:pt x="168020" y="154559"/>
                </a:lnTo>
                <a:lnTo>
                  <a:pt x="173162" y="149606"/>
                </a:lnTo>
                <a:close/>
              </a:path>
              <a:path w="472439" h="481964">
                <a:moveTo>
                  <a:pt x="328041" y="86233"/>
                </a:moveTo>
                <a:lnTo>
                  <a:pt x="291338" y="86233"/>
                </a:lnTo>
                <a:lnTo>
                  <a:pt x="280797" y="88773"/>
                </a:lnTo>
                <a:lnTo>
                  <a:pt x="270382" y="93726"/>
                </a:lnTo>
                <a:lnTo>
                  <a:pt x="259842" y="101346"/>
                </a:lnTo>
                <a:lnTo>
                  <a:pt x="254635" y="111506"/>
                </a:lnTo>
                <a:lnTo>
                  <a:pt x="254635" y="114046"/>
                </a:lnTo>
                <a:lnTo>
                  <a:pt x="251968" y="124206"/>
                </a:lnTo>
                <a:lnTo>
                  <a:pt x="294005" y="144526"/>
                </a:lnTo>
                <a:lnTo>
                  <a:pt x="320167" y="179959"/>
                </a:lnTo>
                <a:lnTo>
                  <a:pt x="325500" y="195199"/>
                </a:lnTo>
                <a:lnTo>
                  <a:pt x="325500" y="225552"/>
                </a:lnTo>
                <a:lnTo>
                  <a:pt x="322833" y="238252"/>
                </a:lnTo>
                <a:lnTo>
                  <a:pt x="307086" y="263652"/>
                </a:lnTo>
                <a:lnTo>
                  <a:pt x="341249" y="263652"/>
                </a:lnTo>
                <a:lnTo>
                  <a:pt x="385825" y="281305"/>
                </a:lnTo>
                <a:lnTo>
                  <a:pt x="406781" y="309245"/>
                </a:lnTo>
                <a:lnTo>
                  <a:pt x="404241" y="149606"/>
                </a:lnTo>
                <a:lnTo>
                  <a:pt x="457364" y="149606"/>
                </a:lnTo>
                <a:lnTo>
                  <a:pt x="454004" y="129286"/>
                </a:lnTo>
                <a:lnTo>
                  <a:pt x="354330" y="129286"/>
                </a:lnTo>
                <a:lnTo>
                  <a:pt x="328041" y="86233"/>
                </a:lnTo>
                <a:close/>
              </a:path>
              <a:path w="472439" h="481964">
                <a:moveTo>
                  <a:pt x="249300" y="149606"/>
                </a:moveTo>
                <a:lnTo>
                  <a:pt x="223138" y="149606"/>
                </a:lnTo>
                <a:lnTo>
                  <a:pt x="212598" y="152019"/>
                </a:lnTo>
                <a:lnTo>
                  <a:pt x="199517" y="159639"/>
                </a:lnTo>
                <a:lnTo>
                  <a:pt x="183769" y="174879"/>
                </a:lnTo>
                <a:lnTo>
                  <a:pt x="178435" y="185039"/>
                </a:lnTo>
                <a:lnTo>
                  <a:pt x="173227" y="197739"/>
                </a:lnTo>
                <a:lnTo>
                  <a:pt x="173227" y="223012"/>
                </a:lnTo>
                <a:lnTo>
                  <a:pt x="178435" y="233172"/>
                </a:lnTo>
                <a:lnTo>
                  <a:pt x="183769" y="245872"/>
                </a:lnTo>
                <a:lnTo>
                  <a:pt x="199517" y="261112"/>
                </a:lnTo>
                <a:lnTo>
                  <a:pt x="212598" y="266192"/>
                </a:lnTo>
                <a:lnTo>
                  <a:pt x="223138" y="271145"/>
                </a:lnTo>
                <a:lnTo>
                  <a:pt x="249300" y="271145"/>
                </a:lnTo>
                <a:lnTo>
                  <a:pt x="262508" y="266192"/>
                </a:lnTo>
                <a:lnTo>
                  <a:pt x="272923" y="261112"/>
                </a:lnTo>
                <a:lnTo>
                  <a:pt x="288670" y="245872"/>
                </a:lnTo>
                <a:lnTo>
                  <a:pt x="294005" y="233172"/>
                </a:lnTo>
                <a:lnTo>
                  <a:pt x="299212" y="223012"/>
                </a:lnTo>
                <a:lnTo>
                  <a:pt x="299212" y="197739"/>
                </a:lnTo>
                <a:lnTo>
                  <a:pt x="294005" y="185039"/>
                </a:lnTo>
                <a:lnTo>
                  <a:pt x="288670" y="174879"/>
                </a:lnTo>
                <a:lnTo>
                  <a:pt x="272923" y="159639"/>
                </a:lnTo>
                <a:lnTo>
                  <a:pt x="262508" y="152019"/>
                </a:lnTo>
                <a:lnTo>
                  <a:pt x="249300" y="149606"/>
                </a:lnTo>
                <a:close/>
              </a:path>
              <a:path w="472439" h="481964">
                <a:moveTo>
                  <a:pt x="94487" y="86233"/>
                </a:moveTo>
                <a:lnTo>
                  <a:pt x="60325" y="86233"/>
                </a:lnTo>
                <a:lnTo>
                  <a:pt x="47243" y="88773"/>
                </a:lnTo>
                <a:lnTo>
                  <a:pt x="36702" y="93726"/>
                </a:lnTo>
                <a:lnTo>
                  <a:pt x="26288" y="101346"/>
                </a:lnTo>
                <a:lnTo>
                  <a:pt x="20955" y="111506"/>
                </a:lnTo>
                <a:lnTo>
                  <a:pt x="20955" y="114046"/>
                </a:lnTo>
                <a:lnTo>
                  <a:pt x="0" y="240792"/>
                </a:lnTo>
                <a:lnTo>
                  <a:pt x="0" y="248412"/>
                </a:lnTo>
                <a:lnTo>
                  <a:pt x="2667" y="256032"/>
                </a:lnTo>
                <a:lnTo>
                  <a:pt x="7874" y="261112"/>
                </a:lnTo>
                <a:lnTo>
                  <a:pt x="15748" y="263652"/>
                </a:lnTo>
                <a:lnTo>
                  <a:pt x="26288" y="263652"/>
                </a:lnTo>
                <a:lnTo>
                  <a:pt x="36702" y="253492"/>
                </a:lnTo>
                <a:lnTo>
                  <a:pt x="39369" y="248412"/>
                </a:lnTo>
                <a:lnTo>
                  <a:pt x="55118" y="149606"/>
                </a:lnTo>
                <a:lnTo>
                  <a:pt x="173162" y="149606"/>
                </a:lnTo>
                <a:lnTo>
                  <a:pt x="178435" y="144526"/>
                </a:lnTo>
                <a:lnTo>
                  <a:pt x="191643" y="134366"/>
                </a:lnTo>
                <a:lnTo>
                  <a:pt x="204724" y="129286"/>
                </a:lnTo>
                <a:lnTo>
                  <a:pt x="118110" y="129286"/>
                </a:lnTo>
                <a:lnTo>
                  <a:pt x="94487" y="86233"/>
                </a:lnTo>
                <a:close/>
              </a:path>
              <a:path w="472439" h="481964">
                <a:moveTo>
                  <a:pt x="457364" y="149606"/>
                </a:moveTo>
                <a:lnTo>
                  <a:pt x="417322" y="149606"/>
                </a:lnTo>
                <a:lnTo>
                  <a:pt x="433069" y="248412"/>
                </a:lnTo>
                <a:lnTo>
                  <a:pt x="435737" y="253492"/>
                </a:lnTo>
                <a:lnTo>
                  <a:pt x="446150" y="263652"/>
                </a:lnTo>
                <a:lnTo>
                  <a:pt x="456692" y="263652"/>
                </a:lnTo>
                <a:lnTo>
                  <a:pt x="464566" y="261112"/>
                </a:lnTo>
                <a:lnTo>
                  <a:pt x="469773" y="256032"/>
                </a:lnTo>
                <a:lnTo>
                  <a:pt x="472439" y="248412"/>
                </a:lnTo>
                <a:lnTo>
                  <a:pt x="472439" y="240792"/>
                </a:lnTo>
                <a:lnTo>
                  <a:pt x="457364" y="149606"/>
                </a:lnTo>
                <a:close/>
              </a:path>
              <a:path w="472439" h="481964">
                <a:moveTo>
                  <a:pt x="181101" y="86233"/>
                </a:moveTo>
                <a:lnTo>
                  <a:pt x="144399" y="86233"/>
                </a:lnTo>
                <a:lnTo>
                  <a:pt x="118110" y="129286"/>
                </a:lnTo>
                <a:lnTo>
                  <a:pt x="204724" y="129286"/>
                </a:lnTo>
                <a:lnTo>
                  <a:pt x="220472" y="124206"/>
                </a:lnTo>
                <a:lnTo>
                  <a:pt x="217805" y="114046"/>
                </a:lnTo>
                <a:lnTo>
                  <a:pt x="217805" y="111506"/>
                </a:lnTo>
                <a:lnTo>
                  <a:pt x="212598" y="101346"/>
                </a:lnTo>
                <a:lnTo>
                  <a:pt x="202056" y="93726"/>
                </a:lnTo>
                <a:lnTo>
                  <a:pt x="191643" y="88773"/>
                </a:lnTo>
                <a:lnTo>
                  <a:pt x="181101" y="86233"/>
                </a:lnTo>
                <a:close/>
              </a:path>
              <a:path w="472439" h="481964">
                <a:moveTo>
                  <a:pt x="412114" y="86233"/>
                </a:moveTo>
                <a:lnTo>
                  <a:pt x="377951" y="86233"/>
                </a:lnTo>
                <a:lnTo>
                  <a:pt x="354330" y="129286"/>
                </a:lnTo>
                <a:lnTo>
                  <a:pt x="454004" y="129286"/>
                </a:lnTo>
                <a:lnTo>
                  <a:pt x="451485" y="114046"/>
                </a:lnTo>
                <a:lnTo>
                  <a:pt x="451485" y="111506"/>
                </a:lnTo>
                <a:lnTo>
                  <a:pt x="446150" y="101346"/>
                </a:lnTo>
                <a:lnTo>
                  <a:pt x="435737" y="93726"/>
                </a:lnTo>
                <a:lnTo>
                  <a:pt x="425195" y="88773"/>
                </a:lnTo>
                <a:lnTo>
                  <a:pt x="412114" y="86233"/>
                </a:lnTo>
                <a:close/>
              </a:path>
              <a:path w="472439" h="481964">
                <a:moveTo>
                  <a:pt x="128650" y="0"/>
                </a:moveTo>
                <a:lnTo>
                  <a:pt x="112902" y="0"/>
                </a:lnTo>
                <a:lnTo>
                  <a:pt x="105029" y="2540"/>
                </a:lnTo>
                <a:lnTo>
                  <a:pt x="91820" y="10160"/>
                </a:lnTo>
                <a:lnTo>
                  <a:pt x="83947" y="22860"/>
                </a:lnTo>
                <a:lnTo>
                  <a:pt x="81406" y="27940"/>
                </a:lnTo>
                <a:lnTo>
                  <a:pt x="81406" y="43053"/>
                </a:lnTo>
                <a:lnTo>
                  <a:pt x="83947" y="50673"/>
                </a:lnTo>
                <a:lnTo>
                  <a:pt x="91820" y="63373"/>
                </a:lnTo>
                <a:lnTo>
                  <a:pt x="105029" y="70993"/>
                </a:lnTo>
                <a:lnTo>
                  <a:pt x="112902" y="73533"/>
                </a:lnTo>
                <a:lnTo>
                  <a:pt x="128650" y="73533"/>
                </a:lnTo>
                <a:lnTo>
                  <a:pt x="133857" y="70993"/>
                </a:lnTo>
                <a:lnTo>
                  <a:pt x="146938" y="63373"/>
                </a:lnTo>
                <a:lnTo>
                  <a:pt x="154812" y="50673"/>
                </a:lnTo>
                <a:lnTo>
                  <a:pt x="157480" y="43053"/>
                </a:lnTo>
                <a:lnTo>
                  <a:pt x="157480" y="27940"/>
                </a:lnTo>
                <a:lnTo>
                  <a:pt x="154812" y="22860"/>
                </a:lnTo>
                <a:lnTo>
                  <a:pt x="146938" y="10160"/>
                </a:lnTo>
                <a:lnTo>
                  <a:pt x="133857" y="2540"/>
                </a:lnTo>
                <a:lnTo>
                  <a:pt x="1286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4" name="object 18"/>
          <p:cNvSpPr/>
          <p:nvPr/>
        </p:nvSpPr>
        <p:spPr>
          <a:xfrm>
            <a:off x="5245646" y="3987022"/>
            <a:ext cx="1361440" cy="1316990"/>
          </a:xfrm>
          <a:custGeom>
            <a:avLst/>
            <a:gdLst/>
            <a:ahLst/>
            <a:cxnLst/>
            <a:rect l="l" t="t" r="r" b="b"/>
            <a:pathLst>
              <a:path w="1361439" h="1316989">
                <a:moveTo>
                  <a:pt x="0" y="658368"/>
                </a:moveTo>
                <a:lnTo>
                  <a:pt x="2255" y="604372"/>
                </a:lnTo>
                <a:lnTo>
                  <a:pt x="8906" y="551578"/>
                </a:lnTo>
                <a:lnTo>
                  <a:pt x="19777" y="500156"/>
                </a:lnTo>
                <a:lnTo>
                  <a:pt x="34692" y="450274"/>
                </a:lnTo>
                <a:lnTo>
                  <a:pt x="53476" y="402103"/>
                </a:lnTo>
                <a:lnTo>
                  <a:pt x="75955" y="355812"/>
                </a:lnTo>
                <a:lnTo>
                  <a:pt x="101953" y="311570"/>
                </a:lnTo>
                <a:lnTo>
                  <a:pt x="131295" y="269546"/>
                </a:lnTo>
                <a:lnTo>
                  <a:pt x="163806" y="229911"/>
                </a:lnTo>
                <a:lnTo>
                  <a:pt x="199310" y="192833"/>
                </a:lnTo>
                <a:lnTo>
                  <a:pt x="237633" y="158482"/>
                </a:lnTo>
                <a:lnTo>
                  <a:pt x="278599" y="127028"/>
                </a:lnTo>
                <a:lnTo>
                  <a:pt x="322033" y="98639"/>
                </a:lnTo>
                <a:lnTo>
                  <a:pt x="367760" y="73486"/>
                </a:lnTo>
                <a:lnTo>
                  <a:pt x="415605" y="51738"/>
                </a:lnTo>
                <a:lnTo>
                  <a:pt x="465393" y="33564"/>
                </a:lnTo>
                <a:lnTo>
                  <a:pt x="516947" y="19134"/>
                </a:lnTo>
                <a:lnTo>
                  <a:pt x="570095" y="8617"/>
                </a:lnTo>
                <a:lnTo>
                  <a:pt x="624659" y="2182"/>
                </a:lnTo>
                <a:lnTo>
                  <a:pt x="680465" y="0"/>
                </a:lnTo>
                <a:lnTo>
                  <a:pt x="736272" y="2182"/>
                </a:lnTo>
                <a:lnTo>
                  <a:pt x="790836" y="8617"/>
                </a:lnTo>
                <a:lnTo>
                  <a:pt x="843984" y="19134"/>
                </a:lnTo>
                <a:lnTo>
                  <a:pt x="895538" y="33564"/>
                </a:lnTo>
                <a:lnTo>
                  <a:pt x="945326" y="51738"/>
                </a:lnTo>
                <a:lnTo>
                  <a:pt x="993171" y="73486"/>
                </a:lnTo>
                <a:lnTo>
                  <a:pt x="1038898" y="98639"/>
                </a:lnTo>
                <a:lnTo>
                  <a:pt x="1082332" y="127028"/>
                </a:lnTo>
                <a:lnTo>
                  <a:pt x="1123298" y="158482"/>
                </a:lnTo>
                <a:lnTo>
                  <a:pt x="1161621" y="192833"/>
                </a:lnTo>
                <a:lnTo>
                  <a:pt x="1197125" y="229911"/>
                </a:lnTo>
                <a:lnTo>
                  <a:pt x="1229636" y="269546"/>
                </a:lnTo>
                <a:lnTo>
                  <a:pt x="1258978" y="311570"/>
                </a:lnTo>
                <a:lnTo>
                  <a:pt x="1284976" y="355812"/>
                </a:lnTo>
                <a:lnTo>
                  <a:pt x="1307455" y="402103"/>
                </a:lnTo>
                <a:lnTo>
                  <a:pt x="1326239" y="450274"/>
                </a:lnTo>
                <a:lnTo>
                  <a:pt x="1341154" y="500156"/>
                </a:lnTo>
                <a:lnTo>
                  <a:pt x="1352025" y="551578"/>
                </a:lnTo>
                <a:lnTo>
                  <a:pt x="1358676" y="604372"/>
                </a:lnTo>
                <a:lnTo>
                  <a:pt x="1360931" y="658368"/>
                </a:lnTo>
                <a:lnTo>
                  <a:pt x="1358676" y="712363"/>
                </a:lnTo>
                <a:lnTo>
                  <a:pt x="1352025" y="765157"/>
                </a:lnTo>
                <a:lnTo>
                  <a:pt x="1341154" y="816579"/>
                </a:lnTo>
                <a:lnTo>
                  <a:pt x="1326239" y="866461"/>
                </a:lnTo>
                <a:lnTo>
                  <a:pt x="1307455" y="914632"/>
                </a:lnTo>
                <a:lnTo>
                  <a:pt x="1284976" y="960923"/>
                </a:lnTo>
                <a:lnTo>
                  <a:pt x="1258978" y="1005165"/>
                </a:lnTo>
                <a:lnTo>
                  <a:pt x="1229636" y="1047189"/>
                </a:lnTo>
                <a:lnTo>
                  <a:pt x="1197125" y="1086824"/>
                </a:lnTo>
                <a:lnTo>
                  <a:pt x="1161621" y="1123902"/>
                </a:lnTo>
                <a:lnTo>
                  <a:pt x="1123298" y="1158253"/>
                </a:lnTo>
                <a:lnTo>
                  <a:pt x="1082332" y="1189707"/>
                </a:lnTo>
                <a:lnTo>
                  <a:pt x="1038898" y="1218096"/>
                </a:lnTo>
                <a:lnTo>
                  <a:pt x="993171" y="1243249"/>
                </a:lnTo>
                <a:lnTo>
                  <a:pt x="945326" y="1264997"/>
                </a:lnTo>
                <a:lnTo>
                  <a:pt x="895538" y="1283171"/>
                </a:lnTo>
                <a:lnTo>
                  <a:pt x="843984" y="1297601"/>
                </a:lnTo>
                <a:lnTo>
                  <a:pt x="790836" y="1308118"/>
                </a:lnTo>
                <a:lnTo>
                  <a:pt x="736272" y="1314553"/>
                </a:lnTo>
                <a:lnTo>
                  <a:pt x="680465" y="1316736"/>
                </a:lnTo>
                <a:lnTo>
                  <a:pt x="624659" y="1314553"/>
                </a:lnTo>
                <a:lnTo>
                  <a:pt x="570095" y="1308118"/>
                </a:lnTo>
                <a:lnTo>
                  <a:pt x="516947" y="1297601"/>
                </a:lnTo>
                <a:lnTo>
                  <a:pt x="465393" y="1283171"/>
                </a:lnTo>
                <a:lnTo>
                  <a:pt x="415605" y="1264997"/>
                </a:lnTo>
                <a:lnTo>
                  <a:pt x="367760" y="1243249"/>
                </a:lnTo>
                <a:lnTo>
                  <a:pt x="322033" y="1218096"/>
                </a:lnTo>
                <a:lnTo>
                  <a:pt x="278599" y="1189707"/>
                </a:lnTo>
                <a:lnTo>
                  <a:pt x="237633" y="1158253"/>
                </a:lnTo>
                <a:lnTo>
                  <a:pt x="199310" y="1123902"/>
                </a:lnTo>
                <a:lnTo>
                  <a:pt x="163806" y="1086824"/>
                </a:lnTo>
                <a:lnTo>
                  <a:pt x="131295" y="1047189"/>
                </a:lnTo>
                <a:lnTo>
                  <a:pt x="101953" y="1005165"/>
                </a:lnTo>
                <a:lnTo>
                  <a:pt x="75955" y="960923"/>
                </a:lnTo>
                <a:lnTo>
                  <a:pt x="53476" y="914632"/>
                </a:lnTo>
                <a:lnTo>
                  <a:pt x="34692" y="866461"/>
                </a:lnTo>
                <a:lnTo>
                  <a:pt x="19777" y="816579"/>
                </a:lnTo>
                <a:lnTo>
                  <a:pt x="8906" y="765157"/>
                </a:lnTo>
                <a:lnTo>
                  <a:pt x="2255" y="712363"/>
                </a:lnTo>
                <a:lnTo>
                  <a:pt x="0" y="658368"/>
                </a:lnTo>
                <a:close/>
              </a:path>
            </a:pathLst>
          </a:custGeom>
          <a:ln w="15240">
            <a:solidFill>
              <a:srgbClr val="A21F1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5" name="object 19"/>
          <p:cNvSpPr/>
          <p:nvPr/>
        </p:nvSpPr>
        <p:spPr>
          <a:xfrm>
            <a:off x="5361470" y="4099798"/>
            <a:ext cx="1127760" cy="1091565"/>
          </a:xfrm>
          <a:custGeom>
            <a:avLst/>
            <a:gdLst/>
            <a:ahLst/>
            <a:cxnLst/>
            <a:rect l="l" t="t" r="r" b="b"/>
            <a:pathLst>
              <a:path w="1127760" h="1091564">
                <a:moveTo>
                  <a:pt x="563879" y="0"/>
                </a:moveTo>
                <a:lnTo>
                  <a:pt x="517635" y="1808"/>
                </a:lnTo>
                <a:lnTo>
                  <a:pt x="472420" y="7139"/>
                </a:lnTo>
                <a:lnTo>
                  <a:pt x="428379" y="15853"/>
                </a:lnTo>
                <a:lnTo>
                  <a:pt x="385657" y="27809"/>
                </a:lnTo>
                <a:lnTo>
                  <a:pt x="344400" y="42868"/>
                </a:lnTo>
                <a:lnTo>
                  <a:pt x="304752" y="60888"/>
                </a:lnTo>
                <a:lnTo>
                  <a:pt x="266860" y="81730"/>
                </a:lnTo>
                <a:lnTo>
                  <a:pt x="230867" y="105253"/>
                </a:lnTo>
                <a:lnTo>
                  <a:pt x="196920" y="131317"/>
                </a:lnTo>
                <a:lnTo>
                  <a:pt x="165163" y="159781"/>
                </a:lnTo>
                <a:lnTo>
                  <a:pt x="135742" y="190506"/>
                </a:lnTo>
                <a:lnTo>
                  <a:pt x="108801" y="223351"/>
                </a:lnTo>
                <a:lnTo>
                  <a:pt x="84486" y="258175"/>
                </a:lnTo>
                <a:lnTo>
                  <a:pt x="62942" y="294839"/>
                </a:lnTo>
                <a:lnTo>
                  <a:pt x="44315" y="333202"/>
                </a:lnTo>
                <a:lnTo>
                  <a:pt x="28748" y="373123"/>
                </a:lnTo>
                <a:lnTo>
                  <a:pt x="16388" y="414464"/>
                </a:lnTo>
                <a:lnTo>
                  <a:pt x="7380" y="457082"/>
                </a:lnTo>
                <a:lnTo>
                  <a:pt x="1869" y="500838"/>
                </a:lnTo>
                <a:lnTo>
                  <a:pt x="0" y="545592"/>
                </a:lnTo>
                <a:lnTo>
                  <a:pt x="1869" y="590345"/>
                </a:lnTo>
                <a:lnTo>
                  <a:pt x="7380" y="634101"/>
                </a:lnTo>
                <a:lnTo>
                  <a:pt x="16388" y="676719"/>
                </a:lnTo>
                <a:lnTo>
                  <a:pt x="28748" y="718060"/>
                </a:lnTo>
                <a:lnTo>
                  <a:pt x="44315" y="757981"/>
                </a:lnTo>
                <a:lnTo>
                  <a:pt x="62942" y="796344"/>
                </a:lnTo>
                <a:lnTo>
                  <a:pt x="84486" y="833008"/>
                </a:lnTo>
                <a:lnTo>
                  <a:pt x="108801" y="867832"/>
                </a:lnTo>
                <a:lnTo>
                  <a:pt x="135742" y="900677"/>
                </a:lnTo>
                <a:lnTo>
                  <a:pt x="165163" y="931402"/>
                </a:lnTo>
                <a:lnTo>
                  <a:pt x="196920" y="959866"/>
                </a:lnTo>
                <a:lnTo>
                  <a:pt x="230867" y="985930"/>
                </a:lnTo>
                <a:lnTo>
                  <a:pt x="266860" y="1009453"/>
                </a:lnTo>
                <a:lnTo>
                  <a:pt x="304752" y="1030295"/>
                </a:lnTo>
                <a:lnTo>
                  <a:pt x="344400" y="1048315"/>
                </a:lnTo>
                <a:lnTo>
                  <a:pt x="385657" y="1063374"/>
                </a:lnTo>
                <a:lnTo>
                  <a:pt x="428379" y="1075330"/>
                </a:lnTo>
                <a:lnTo>
                  <a:pt x="472420" y="1084044"/>
                </a:lnTo>
                <a:lnTo>
                  <a:pt x="517635" y="1089375"/>
                </a:lnTo>
                <a:lnTo>
                  <a:pt x="563879" y="1091184"/>
                </a:lnTo>
                <a:lnTo>
                  <a:pt x="610124" y="1089375"/>
                </a:lnTo>
                <a:lnTo>
                  <a:pt x="655339" y="1084044"/>
                </a:lnTo>
                <a:lnTo>
                  <a:pt x="699380" y="1075330"/>
                </a:lnTo>
                <a:lnTo>
                  <a:pt x="742102" y="1063374"/>
                </a:lnTo>
                <a:lnTo>
                  <a:pt x="783359" y="1048315"/>
                </a:lnTo>
                <a:lnTo>
                  <a:pt x="823007" y="1030295"/>
                </a:lnTo>
                <a:lnTo>
                  <a:pt x="860899" y="1009453"/>
                </a:lnTo>
                <a:lnTo>
                  <a:pt x="896892" y="985930"/>
                </a:lnTo>
                <a:lnTo>
                  <a:pt x="930839" y="959866"/>
                </a:lnTo>
                <a:lnTo>
                  <a:pt x="962596" y="931402"/>
                </a:lnTo>
                <a:lnTo>
                  <a:pt x="992017" y="900677"/>
                </a:lnTo>
                <a:lnTo>
                  <a:pt x="1018958" y="867832"/>
                </a:lnTo>
                <a:lnTo>
                  <a:pt x="1043273" y="833008"/>
                </a:lnTo>
                <a:lnTo>
                  <a:pt x="1064817" y="796344"/>
                </a:lnTo>
                <a:lnTo>
                  <a:pt x="1083444" y="757981"/>
                </a:lnTo>
                <a:lnTo>
                  <a:pt x="1099011" y="718060"/>
                </a:lnTo>
                <a:lnTo>
                  <a:pt x="1111371" y="676719"/>
                </a:lnTo>
                <a:lnTo>
                  <a:pt x="1120379" y="634101"/>
                </a:lnTo>
                <a:lnTo>
                  <a:pt x="1125890" y="590345"/>
                </a:lnTo>
                <a:lnTo>
                  <a:pt x="1127760" y="545592"/>
                </a:lnTo>
                <a:lnTo>
                  <a:pt x="1125890" y="500838"/>
                </a:lnTo>
                <a:lnTo>
                  <a:pt x="1120379" y="457082"/>
                </a:lnTo>
                <a:lnTo>
                  <a:pt x="1111371" y="414464"/>
                </a:lnTo>
                <a:lnTo>
                  <a:pt x="1099011" y="373123"/>
                </a:lnTo>
                <a:lnTo>
                  <a:pt x="1083444" y="333202"/>
                </a:lnTo>
                <a:lnTo>
                  <a:pt x="1064817" y="294839"/>
                </a:lnTo>
                <a:lnTo>
                  <a:pt x="1043273" y="258175"/>
                </a:lnTo>
                <a:lnTo>
                  <a:pt x="1018958" y="223351"/>
                </a:lnTo>
                <a:lnTo>
                  <a:pt x="992017" y="190506"/>
                </a:lnTo>
                <a:lnTo>
                  <a:pt x="962596" y="159781"/>
                </a:lnTo>
                <a:lnTo>
                  <a:pt x="930839" y="131317"/>
                </a:lnTo>
                <a:lnTo>
                  <a:pt x="896892" y="105253"/>
                </a:lnTo>
                <a:lnTo>
                  <a:pt x="860899" y="81730"/>
                </a:lnTo>
                <a:lnTo>
                  <a:pt x="823007" y="60888"/>
                </a:lnTo>
                <a:lnTo>
                  <a:pt x="783359" y="42868"/>
                </a:lnTo>
                <a:lnTo>
                  <a:pt x="742102" y="27809"/>
                </a:lnTo>
                <a:lnTo>
                  <a:pt x="699380" y="15853"/>
                </a:lnTo>
                <a:lnTo>
                  <a:pt x="655339" y="7139"/>
                </a:lnTo>
                <a:lnTo>
                  <a:pt x="610124" y="1808"/>
                </a:lnTo>
                <a:lnTo>
                  <a:pt x="563879" y="0"/>
                </a:lnTo>
                <a:close/>
              </a:path>
            </a:pathLst>
          </a:custGeom>
          <a:solidFill>
            <a:srgbClr val="A21F1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6" name="object 20"/>
          <p:cNvSpPr/>
          <p:nvPr/>
        </p:nvSpPr>
        <p:spPr>
          <a:xfrm>
            <a:off x="5655602" y="4430505"/>
            <a:ext cx="541020" cy="431800"/>
          </a:xfrm>
          <a:custGeom>
            <a:avLst/>
            <a:gdLst/>
            <a:ahLst/>
            <a:cxnLst/>
            <a:rect l="l" t="t" r="r" b="b"/>
            <a:pathLst>
              <a:path w="541020" h="431800">
                <a:moveTo>
                  <a:pt x="506740" y="361187"/>
                </a:moveTo>
                <a:lnTo>
                  <a:pt x="356997" y="361187"/>
                </a:lnTo>
                <a:lnTo>
                  <a:pt x="368173" y="377316"/>
                </a:lnTo>
                <a:lnTo>
                  <a:pt x="382016" y="390905"/>
                </a:lnTo>
                <a:lnTo>
                  <a:pt x="373634" y="415162"/>
                </a:lnTo>
                <a:lnTo>
                  <a:pt x="418338" y="431291"/>
                </a:lnTo>
                <a:lnTo>
                  <a:pt x="426720" y="407034"/>
                </a:lnTo>
                <a:lnTo>
                  <a:pt x="446150" y="407034"/>
                </a:lnTo>
                <a:lnTo>
                  <a:pt x="465709" y="401700"/>
                </a:lnTo>
                <a:lnTo>
                  <a:pt x="505463" y="401700"/>
                </a:lnTo>
                <a:lnTo>
                  <a:pt x="518668" y="390905"/>
                </a:lnTo>
                <a:lnTo>
                  <a:pt x="502031" y="371982"/>
                </a:lnTo>
                <a:lnTo>
                  <a:pt x="506740" y="361187"/>
                </a:lnTo>
                <a:close/>
              </a:path>
              <a:path w="541020" h="431800">
                <a:moveTo>
                  <a:pt x="505463" y="401700"/>
                </a:moveTo>
                <a:lnTo>
                  <a:pt x="465709" y="401700"/>
                </a:lnTo>
                <a:lnTo>
                  <a:pt x="482473" y="420496"/>
                </a:lnTo>
                <a:lnTo>
                  <a:pt x="505463" y="401700"/>
                </a:lnTo>
                <a:close/>
              </a:path>
              <a:path w="541020" h="431800">
                <a:moveTo>
                  <a:pt x="379222" y="231774"/>
                </a:moveTo>
                <a:lnTo>
                  <a:pt x="343026" y="261492"/>
                </a:lnTo>
                <a:lnTo>
                  <a:pt x="362585" y="280288"/>
                </a:lnTo>
                <a:lnTo>
                  <a:pt x="351409" y="296544"/>
                </a:lnTo>
                <a:lnTo>
                  <a:pt x="348615" y="315340"/>
                </a:lnTo>
                <a:lnTo>
                  <a:pt x="320675" y="320801"/>
                </a:lnTo>
                <a:lnTo>
                  <a:pt x="329057" y="366648"/>
                </a:lnTo>
                <a:lnTo>
                  <a:pt x="356997" y="361187"/>
                </a:lnTo>
                <a:lnTo>
                  <a:pt x="506740" y="361187"/>
                </a:lnTo>
                <a:lnTo>
                  <a:pt x="507903" y="358520"/>
                </a:lnTo>
                <a:lnTo>
                  <a:pt x="432308" y="358520"/>
                </a:lnTo>
                <a:lnTo>
                  <a:pt x="421132" y="355853"/>
                </a:lnTo>
                <a:lnTo>
                  <a:pt x="409956" y="350392"/>
                </a:lnTo>
                <a:lnTo>
                  <a:pt x="401574" y="339597"/>
                </a:lnTo>
                <a:lnTo>
                  <a:pt x="398780" y="326135"/>
                </a:lnTo>
                <a:lnTo>
                  <a:pt x="401574" y="315340"/>
                </a:lnTo>
                <a:lnTo>
                  <a:pt x="407162" y="304545"/>
                </a:lnTo>
                <a:lnTo>
                  <a:pt x="418338" y="296544"/>
                </a:lnTo>
                <a:lnTo>
                  <a:pt x="429513" y="293877"/>
                </a:lnTo>
                <a:lnTo>
                  <a:pt x="534220" y="293877"/>
                </a:lnTo>
                <a:lnTo>
                  <a:pt x="533157" y="288416"/>
                </a:lnTo>
                <a:lnTo>
                  <a:pt x="507492" y="288416"/>
                </a:lnTo>
                <a:lnTo>
                  <a:pt x="496443" y="272287"/>
                </a:lnTo>
                <a:lnTo>
                  <a:pt x="482473" y="258825"/>
                </a:lnTo>
                <a:lnTo>
                  <a:pt x="485281" y="250697"/>
                </a:lnTo>
                <a:lnTo>
                  <a:pt x="398780" y="250697"/>
                </a:lnTo>
                <a:lnTo>
                  <a:pt x="379222" y="231774"/>
                </a:lnTo>
                <a:close/>
              </a:path>
              <a:path w="541020" h="431800">
                <a:moveTo>
                  <a:pt x="534220" y="293877"/>
                </a:moveTo>
                <a:lnTo>
                  <a:pt x="429513" y="293877"/>
                </a:lnTo>
                <a:lnTo>
                  <a:pt x="443357" y="296544"/>
                </a:lnTo>
                <a:lnTo>
                  <a:pt x="454533" y="301878"/>
                </a:lnTo>
                <a:lnTo>
                  <a:pt x="462915" y="312673"/>
                </a:lnTo>
                <a:lnTo>
                  <a:pt x="465709" y="323468"/>
                </a:lnTo>
                <a:lnTo>
                  <a:pt x="462915" y="336930"/>
                </a:lnTo>
                <a:lnTo>
                  <a:pt x="457326" y="347725"/>
                </a:lnTo>
                <a:lnTo>
                  <a:pt x="446150" y="355853"/>
                </a:lnTo>
                <a:lnTo>
                  <a:pt x="432308" y="358520"/>
                </a:lnTo>
                <a:lnTo>
                  <a:pt x="507903" y="358520"/>
                </a:lnTo>
                <a:lnTo>
                  <a:pt x="510286" y="353059"/>
                </a:lnTo>
                <a:lnTo>
                  <a:pt x="515874" y="334263"/>
                </a:lnTo>
                <a:lnTo>
                  <a:pt x="541020" y="328802"/>
                </a:lnTo>
                <a:lnTo>
                  <a:pt x="534220" y="293877"/>
                </a:lnTo>
                <a:close/>
              </a:path>
              <a:path w="541020" h="431800">
                <a:moveTo>
                  <a:pt x="262128" y="291083"/>
                </a:moveTo>
                <a:lnTo>
                  <a:pt x="97662" y="291083"/>
                </a:lnTo>
                <a:lnTo>
                  <a:pt x="125475" y="304545"/>
                </a:lnTo>
                <a:lnTo>
                  <a:pt x="153416" y="312673"/>
                </a:lnTo>
                <a:lnTo>
                  <a:pt x="153416" y="347725"/>
                </a:lnTo>
                <a:lnTo>
                  <a:pt x="209169" y="347725"/>
                </a:lnTo>
                <a:lnTo>
                  <a:pt x="209169" y="312673"/>
                </a:lnTo>
                <a:lnTo>
                  <a:pt x="236982" y="304545"/>
                </a:lnTo>
                <a:lnTo>
                  <a:pt x="262128" y="291083"/>
                </a:lnTo>
                <a:close/>
              </a:path>
              <a:path w="541020" h="431800">
                <a:moveTo>
                  <a:pt x="72517" y="29590"/>
                </a:moveTo>
                <a:lnTo>
                  <a:pt x="33528" y="70103"/>
                </a:lnTo>
                <a:lnTo>
                  <a:pt x="58547" y="94360"/>
                </a:lnTo>
                <a:lnTo>
                  <a:pt x="44576" y="118617"/>
                </a:lnTo>
                <a:lnTo>
                  <a:pt x="36195" y="145541"/>
                </a:lnTo>
                <a:lnTo>
                  <a:pt x="0" y="145541"/>
                </a:lnTo>
                <a:lnTo>
                  <a:pt x="0" y="199516"/>
                </a:lnTo>
                <a:lnTo>
                  <a:pt x="36195" y="199516"/>
                </a:lnTo>
                <a:lnTo>
                  <a:pt x="44576" y="226440"/>
                </a:lnTo>
                <a:lnTo>
                  <a:pt x="58547" y="253364"/>
                </a:lnTo>
                <a:lnTo>
                  <a:pt x="33528" y="277621"/>
                </a:lnTo>
                <a:lnTo>
                  <a:pt x="72517" y="315340"/>
                </a:lnTo>
                <a:lnTo>
                  <a:pt x="97662" y="291083"/>
                </a:lnTo>
                <a:lnTo>
                  <a:pt x="314144" y="291083"/>
                </a:lnTo>
                <a:lnTo>
                  <a:pt x="323007" y="283082"/>
                </a:lnTo>
                <a:lnTo>
                  <a:pt x="181229" y="283082"/>
                </a:lnTo>
                <a:lnTo>
                  <a:pt x="159004" y="280288"/>
                </a:lnTo>
                <a:lnTo>
                  <a:pt x="117094" y="264159"/>
                </a:lnTo>
                <a:lnTo>
                  <a:pt x="86487" y="234568"/>
                </a:lnTo>
                <a:lnTo>
                  <a:pt x="69723" y="194055"/>
                </a:lnTo>
                <a:lnTo>
                  <a:pt x="66929" y="172465"/>
                </a:lnTo>
                <a:lnTo>
                  <a:pt x="69723" y="151002"/>
                </a:lnTo>
                <a:lnTo>
                  <a:pt x="86487" y="110489"/>
                </a:lnTo>
                <a:lnTo>
                  <a:pt x="117094" y="80898"/>
                </a:lnTo>
                <a:lnTo>
                  <a:pt x="159004" y="64642"/>
                </a:lnTo>
                <a:lnTo>
                  <a:pt x="181229" y="61975"/>
                </a:lnTo>
                <a:lnTo>
                  <a:pt x="320674" y="61975"/>
                </a:lnTo>
                <a:lnTo>
                  <a:pt x="312291" y="53847"/>
                </a:lnTo>
                <a:lnTo>
                  <a:pt x="97662" y="53847"/>
                </a:lnTo>
                <a:lnTo>
                  <a:pt x="72517" y="29590"/>
                </a:lnTo>
                <a:close/>
              </a:path>
              <a:path w="541020" h="431800">
                <a:moveTo>
                  <a:pt x="314144" y="291083"/>
                </a:moveTo>
                <a:lnTo>
                  <a:pt x="262128" y="291083"/>
                </a:lnTo>
                <a:lnTo>
                  <a:pt x="287274" y="315340"/>
                </a:lnTo>
                <a:lnTo>
                  <a:pt x="314144" y="291083"/>
                </a:lnTo>
                <a:close/>
              </a:path>
              <a:path w="541020" h="431800">
                <a:moveTo>
                  <a:pt x="532638" y="285749"/>
                </a:moveTo>
                <a:lnTo>
                  <a:pt x="507492" y="288416"/>
                </a:lnTo>
                <a:lnTo>
                  <a:pt x="533157" y="288416"/>
                </a:lnTo>
                <a:lnTo>
                  <a:pt x="532638" y="285749"/>
                </a:lnTo>
                <a:close/>
              </a:path>
              <a:path w="541020" h="431800">
                <a:moveTo>
                  <a:pt x="320674" y="61975"/>
                </a:moveTo>
                <a:lnTo>
                  <a:pt x="181229" y="61975"/>
                </a:lnTo>
                <a:lnTo>
                  <a:pt x="203581" y="64642"/>
                </a:lnTo>
                <a:lnTo>
                  <a:pt x="225933" y="70103"/>
                </a:lnTo>
                <a:lnTo>
                  <a:pt x="262128" y="94360"/>
                </a:lnTo>
                <a:lnTo>
                  <a:pt x="287274" y="129412"/>
                </a:lnTo>
                <a:lnTo>
                  <a:pt x="295656" y="172465"/>
                </a:lnTo>
                <a:lnTo>
                  <a:pt x="292862" y="194055"/>
                </a:lnTo>
                <a:lnTo>
                  <a:pt x="276098" y="234568"/>
                </a:lnTo>
                <a:lnTo>
                  <a:pt x="245363" y="264159"/>
                </a:lnTo>
                <a:lnTo>
                  <a:pt x="203581" y="280288"/>
                </a:lnTo>
                <a:lnTo>
                  <a:pt x="181229" y="283082"/>
                </a:lnTo>
                <a:lnTo>
                  <a:pt x="323007" y="283082"/>
                </a:lnTo>
                <a:lnTo>
                  <a:pt x="329057" y="277621"/>
                </a:lnTo>
                <a:lnTo>
                  <a:pt x="301244" y="253364"/>
                </a:lnTo>
                <a:lnTo>
                  <a:pt x="315087" y="226440"/>
                </a:lnTo>
                <a:lnTo>
                  <a:pt x="326263" y="199516"/>
                </a:lnTo>
                <a:lnTo>
                  <a:pt x="359791" y="199516"/>
                </a:lnTo>
                <a:lnTo>
                  <a:pt x="359791" y="145541"/>
                </a:lnTo>
                <a:lnTo>
                  <a:pt x="326263" y="145541"/>
                </a:lnTo>
                <a:lnTo>
                  <a:pt x="315087" y="118617"/>
                </a:lnTo>
                <a:lnTo>
                  <a:pt x="301244" y="94360"/>
                </a:lnTo>
                <a:lnTo>
                  <a:pt x="329057" y="70103"/>
                </a:lnTo>
                <a:lnTo>
                  <a:pt x="320674" y="61975"/>
                </a:lnTo>
                <a:close/>
              </a:path>
              <a:path w="541020" h="431800">
                <a:moveTo>
                  <a:pt x="181229" y="88899"/>
                </a:moveTo>
                <a:lnTo>
                  <a:pt x="131063" y="102488"/>
                </a:lnTo>
                <a:lnTo>
                  <a:pt x="100457" y="140207"/>
                </a:lnTo>
                <a:lnTo>
                  <a:pt x="94869" y="156336"/>
                </a:lnTo>
                <a:lnTo>
                  <a:pt x="94869" y="188721"/>
                </a:lnTo>
                <a:lnTo>
                  <a:pt x="119887" y="231774"/>
                </a:lnTo>
                <a:lnTo>
                  <a:pt x="164592" y="256031"/>
                </a:lnTo>
                <a:lnTo>
                  <a:pt x="197993" y="256031"/>
                </a:lnTo>
                <a:lnTo>
                  <a:pt x="242570" y="231774"/>
                </a:lnTo>
                <a:lnTo>
                  <a:pt x="258727" y="210311"/>
                </a:lnTo>
                <a:lnTo>
                  <a:pt x="181229" y="210311"/>
                </a:lnTo>
                <a:lnTo>
                  <a:pt x="167386" y="204850"/>
                </a:lnTo>
                <a:lnTo>
                  <a:pt x="153416" y="199516"/>
                </a:lnTo>
                <a:lnTo>
                  <a:pt x="145034" y="186054"/>
                </a:lnTo>
                <a:lnTo>
                  <a:pt x="142240" y="172465"/>
                </a:lnTo>
                <a:lnTo>
                  <a:pt x="145034" y="159003"/>
                </a:lnTo>
                <a:lnTo>
                  <a:pt x="153416" y="148208"/>
                </a:lnTo>
                <a:lnTo>
                  <a:pt x="167386" y="140207"/>
                </a:lnTo>
                <a:lnTo>
                  <a:pt x="181229" y="137413"/>
                </a:lnTo>
                <a:lnTo>
                  <a:pt x="260388" y="137413"/>
                </a:lnTo>
                <a:lnTo>
                  <a:pt x="253746" y="126745"/>
                </a:lnTo>
                <a:lnTo>
                  <a:pt x="242570" y="113156"/>
                </a:lnTo>
                <a:lnTo>
                  <a:pt x="228726" y="102488"/>
                </a:lnTo>
                <a:lnTo>
                  <a:pt x="214757" y="94360"/>
                </a:lnTo>
                <a:lnTo>
                  <a:pt x="181229" y="88899"/>
                </a:lnTo>
                <a:close/>
              </a:path>
              <a:path w="541020" h="431800">
                <a:moveTo>
                  <a:pt x="446150" y="218312"/>
                </a:moveTo>
                <a:lnTo>
                  <a:pt x="437896" y="242569"/>
                </a:lnTo>
                <a:lnTo>
                  <a:pt x="418338" y="245236"/>
                </a:lnTo>
                <a:lnTo>
                  <a:pt x="398780" y="250697"/>
                </a:lnTo>
                <a:lnTo>
                  <a:pt x="485281" y="250697"/>
                </a:lnTo>
                <a:lnTo>
                  <a:pt x="490855" y="234568"/>
                </a:lnTo>
                <a:lnTo>
                  <a:pt x="446150" y="218312"/>
                </a:lnTo>
                <a:close/>
              </a:path>
              <a:path w="541020" h="431800">
                <a:moveTo>
                  <a:pt x="260388" y="137413"/>
                </a:moveTo>
                <a:lnTo>
                  <a:pt x="181229" y="137413"/>
                </a:lnTo>
                <a:lnTo>
                  <a:pt x="195199" y="140207"/>
                </a:lnTo>
                <a:lnTo>
                  <a:pt x="206375" y="148208"/>
                </a:lnTo>
                <a:lnTo>
                  <a:pt x="214757" y="159003"/>
                </a:lnTo>
                <a:lnTo>
                  <a:pt x="217550" y="172465"/>
                </a:lnTo>
                <a:lnTo>
                  <a:pt x="214757" y="186054"/>
                </a:lnTo>
                <a:lnTo>
                  <a:pt x="206375" y="199516"/>
                </a:lnTo>
                <a:lnTo>
                  <a:pt x="195199" y="204850"/>
                </a:lnTo>
                <a:lnTo>
                  <a:pt x="181229" y="210311"/>
                </a:lnTo>
                <a:lnTo>
                  <a:pt x="258727" y="210311"/>
                </a:lnTo>
                <a:lnTo>
                  <a:pt x="262128" y="204850"/>
                </a:lnTo>
                <a:lnTo>
                  <a:pt x="267716" y="172465"/>
                </a:lnTo>
                <a:lnTo>
                  <a:pt x="262128" y="140207"/>
                </a:lnTo>
                <a:lnTo>
                  <a:pt x="260388" y="137413"/>
                </a:lnTo>
                <a:close/>
              </a:path>
              <a:path w="541020" h="431800">
                <a:moveTo>
                  <a:pt x="209169" y="0"/>
                </a:moveTo>
                <a:lnTo>
                  <a:pt x="153416" y="0"/>
                </a:lnTo>
                <a:lnTo>
                  <a:pt x="153416" y="32384"/>
                </a:lnTo>
                <a:lnTo>
                  <a:pt x="125475" y="40385"/>
                </a:lnTo>
                <a:lnTo>
                  <a:pt x="97662" y="53847"/>
                </a:lnTo>
                <a:lnTo>
                  <a:pt x="262128" y="53847"/>
                </a:lnTo>
                <a:lnTo>
                  <a:pt x="236982" y="40385"/>
                </a:lnTo>
                <a:lnTo>
                  <a:pt x="209169" y="32384"/>
                </a:lnTo>
                <a:lnTo>
                  <a:pt x="209169" y="0"/>
                </a:lnTo>
                <a:close/>
              </a:path>
              <a:path w="541020" h="431800">
                <a:moveTo>
                  <a:pt x="287274" y="29590"/>
                </a:moveTo>
                <a:lnTo>
                  <a:pt x="262128" y="53847"/>
                </a:lnTo>
                <a:lnTo>
                  <a:pt x="312291" y="53847"/>
                </a:lnTo>
                <a:lnTo>
                  <a:pt x="287274" y="29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7" name="object 21"/>
          <p:cNvSpPr/>
          <p:nvPr/>
        </p:nvSpPr>
        <p:spPr>
          <a:xfrm>
            <a:off x="7825779" y="3987022"/>
            <a:ext cx="1361440" cy="1316990"/>
          </a:xfrm>
          <a:custGeom>
            <a:avLst/>
            <a:gdLst/>
            <a:ahLst/>
            <a:cxnLst/>
            <a:rect l="l" t="t" r="r" b="b"/>
            <a:pathLst>
              <a:path w="1361440" h="1316989">
                <a:moveTo>
                  <a:pt x="0" y="658368"/>
                </a:moveTo>
                <a:lnTo>
                  <a:pt x="2255" y="604372"/>
                </a:lnTo>
                <a:lnTo>
                  <a:pt x="8906" y="551578"/>
                </a:lnTo>
                <a:lnTo>
                  <a:pt x="19777" y="500156"/>
                </a:lnTo>
                <a:lnTo>
                  <a:pt x="34692" y="450274"/>
                </a:lnTo>
                <a:lnTo>
                  <a:pt x="53476" y="402103"/>
                </a:lnTo>
                <a:lnTo>
                  <a:pt x="75955" y="355812"/>
                </a:lnTo>
                <a:lnTo>
                  <a:pt x="101953" y="311570"/>
                </a:lnTo>
                <a:lnTo>
                  <a:pt x="131295" y="269546"/>
                </a:lnTo>
                <a:lnTo>
                  <a:pt x="163806" y="229911"/>
                </a:lnTo>
                <a:lnTo>
                  <a:pt x="199310" y="192833"/>
                </a:lnTo>
                <a:lnTo>
                  <a:pt x="237633" y="158482"/>
                </a:lnTo>
                <a:lnTo>
                  <a:pt x="278599" y="127028"/>
                </a:lnTo>
                <a:lnTo>
                  <a:pt x="322033" y="98639"/>
                </a:lnTo>
                <a:lnTo>
                  <a:pt x="367760" y="73486"/>
                </a:lnTo>
                <a:lnTo>
                  <a:pt x="415605" y="51738"/>
                </a:lnTo>
                <a:lnTo>
                  <a:pt x="465393" y="33564"/>
                </a:lnTo>
                <a:lnTo>
                  <a:pt x="516947" y="19134"/>
                </a:lnTo>
                <a:lnTo>
                  <a:pt x="570095" y="8617"/>
                </a:lnTo>
                <a:lnTo>
                  <a:pt x="624659" y="2182"/>
                </a:lnTo>
                <a:lnTo>
                  <a:pt x="680466" y="0"/>
                </a:lnTo>
                <a:lnTo>
                  <a:pt x="736272" y="2182"/>
                </a:lnTo>
                <a:lnTo>
                  <a:pt x="790836" y="8617"/>
                </a:lnTo>
                <a:lnTo>
                  <a:pt x="843984" y="19134"/>
                </a:lnTo>
                <a:lnTo>
                  <a:pt x="895538" y="33564"/>
                </a:lnTo>
                <a:lnTo>
                  <a:pt x="945326" y="51738"/>
                </a:lnTo>
                <a:lnTo>
                  <a:pt x="993171" y="73486"/>
                </a:lnTo>
                <a:lnTo>
                  <a:pt x="1038898" y="98639"/>
                </a:lnTo>
                <a:lnTo>
                  <a:pt x="1082332" y="127028"/>
                </a:lnTo>
                <a:lnTo>
                  <a:pt x="1123298" y="158482"/>
                </a:lnTo>
                <a:lnTo>
                  <a:pt x="1161621" y="192833"/>
                </a:lnTo>
                <a:lnTo>
                  <a:pt x="1197125" y="229911"/>
                </a:lnTo>
                <a:lnTo>
                  <a:pt x="1229636" y="269546"/>
                </a:lnTo>
                <a:lnTo>
                  <a:pt x="1258978" y="311570"/>
                </a:lnTo>
                <a:lnTo>
                  <a:pt x="1284976" y="355812"/>
                </a:lnTo>
                <a:lnTo>
                  <a:pt x="1307455" y="402103"/>
                </a:lnTo>
                <a:lnTo>
                  <a:pt x="1326239" y="450274"/>
                </a:lnTo>
                <a:lnTo>
                  <a:pt x="1341154" y="500156"/>
                </a:lnTo>
                <a:lnTo>
                  <a:pt x="1352025" y="551578"/>
                </a:lnTo>
                <a:lnTo>
                  <a:pt x="1358676" y="604372"/>
                </a:lnTo>
                <a:lnTo>
                  <a:pt x="1360931" y="658368"/>
                </a:lnTo>
                <a:lnTo>
                  <a:pt x="1358676" y="712363"/>
                </a:lnTo>
                <a:lnTo>
                  <a:pt x="1352025" y="765157"/>
                </a:lnTo>
                <a:lnTo>
                  <a:pt x="1341154" y="816579"/>
                </a:lnTo>
                <a:lnTo>
                  <a:pt x="1326239" y="866461"/>
                </a:lnTo>
                <a:lnTo>
                  <a:pt x="1307455" y="914632"/>
                </a:lnTo>
                <a:lnTo>
                  <a:pt x="1284976" y="960923"/>
                </a:lnTo>
                <a:lnTo>
                  <a:pt x="1258978" y="1005165"/>
                </a:lnTo>
                <a:lnTo>
                  <a:pt x="1229636" y="1047189"/>
                </a:lnTo>
                <a:lnTo>
                  <a:pt x="1197125" y="1086824"/>
                </a:lnTo>
                <a:lnTo>
                  <a:pt x="1161621" y="1123902"/>
                </a:lnTo>
                <a:lnTo>
                  <a:pt x="1123298" y="1158253"/>
                </a:lnTo>
                <a:lnTo>
                  <a:pt x="1082332" y="1189707"/>
                </a:lnTo>
                <a:lnTo>
                  <a:pt x="1038898" y="1218096"/>
                </a:lnTo>
                <a:lnTo>
                  <a:pt x="993171" y="1243249"/>
                </a:lnTo>
                <a:lnTo>
                  <a:pt x="945326" y="1264997"/>
                </a:lnTo>
                <a:lnTo>
                  <a:pt x="895538" y="1283171"/>
                </a:lnTo>
                <a:lnTo>
                  <a:pt x="843984" y="1297601"/>
                </a:lnTo>
                <a:lnTo>
                  <a:pt x="790836" y="1308118"/>
                </a:lnTo>
                <a:lnTo>
                  <a:pt x="736272" y="1314553"/>
                </a:lnTo>
                <a:lnTo>
                  <a:pt x="680466" y="1316736"/>
                </a:lnTo>
                <a:lnTo>
                  <a:pt x="624659" y="1314553"/>
                </a:lnTo>
                <a:lnTo>
                  <a:pt x="570095" y="1308118"/>
                </a:lnTo>
                <a:lnTo>
                  <a:pt x="516947" y="1297601"/>
                </a:lnTo>
                <a:lnTo>
                  <a:pt x="465393" y="1283171"/>
                </a:lnTo>
                <a:lnTo>
                  <a:pt x="415605" y="1264997"/>
                </a:lnTo>
                <a:lnTo>
                  <a:pt x="367760" y="1243249"/>
                </a:lnTo>
                <a:lnTo>
                  <a:pt x="322033" y="1218096"/>
                </a:lnTo>
                <a:lnTo>
                  <a:pt x="278599" y="1189707"/>
                </a:lnTo>
                <a:lnTo>
                  <a:pt x="237633" y="1158253"/>
                </a:lnTo>
                <a:lnTo>
                  <a:pt x="199310" y="1123902"/>
                </a:lnTo>
                <a:lnTo>
                  <a:pt x="163806" y="1086824"/>
                </a:lnTo>
                <a:lnTo>
                  <a:pt x="131295" y="1047189"/>
                </a:lnTo>
                <a:lnTo>
                  <a:pt x="101953" y="1005165"/>
                </a:lnTo>
                <a:lnTo>
                  <a:pt x="75955" y="960923"/>
                </a:lnTo>
                <a:lnTo>
                  <a:pt x="53476" y="914632"/>
                </a:lnTo>
                <a:lnTo>
                  <a:pt x="34692" y="866461"/>
                </a:lnTo>
                <a:lnTo>
                  <a:pt x="19777" y="816579"/>
                </a:lnTo>
                <a:lnTo>
                  <a:pt x="8906" y="765157"/>
                </a:lnTo>
                <a:lnTo>
                  <a:pt x="2255" y="712363"/>
                </a:lnTo>
                <a:lnTo>
                  <a:pt x="0" y="658368"/>
                </a:lnTo>
                <a:close/>
              </a:path>
            </a:pathLst>
          </a:custGeom>
          <a:ln w="15240">
            <a:solidFill>
              <a:srgbClr val="5F221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8" name="object 22"/>
          <p:cNvSpPr/>
          <p:nvPr/>
        </p:nvSpPr>
        <p:spPr>
          <a:xfrm>
            <a:off x="7943127" y="4099798"/>
            <a:ext cx="1127760" cy="1091565"/>
          </a:xfrm>
          <a:custGeom>
            <a:avLst/>
            <a:gdLst/>
            <a:ahLst/>
            <a:cxnLst/>
            <a:rect l="l" t="t" r="r" b="b"/>
            <a:pathLst>
              <a:path w="1127759" h="1091564">
                <a:moveTo>
                  <a:pt x="563879" y="0"/>
                </a:moveTo>
                <a:lnTo>
                  <a:pt x="517635" y="1808"/>
                </a:lnTo>
                <a:lnTo>
                  <a:pt x="472420" y="7139"/>
                </a:lnTo>
                <a:lnTo>
                  <a:pt x="428379" y="15853"/>
                </a:lnTo>
                <a:lnTo>
                  <a:pt x="385657" y="27809"/>
                </a:lnTo>
                <a:lnTo>
                  <a:pt x="344400" y="42868"/>
                </a:lnTo>
                <a:lnTo>
                  <a:pt x="304752" y="60888"/>
                </a:lnTo>
                <a:lnTo>
                  <a:pt x="266860" y="81730"/>
                </a:lnTo>
                <a:lnTo>
                  <a:pt x="230867" y="105253"/>
                </a:lnTo>
                <a:lnTo>
                  <a:pt x="196920" y="131317"/>
                </a:lnTo>
                <a:lnTo>
                  <a:pt x="165163" y="159781"/>
                </a:lnTo>
                <a:lnTo>
                  <a:pt x="135742" y="190506"/>
                </a:lnTo>
                <a:lnTo>
                  <a:pt x="108801" y="223351"/>
                </a:lnTo>
                <a:lnTo>
                  <a:pt x="84486" y="258175"/>
                </a:lnTo>
                <a:lnTo>
                  <a:pt x="62942" y="294839"/>
                </a:lnTo>
                <a:lnTo>
                  <a:pt x="44315" y="333202"/>
                </a:lnTo>
                <a:lnTo>
                  <a:pt x="28748" y="373123"/>
                </a:lnTo>
                <a:lnTo>
                  <a:pt x="16388" y="414464"/>
                </a:lnTo>
                <a:lnTo>
                  <a:pt x="7380" y="457082"/>
                </a:lnTo>
                <a:lnTo>
                  <a:pt x="1869" y="500838"/>
                </a:lnTo>
                <a:lnTo>
                  <a:pt x="0" y="545592"/>
                </a:lnTo>
                <a:lnTo>
                  <a:pt x="1869" y="590345"/>
                </a:lnTo>
                <a:lnTo>
                  <a:pt x="7380" y="634101"/>
                </a:lnTo>
                <a:lnTo>
                  <a:pt x="16388" y="676719"/>
                </a:lnTo>
                <a:lnTo>
                  <a:pt x="28748" y="718060"/>
                </a:lnTo>
                <a:lnTo>
                  <a:pt x="44315" y="757981"/>
                </a:lnTo>
                <a:lnTo>
                  <a:pt x="62942" y="796344"/>
                </a:lnTo>
                <a:lnTo>
                  <a:pt x="84486" y="833008"/>
                </a:lnTo>
                <a:lnTo>
                  <a:pt x="108801" y="867832"/>
                </a:lnTo>
                <a:lnTo>
                  <a:pt x="135742" y="900677"/>
                </a:lnTo>
                <a:lnTo>
                  <a:pt x="165163" y="931402"/>
                </a:lnTo>
                <a:lnTo>
                  <a:pt x="196920" y="959866"/>
                </a:lnTo>
                <a:lnTo>
                  <a:pt x="230867" y="985930"/>
                </a:lnTo>
                <a:lnTo>
                  <a:pt x="266860" y="1009453"/>
                </a:lnTo>
                <a:lnTo>
                  <a:pt x="304752" y="1030295"/>
                </a:lnTo>
                <a:lnTo>
                  <a:pt x="344400" y="1048315"/>
                </a:lnTo>
                <a:lnTo>
                  <a:pt x="385657" y="1063374"/>
                </a:lnTo>
                <a:lnTo>
                  <a:pt x="428379" y="1075330"/>
                </a:lnTo>
                <a:lnTo>
                  <a:pt x="472420" y="1084044"/>
                </a:lnTo>
                <a:lnTo>
                  <a:pt x="517635" y="1089375"/>
                </a:lnTo>
                <a:lnTo>
                  <a:pt x="563879" y="1091184"/>
                </a:lnTo>
                <a:lnTo>
                  <a:pt x="610124" y="1089375"/>
                </a:lnTo>
                <a:lnTo>
                  <a:pt x="655339" y="1084044"/>
                </a:lnTo>
                <a:lnTo>
                  <a:pt x="699380" y="1075330"/>
                </a:lnTo>
                <a:lnTo>
                  <a:pt x="742102" y="1063374"/>
                </a:lnTo>
                <a:lnTo>
                  <a:pt x="783359" y="1048315"/>
                </a:lnTo>
                <a:lnTo>
                  <a:pt x="823007" y="1030295"/>
                </a:lnTo>
                <a:lnTo>
                  <a:pt x="860899" y="1009453"/>
                </a:lnTo>
                <a:lnTo>
                  <a:pt x="896892" y="985930"/>
                </a:lnTo>
                <a:lnTo>
                  <a:pt x="930839" y="959866"/>
                </a:lnTo>
                <a:lnTo>
                  <a:pt x="962596" y="931402"/>
                </a:lnTo>
                <a:lnTo>
                  <a:pt x="992017" y="900677"/>
                </a:lnTo>
                <a:lnTo>
                  <a:pt x="1018958" y="867832"/>
                </a:lnTo>
                <a:lnTo>
                  <a:pt x="1043273" y="833008"/>
                </a:lnTo>
                <a:lnTo>
                  <a:pt x="1064817" y="796344"/>
                </a:lnTo>
                <a:lnTo>
                  <a:pt x="1083444" y="757981"/>
                </a:lnTo>
                <a:lnTo>
                  <a:pt x="1099011" y="718060"/>
                </a:lnTo>
                <a:lnTo>
                  <a:pt x="1111371" y="676719"/>
                </a:lnTo>
                <a:lnTo>
                  <a:pt x="1120379" y="634101"/>
                </a:lnTo>
                <a:lnTo>
                  <a:pt x="1125890" y="590345"/>
                </a:lnTo>
                <a:lnTo>
                  <a:pt x="1127760" y="545592"/>
                </a:lnTo>
                <a:lnTo>
                  <a:pt x="1125890" y="500838"/>
                </a:lnTo>
                <a:lnTo>
                  <a:pt x="1120379" y="457082"/>
                </a:lnTo>
                <a:lnTo>
                  <a:pt x="1111371" y="414464"/>
                </a:lnTo>
                <a:lnTo>
                  <a:pt x="1099011" y="373123"/>
                </a:lnTo>
                <a:lnTo>
                  <a:pt x="1083444" y="333202"/>
                </a:lnTo>
                <a:lnTo>
                  <a:pt x="1064817" y="294839"/>
                </a:lnTo>
                <a:lnTo>
                  <a:pt x="1043273" y="258175"/>
                </a:lnTo>
                <a:lnTo>
                  <a:pt x="1018958" y="223351"/>
                </a:lnTo>
                <a:lnTo>
                  <a:pt x="992017" y="190506"/>
                </a:lnTo>
                <a:lnTo>
                  <a:pt x="962596" y="159781"/>
                </a:lnTo>
                <a:lnTo>
                  <a:pt x="930839" y="131317"/>
                </a:lnTo>
                <a:lnTo>
                  <a:pt x="896892" y="105253"/>
                </a:lnTo>
                <a:lnTo>
                  <a:pt x="860899" y="81730"/>
                </a:lnTo>
                <a:lnTo>
                  <a:pt x="823007" y="60888"/>
                </a:lnTo>
                <a:lnTo>
                  <a:pt x="783359" y="42868"/>
                </a:lnTo>
                <a:lnTo>
                  <a:pt x="742102" y="27809"/>
                </a:lnTo>
                <a:lnTo>
                  <a:pt x="699380" y="15853"/>
                </a:lnTo>
                <a:lnTo>
                  <a:pt x="655339" y="7139"/>
                </a:lnTo>
                <a:lnTo>
                  <a:pt x="610124" y="1808"/>
                </a:lnTo>
                <a:lnTo>
                  <a:pt x="563879" y="0"/>
                </a:lnTo>
                <a:close/>
              </a:path>
            </a:pathLst>
          </a:custGeom>
          <a:solidFill>
            <a:srgbClr val="5F221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9" name="object 23"/>
          <p:cNvSpPr/>
          <p:nvPr/>
        </p:nvSpPr>
        <p:spPr>
          <a:xfrm>
            <a:off x="8243355" y="4489942"/>
            <a:ext cx="527685" cy="311150"/>
          </a:xfrm>
          <a:custGeom>
            <a:avLst/>
            <a:gdLst/>
            <a:ahLst/>
            <a:cxnLst/>
            <a:rect l="l" t="t" r="r" b="b"/>
            <a:pathLst>
              <a:path w="527684" h="311150">
                <a:moveTo>
                  <a:pt x="263651" y="0"/>
                </a:moveTo>
                <a:lnTo>
                  <a:pt x="221996" y="2667"/>
                </a:lnTo>
                <a:lnTo>
                  <a:pt x="180340" y="10668"/>
                </a:lnTo>
                <a:lnTo>
                  <a:pt x="141477" y="24130"/>
                </a:lnTo>
                <a:lnTo>
                  <a:pt x="108203" y="42926"/>
                </a:lnTo>
                <a:lnTo>
                  <a:pt x="74929" y="64262"/>
                </a:lnTo>
                <a:lnTo>
                  <a:pt x="47117" y="91186"/>
                </a:lnTo>
                <a:lnTo>
                  <a:pt x="22225" y="123317"/>
                </a:lnTo>
                <a:lnTo>
                  <a:pt x="0" y="155448"/>
                </a:lnTo>
                <a:lnTo>
                  <a:pt x="22225" y="187579"/>
                </a:lnTo>
                <a:lnTo>
                  <a:pt x="47117" y="219710"/>
                </a:lnTo>
                <a:lnTo>
                  <a:pt x="74929" y="246634"/>
                </a:lnTo>
                <a:lnTo>
                  <a:pt x="108203" y="267970"/>
                </a:lnTo>
                <a:lnTo>
                  <a:pt x="141477" y="286766"/>
                </a:lnTo>
                <a:lnTo>
                  <a:pt x="180340" y="300228"/>
                </a:lnTo>
                <a:lnTo>
                  <a:pt x="221996" y="308229"/>
                </a:lnTo>
                <a:lnTo>
                  <a:pt x="263651" y="310896"/>
                </a:lnTo>
                <a:lnTo>
                  <a:pt x="305308" y="308229"/>
                </a:lnTo>
                <a:lnTo>
                  <a:pt x="346964" y="300228"/>
                </a:lnTo>
                <a:lnTo>
                  <a:pt x="385825" y="286766"/>
                </a:lnTo>
                <a:lnTo>
                  <a:pt x="390547" y="284099"/>
                </a:lnTo>
                <a:lnTo>
                  <a:pt x="263651" y="284099"/>
                </a:lnTo>
                <a:lnTo>
                  <a:pt x="235839" y="281432"/>
                </a:lnTo>
                <a:lnTo>
                  <a:pt x="188722" y="262636"/>
                </a:lnTo>
                <a:lnTo>
                  <a:pt x="152653" y="227838"/>
                </a:lnTo>
                <a:lnTo>
                  <a:pt x="133223" y="182245"/>
                </a:lnTo>
                <a:lnTo>
                  <a:pt x="130428" y="155448"/>
                </a:lnTo>
                <a:lnTo>
                  <a:pt x="133223" y="128651"/>
                </a:lnTo>
                <a:lnTo>
                  <a:pt x="152653" y="83058"/>
                </a:lnTo>
                <a:lnTo>
                  <a:pt x="188722" y="48260"/>
                </a:lnTo>
                <a:lnTo>
                  <a:pt x="235839" y="29464"/>
                </a:lnTo>
                <a:lnTo>
                  <a:pt x="263651" y="26797"/>
                </a:lnTo>
                <a:lnTo>
                  <a:pt x="390547" y="26797"/>
                </a:lnTo>
                <a:lnTo>
                  <a:pt x="385825" y="24130"/>
                </a:lnTo>
                <a:lnTo>
                  <a:pt x="346964" y="10668"/>
                </a:lnTo>
                <a:lnTo>
                  <a:pt x="305308" y="2667"/>
                </a:lnTo>
                <a:lnTo>
                  <a:pt x="263651" y="0"/>
                </a:lnTo>
                <a:close/>
              </a:path>
              <a:path w="527684" h="311150">
                <a:moveTo>
                  <a:pt x="390547" y="26797"/>
                </a:moveTo>
                <a:lnTo>
                  <a:pt x="263651" y="26797"/>
                </a:lnTo>
                <a:lnTo>
                  <a:pt x="291465" y="29464"/>
                </a:lnTo>
                <a:lnTo>
                  <a:pt x="316357" y="37465"/>
                </a:lnTo>
                <a:lnTo>
                  <a:pt x="358013" y="64262"/>
                </a:lnTo>
                <a:lnTo>
                  <a:pt x="385825" y="104521"/>
                </a:lnTo>
                <a:lnTo>
                  <a:pt x="396875" y="155448"/>
                </a:lnTo>
                <a:lnTo>
                  <a:pt x="394080" y="182245"/>
                </a:lnTo>
                <a:lnTo>
                  <a:pt x="374650" y="227838"/>
                </a:lnTo>
                <a:lnTo>
                  <a:pt x="338582" y="262636"/>
                </a:lnTo>
                <a:lnTo>
                  <a:pt x="291465" y="281432"/>
                </a:lnTo>
                <a:lnTo>
                  <a:pt x="263651" y="284099"/>
                </a:lnTo>
                <a:lnTo>
                  <a:pt x="390547" y="284099"/>
                </a:lnTo>
                <a:lnTo>
                  <a:pt x="452374" y="246634"/>
                </a:lnTo>
                <a:lnTo>
                  <a:pt x="480187" y="219710"/>
                </a:lnTo>
                <a:lnTo>
                  <a:pt x="505078" y="187579"/>
                </a:lnTo>
                <a:lnTo>
                  <a:pt x="527303" y="155448"/>
                </a:lnTo>
                <a:lnTo>
                  <a:pt x="505078" y="123317"/>
                </a:lnTo>
                <a:lnTo>
                  <a:pt x="480187" y="91186"/>
                </a:lnTo>
                <a:lnTo>
                  <a:pt x="452374" y="64262"/>
                </a:lnTo>
                <a:lnTo>
                  <a:pt x="419100" y="42926"/>
                </a:lnTo>
                <a:lnTo>
                  <a:pt x="390547" y="26797"/>
                </a:lnTo>
                <a:close/>
              </a:path>
              <a:path w="527684" h="311150">
                <a:moveTo>
                  <a:pt x="277495" y="85725"/>
                </a:moveTo>
                <a:lnTo>
                  <a:pt x="249809" y="85725"/>
                </a:lnTo>
                <a:lnTo>
                  <a:pt x="221996" y="96520"/>
                </a:lnTo>
                <a:lnTo>
                  <a:pt x="210947" y="104521"/>
                </a:lnTo>
                <a:lnTo>
                  <a:pt x="202565" y="115189"/>
                </a:lnTo>
                <a:lnTo>
                  <a:pt x="197103" y="128651"/>
                </a:lnTo>
                <a:lnTo>
                  <a:pt x="191516" y="141986"/>
                </a:lnTo>
                <a:lnTo>
                  <a:pt x="191516" y="168910"/>
                </a:lnTo>
                <a:lnTo>
                  <a:pt x="197103" y="182245"/>
                </a:lnTo>
                <a:lnTo>
                  <a:pt x="202565" y="195707"/>
                </a:lnTo>
                <a:lnTo>
                  <a:pt x="210947" y="206375"/>
                </a:lnTo>
                <a:lnTo>
                  <a:pt x="221996" y="214376"/>
                </a:lnTo>
                <a:lnTo>
                  <a:pt x="249809" y="225171"/>
                </a:lnTo>
                <a:lnTo>
                  <a:pt x="277495" y="225171"/>
                </a:lnTo>
                <a:lnTo>
                  <a:pt x="305308" y="214376"/>
                </a:lnTo>
                <a:lnTo>
                  <a:pt x="316357" y="206375"/>
                </a:lnTo>
                <a:lnTo>
                  <a:pt x="324739" y="195707"/>
                </a:lnTo>
                <a:lnTo>
                  <a:pt x="330200" y="182245"/>
                </a:lnTo>
                <a:lnTo>
                  <a:pt x="335788" y="168910"/>
                </a:lnTo>
                <a:lnTo>
                  <a:pt x="335788" y="141986"/>
                </a:lnTo>
                <a:lnTo>
                  <a:pt x="330200" y="128651"/>
                </a:lnTo>
                <a:lnTo>
                  <a:pt x="324739" y="115189"/>
                </a:lnTo>
                <a:lnTo>
                  <a:pt x="316357" y="104521"/>
                </a:lnTo>
                <a:lnTo>
                  <a:pt x="305308" y="96520"/>
                </a:lnTo>
                <a:lnTo>
                  <a:pt x="277495" y="857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0" name="object 24"/>
          <p:cNvSpPr txBox="1"/>
          <p:nvPr/>
        </p:nvSpPr>
        <p:spPr>
          <a:xfrm>
            <a:off x="2137147" y="5406315"/>
            <a:ext cx="2592288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0" marR="5080">
              <a:lnSpc>
                <a:spcPct val="100000"/>
              </a:lnSpc>
              <a:tabLst>
                <a:tab pos="266700" algn="l"/>
              </a:tabLst>
            </a:pPr>
            <a:r>
              <a:rPr lang="de-DE" sz="1600" dirty="0">
                <a:latin typeface="Georgia"/>
                <a:cs typeface="Georgia"/>
              </a:rPr>
              <a:t>Einigermassen </a:t>
            </a:r>
            <a:r>
              <a:rPr lang="de-DE" sz="1600" b="1" dirty="0">
                <a:latin typeface="Georgia"/>
                <a:cs typeface="Georgia"/>
              </a:rPr>
              <a:t>schnelle Aufstellung eines geeigneten Teams </a:t>
            </a:r>
            <a:r>
              <a:rPr lang="de-DE" sz="1600" dirty="0">
                <a:latin typeface="Georgia"/>
                <a:cs typeface="Georgia"/>
              </a:rPr>
              <a:t>möglich</a:t>
            </a:r>
          </a:p>
        </p:txBody>
      </p:sp>
      <p:sp>
        <p:nvSpPr>
          <p:cNvPr id="101" name="object 25"/>
          <p:cNvSpPr txBox="1"/>
          <p:nvPr/>
        </p:nvSpPr>
        <p:spPr>
          <a:xfrm>
            <a:off x="4991162" y="5437626"/>
            <a:ext cx="2186545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600" dirty="0">
                <a:latin typeface="Georgia"/>
                <a:cs typeface="Georgia"/>
              </a:rPr>
              <a:t>Erlaubt die </a:t>
            </a:r>
            <a:r>
              <a:rPr lang="de-DE" sz="1600" dirty="0" err="1">
                <a:latin typeface="Georgia"/>
                <a:cs typeface="Georgia"/>
              </a:rPr>
              <a:t>Entwick-lung</a:t>
            </a:r>
            <a:r>
              <a:rPr lang="de-DE" sz="1600" dirty="0">
                <a:latin typeface="Georgia"/>
                <a:cs typeface="Georgia"/>
              </a:rPr>
              <a:t> eines </a:t>
            </a:r>
            <a:r>
              <a:rPr lang="de-DE" sz="1600" b="1" dirty="0" err="1">
                <a:latin typeface="Georgia"/>
                <a:cs typeface="Georgia"/>
              </a:rPr>
              <a:t>Ökosys-tems</a:t>
            </a:r>
            <a:r>
              <a:rPr lang="de-DE" sz="1600" dirty="0">
                <a:latin typeface="Georgia"/>
                <a:cs typeface="Georgia"/>
              </a:rPr>
              <a:t> (zusammen mit „Enthusiasten“)</a:t>
            </a:r>
          </a:p>
        </p:txBody>
      </p:sp>
      <p:sp>
        <p:nvSpPr>
          <p:cNvPr id="102" name="object 26"/>
          <p:cNvSpPr txBox="1"/>
          <p:nvPr/>
        </p:nvSpPr>
        <p:spPr>
          <a:xfrm>
            <a:off x="7531363" y="5445492"/>
            <a:ext cx="2598672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0" marR="5080" indent="11113">
              <a:lnSpc>
                <a:spcPct val="100000"/>
              </a:lnSpc>
            </a:pPr>
            <a:r>
              <a:rPr lang="de-DE" sz="1600" dirty="0">
                <a:latin typeface="Georgia"/>
                <a:cs typeface="Georgia"/>
              </a:rPr>
              <a:t>Optimale </a:t>
            </a:r>
            <a:r>
              <a:rPr lang="de-DE" sz="1600" b="1" dirty="0">
                <a:latin typeface="Georgia"/>
                <a:cs typeface="Georgia"/>
              </a:rPr>
              <a:t>Sichtbarkeit</a:t>
            </a:r>
            <a:r>
              <a:rPr lang="de-DE" sz="1600" dirty="0">
                <a:latin typeface="Georgia"/>
                <a:cs typeface="Georgia"/>
              </a:rPr>
              <a:t> im Markt</a:t>
            </a:r>
          </a:p>
        </p:txBody>
      </p:sp>
    </p:spTree>
    <p:extLst>
      <p:ext uri="{BB962C8B-B14F-4D97-AF65-F5344CB8AC3E}">
        <p14:creationId xmlns:p14="http://schemas.microsoft.com/office/powerpoint/2010/main" val="3290902057"/>
      </p:ext>
    </p:extLst>
  </p:cSld>
  <p:clrMapOvr>
    <a:masterClrMapping/>
  </p:clrMapOvr>
</p:sld>
</file>

<file path=ppt/theme/theme1.xml><?xml version="1.0" encoding="utf-8"?>
<a:theme xmlns:a="http://schemas.openxmlformats.org/drawingml/2006/main" name="PwC">
  <a:themeElements>
    <a:clrScheme name="PwC Orange">
      <a:dk1>
        <a:srgbClr val="000000"/>
      </a:dk1>
      <a:lt1>
        <a:srgbClr val="FFFFFF"/>
      </a:lt1>
      <a:dk2>
        <a:srgbClr val="DC6900"/>
      </a:dk2>
      <a:lt2>
        <a:srgbClr val="FFFFFF"/>
      </a:lt2>
      <a:accent1>
        <a:srgbClr val="DC6900"/>
      </a:accent1>
      <a:accent2>
        <a:srgbClr val="FFB600"/>
      </a:accent2>
      <a:accent3>
        <a:srgbClr val="602320"/>
      </a:accent3>
      <a:accent4>
        <a:srgbClr val="DB536A"/>
      </a:accent4>
      <a:accent5>
        <a:srgbClr val="A32020"/>
      </a:accent5>
      <a:accent6>
        <a:srgbClr val="E0301E"/>
      </a:accent6>
      <a:hlink>
        <a:srgbClr val="DC6900"/>
      </a:hlink>
      <a:folHlink>
        <a:srgbClr val="DC690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ltGray">
        <a:solidFill>
          <a:schemeClr val="tx2"/>
        </a:solidFill>
        <a:ln w="3175"/>
      </a:spPr>
      <a:bodyPr rtlCol="0" anchor="ctr"/>
      <a:lstStyle>
        <a:defPPr algn="ctr">
          <a:defRPr dirty="0" err="1" smtClean="0">
            <a:solidFill>
              <a:schemeClr val="bg1"/>
            </a:solidFill>
            <a:latin typeface="Georgia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indent="-274320">
          <a:spcAft>
            <a:spcPts val="900"/>
          </a:spcAft>
          <a:defRPr sz="2000" dirty="0" err="1" smtClean="0">
            <a:latin typeface="Georgia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D78CCBE4-2B92-4126-B522-D7AB34518D0F}" vid="{64BF4A3F-9EEC-41EC-B8FA-05EA62A45C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1692</Words>
  <Application>Microsoft Office PowerPoint</Application>
  <PresentationFormat>Benutzerdefiniert</PresentationFormat>
  <Paragraphs>188</Paragraphs>
  <Slides>26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0" baseType="lpstr">
      <vt:lpstr>Arial</vt:lpstr>
      <vt:lpstr>Georgia</vt:lpstr>
      <vt:lpstr>Wingdings</vt:lpstr>
      <vt:lpstr>PwC</vt:lpstr>
      <vt:lpstr>Rechtliche Aspekte digitaler Währungen</vt:lpstr>
      <vt:lpstr>Digitale Währungen Definition</vt:lpstr>
      <vt:lpstr>Digitale Währungen Beispiele</vt:lpstr>
      <vt:lpstr>Blockchain Was ist Blockchain?</vt:lpstr>
      <vt:lpstr>Blockchain In Kürze</vt:lpstr>
      <vt:lpstr>Blockchain Im Bild</vt:lpstr>
      <vt:lpstr>Schaffung digitaler Währungen Initial Coin Offering (ICO)</vt:lpstr>
      <vt:lpstr>PowerPoint-Präsentation</vt:lpstr>
      <vt:lpstr>PowerPoint-Präsentation</vt:lpstr>
      <vt:lpstr>PowerPoint-Präsentation</vt:lpstr>
      <vt:lpstr>Allgemeine regulatorische Überlegungen</vt:lpstr>
      <vt:lpstr>Regulatorische Aspekte Schweiz</vt:lpstr>
      <vt:lpstr>Token-Kategorien gemäss FINMA</vt:lpstr>
      <vt:lpstr>Qualifikation von Token als Effekten?</vt:lpstr>
      <vt:lpstr>Rechtsfolgen der Qualifikation als Effekten? </vt:lpstr>
      <vt:lpstr>Qualifikation von Token als Einlagen?</vt:lpstr>
      <vt:lpstr>Anwendbarkeit des Kollektivanlagengesetzes?</vt:lpstr>
      <vt:lpstr>Anwendbarkeit des Geldwäschereigesetzes? Ausgabe von Token</vt:lpstr>
      <vt:lpstr>Anwendbarkeit des Geldwäschereigesetzes? Weitere Tatbestände</vt:lpstr>
      <vt:lpstr>Rechtsfolgen der GwG-Unterstellung</vt:lpstr>
      <vt:lpstr>Digitale Währungen als (gesetzliches) Zahlungsmittel?</vt:lpstr>
      <vt:lpstr>Zivilrechtliche Rechtsnatur digitaler Währungen</vt:lpstr>
      <vt:lpstr>Übertragung von Token im Besonderen</vt:lpstr>
      <vt:lpstr>Weitere denkbare Übertragungsmöglichkeiten</vt:lpstr>
      <vt:lpstr>PowerPoint-Präsentation</vt:lpstr>
      <vt:lpstr>Besten Dank für Ihre Aufmerksamkeit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Rechtliche Aspekte digitaler Währungen</dc:title>
  <dc:creator>Mark Schrackmann</dc:creator>
  <cp:lastModifiedBy>Marco Lenggenhager</cp:lastModifiedBy>
  <cp:revision>117</cp:revision>
  <dcterms:created xsi:type="dcterms:W3CDTF">2018-05-03T08:41:58Z</dcterms:created>
  <dcterms:modified xsi:type="dcterms:W3CDTF">2019-11-26T10:12:00Z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B template version">
    <vt:lpwstr>6</vt:lpwstr>
  </property>
  <property fmtid="{D5CDD505-2E9C-101B-9397-08002B2CF9AE}" pid="3" name="TB template type">
    <vt:lpwstr>OnscreenW</vt:lpwstr>
  </property>
  <property fmtid="{D5CDD505-2E9C-101B-9397-08002B2CF9AE}" pid="4" name="Template created by">
    <vt:lpwstr>PwC</vt:lpwstr>
  </property>
  <property fmtid="{D5CDD505-2E9C-101B-9397-08002B2CF9AE}" pid="5" name="Template version">
    <vt:lpwstr>5</vt:lpwstr>
  </property>
</Properties>
</file>