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57.xml" ContentType="application/vnd.openxmlformats-officedocument.customXmlProperties+xml"/>
  <Override PartName="/customXml/itemProps58.xml" ContentType="application/vnd.openxmlformats-officedocument.customXmlProperties+xml"/>
  <Override PartName="/customXml/itemProps59.xml" ContentType="application/vnd.openxmlformats-officedocument.customXmlProperties+xml"/>
  <Override PartName="/customXml/itemProps60.xml" ContentType="application/vnd.openxmlformats-officedocument.customXmlProperties+xml"/>
  <Override PartName="/customXml/itemProps61.xml" ContentType="application/vnd.openxmlformats-officedocument.customXmlProperties+xml"/>
  <Override PartName="/customXml/itemProps62.xml" ContentType="application/vnd.openxmlformats-officedocument.customXmlProperties+xml"/>
  <Override PartName="/customXml/itemProps63.xml" ContentType="application/vnd.openxmlformats-officedocument.customXmlProperties+xml"/>
  <Override PartName="/customXml/itemProps64.xml" ContentType="application/vnd.openxmlformats-officedocument.customXmlProperties+xml"/>
  <Override PartName="/customXml/itemProps65.xml" ContentType="application/vnd.openxmlformats-officedocument.customXmlProperties+xml"/>
  <Override PartName="/customXml/itemProps66.xml" ContentType="application/vnd.openxmlformats-officedocument.customXmlProperties+xml"/>
  <Override PartName="/customXml/itemProps67.xml" ContentType="application/vnd.openxmlformats-officedocument.customXmlProperties+xml"/>
  <Override PartName="/customXml/itemProps68.xml" ContentType="application/vnd.openxmlformats-officedocument.customXmlProperties+xml"/>
  <Override PartName="/customXml/itemProps69.xml" ContentType="application/vnd.openxmlformats-officedocument.customXmlProperties+xml"/>
  <Override PartName="/customXml/itemProps70.xml" ContentType="application/vnd.openxmlformats-officedocument.customXmlProperties+xml"/>
  <Override PartName="/customXml/itemProps71.xml" ContentType="application/vnd.openxmlformats-officedocument.customXmlProperties+xml"/>
  <Override PartName="/customXml/itemProps72.xml" ContentType="application/vnd.openxmlformats-officedocument.customXmlProperties+xml"/>
  <Override PartName="/customXml/itemProps73.xml" ContentType="application/vnd.openxmlformats-officedocument.customXmlProperties+xml"/>
  <Override PartName="/customXml/itemProps74.xml" ContentType="application/vnd.openxmlformats-officedocument.customXmlProperties+xml"/>
  <Override PartName="/customXml/itemProps75.xml" ContentType="application/vnd.openxmlformats-officedocument.customXmlProperties+xml"/>
  <Override PartName="/customXml/itemProps76.xml" ContentType="application/vnd.openxmlformats-officedocument.customXmlProperties+xml"/>
  <Override PartName="/customXml/itemProps77.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1.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4.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8.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1.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2.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78"/>
  </p:sldMasterIdLst>
  <p:notesMasterIdLst>
    <p:notesMasterId r:id="rId118"/>
  </p:notesMasterIdLst>
  <p:handoutMasterIdLst>
    <p:handoutMasterId r:id="rId119"/>
  </p:handoutMasterIdLst>
  <p:sldIdLst>
    <p:sldId id="288" r:id="rId79"/>
    <p:sldId id="380" r:id="rId80"/>
    <p:sldId id="381" r:id="rId81"/>
    <p:sldId id="289" r:id="rId82"/>
    <p:sldId id="369" r:id="rId83"/>
    <p:sldId id="353" r:id="rId84"/>
    <p:sldId id="340" r:id="rId85"/>
    <p:sldId id="367" r:id="rId86"/>
    <p:sldId id="313" r:id="rId87"/>
    <p:sldId id="308" r:id="rId88"/>
    <p:sldId id="320" r:id="rId89"/>
    <p:sldId id="322" r:id="rId90"/>
    <p:sldId id="326" r:id="rId91"/>
    <p:sldId id="355" r:id="rId92"/>
    <p:sldId id="307" r:id="rId93"/>
    <p:sldId id="364" r:id="rId94"/>
    <p:sldId id="356" r:id="rId95"/>
    <p:sldId id="368" r:id="rId96"/>
    <p:sldId id="304" r:id="rId97"/>
    <p:sldId id="382" r:id="rId98"/>
    <p:sldId id="305" r:id="rId99"/>
    <p:sldId id="357" r:id="rId100"/>
    <p:sldId id="352" r:id="rId101"/>
    <p:sldId id="330" r:id="rId102"/>
    <p:sldId id="323" r:id="rId103"/>
    <p:sldId id="361" r:id="rId104"/>
    <p:sldId id="360" r:id="rId105"/>
    <p:sldId id="279" r:id="rId106"/>
    <p:sldId id="370" r:id="rId107"/>
    <p:sldId id="371" r:id="rId108"/>
    <p:sldId id="372" r:id="rId109"/>
    <p:sldId id="374" r:id="rId110"/>
    <p:sldId id="375" r:id="rId111"/>
    <p:sldId id="376" r:id="rId112"/>
    <p:sldId id="377" r:id="rId113"/>
    <p:sldId id="378" r:id="rId114"/>
    <p:sldId id="379" r:id="rId115"/>
    <p:sldId id="383" r:id="rId116"/>
    <p:sldId id="292" r:id="rId117"/>
  </p:sldIdLst>
  <p:sldSz cx="9144000" cy="5143500" type="screen16x9"/>
  <p:notesSz cx="6858000" cy="9144000"/>
  <p:defaultTex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43"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8F8"/>
    <a:srgbClr val="4AC37A"/>
    <a:srgbClr val="A0BAA3"/>
    <a:srgbClr val="00802F"/>
    <a:srgbClr val="B6E089"/>
    <a:srgbClr val="F46A01"/>
    <a:srgbClr val="F7F7F7"/>
    <a:srgbClr val="E31C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E3FDE45-AF77-4B5C-9715-49D594BDF05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77" autoAdjust="0"/>
    <p:restoredTop sz="71493"/>
  </p:normalViewPr>
  <p:slideViewPr>
    <p:cSldViewPr snapToGrid="0">
      <p:cViewPr varScale="1">
        <p:scale>
          <a:sx n="102" d="100"/>
          <a:sy n="102" d="100"/>
        </p:scale>
        <p:origin x="416" y="176"/>
      </p:cViewPr>
      <p:guideLst>
        <p:guide orient="horz" pos="1643"/>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customXml" Target="../customXml/item26.xml"/><Relationship Id="rId117" Type="http://schemas.openxmlformats.org/officeDocument/2006/relationships/slide" Target="slides/slide39.xml"/><Relationship Id="rId21" Type="http://schemas.openxmlformats.org/officeDocument/2006/relationships/customXml" Target="../customXml/item21.xml"/><Relationship Id="rId42" Type="http://schemas.openxmlformats.org/officeDocument/2006/relationships/customXml" Target="../customXml/item42.xml"/><Relationship Id="rId47" Type="http://schemas.openxmlformats.org/officeDocument/2006/relationships/customXml" Target="../customXml/item47.xml"/><Relationship Id="rId63" Type="http://schemas.openxmlformats.org/officeDocument/2006/relationships/customXml" Target="../customXml/item63.xml"/><Relationship Id="rId68" Type="http://schemas.openxmlformats.org/officeDocument/2006/relationships/customXml" Target="../customXml/item68.xml"/><Relationship Id="rId84" Type="http://schemas.openxmlformats.org/officeDocument/2006/relationships/slide" Target="slides/slide6.xml"/><Relationship Id="rId89" Type="http://schemas.openxmlformats.org/officeDocument/2006/relationships/slide" Target="slides/slide11.xml"/><Relationship Id="rId112" Type="http://schemas.openxmlformats.org/officeDocument/2006/relationships/slide" Target="slides/slide34.xml"/><Relationship Id="rId16" Type="http://schemas.openxmlformats.org/officeDocument/2006/relationships/customXml" Target="../customXml/item16.xml"/><Relationship Id="rId107" Type="http://schemas.openxmlformats.org/officeDocument/2006/relationships/slide" Target="slides/slide29.xml"/><Relationship Id="rId11" Type="http://schemas.openxmlformats.org/officeDocument/2006/relationships/customXml" Target="../customXml/item11.xml"/><Relationship Id="rId32" Type="http://schemas.openxmlformats.org/officeDocument/2006/relationships/customXml" Target="../customXml/item32.xml"/><Relationship Id="rId37" Type="http://schemas.openxmlformats.org/officeDocument/2006/relationships/customXml" Target="../customXml/item37.xml"/><Relationship Id="rId53" Type="http://schemas.openxmlformats.org/officeDocument/2006/relationships/customXml" Target="../customXml/item53.xml"/><Relationship Id="rId58" Type="http://schemas.openxmlformats.org/officeDocument/2006/relationships/customXml" Target="../customXml/item58.xml"/><Relationship Id="rId74" Type="http://schemas.openxmlformats.org/officeDocument/2006/relationships/customXml" Target="../customXml/item74.xml"/><Relationship Id="rId79" Type="http://schemas.openxmlformats.org/officeDocument/2006/relationships/slide" Target="slides/slide1.xml"/><Relationship Id="rId102" Type="http://schemas.openxmlformats.org/officeDocument/2006/relationships/slide" Target="slides/slide24.xml"/><Relationship Id="rId123" Type="http://schemas.openxmlformats.org/officeDocument/2006/relationships/tableStyles" Target="tableStyles.xml"/><Relationship Id="rId5" Type="http://schemas.openxmlformats.org/officeDocument/2006/relationships/customXml" Target="../customXml/item5.xml"/><Relationship Id="rId90" Type="http://schemas.openxmlformats.org/officeDocument/2006/relationships/slide" Target="slides/slide12.xml"/><Relationship Id="rId95" Type="http://schemas.openxmlformats.org/officeDocument/2006/relationships/slide" Target="slides/slide17.xml"/><Relationship Id="rId22" Type="http://schemas.openxmlformats.org/officeDocument/2006/relationships/customXml" Target="../customXml/item22.xml"/><Relationship Id="rId27" Type="http://schemas.openxmlformats.org/officeDocument/2006/relationships/customXml" Target="../customXml/item27.xml"/><Relationship Id="rId43" Type="http://schemas.openxmlformats.org/officeDocument/2006/relationships/customXml" Target="../customXml/item43.xml"/><Relationship Id="rId48" Type="http://schemas.openxmlformats.org/officeDocument/2006/relationships/customXml" Target="../customXml/item48.xml"/><Relationship Id="rId64" Type="http://schemas.openxmlformats.org/officeDocument/2006/relationships/customXml" Target="../customXml/item64.xml"/><Relationship Id="rId69" Type="http://schemas.openxmlformats.org/officeDocument/2006/relationships/customXml" Target="../customXml/item69.xml"/><Relationship Id="rId113" Type="http://schemas.openxmlformats.org/officeDocument/2006/relationships/slide" Target="slides/slide35.xml"/><Relationship Id="rId118" Type="http://schemas.openxmlformats.org/officeDocument/2006/relationships/notesMaster" Target="notesMasters/notesMaster1.xml"/><Relationship Id="rId80" Type="http://schemas.openxmlformats.org/officeDocument/2006/relationships/slide" Target="slides/slide2.xml"/><Relationship Id="rId85" Type="http://schemas.openxmlformats.org/officeDocument/2006/relationships/slide" Target="slides/slide7.xml"/><Relationship Id="rId12" Type="http://schemas.openxmlformats.org/officeDocument/2006/relationships/customXml" Target="../customXml/item12.xml"/><Relationship Id="rId17" Type="http://schemas.openxmlformats.org/officeDocument/2006/relationships/customXml" Target="../customXml/item17.xml"/><Relationship Id="rId33" Type="http://schemas.openxmlformats.org/officeDocument/2006/relationships/customXml" Target="../customXml/item33.xml"/><Relationship Id="rId38" Type="http://schemas.openxmlformats.org/officeDocument/2006/relationships/customXml" Target="../customXml/item38.xml"/><Relationship Id="rId59" Type="http://schemas.openxmlformats.org/officeDocument/2006/relationships/customXml" Target="../customXml/item59.xml"/><Relationship Id="rId103" Type="http://schemas.openxmlformats.org/officeDocument/2006/relationships/slide" Target="slides/slide25.xml"/><Relationship Id="rId108" Type="http://schemas.openxmlformats.org/officeDocument/2006/relationships/slide" Target="slides/slide30.xml"/><Relationship Id="rId54" Type="http://schemas.openxmlformats.org/officeDocument/2006/relationships/customXml" Target="../customXml/item54.xml"/><Relationship Id="rId70" Type="http://schemas.openxmlformats.org/officeDocument/2006/relationships/customXml" Target="../customXml/item70.xml"/><Relationship Id="rId75" Type="http://schemas.openxmlformats.org/officeDocument/2006/relationships/customXml" Target="../customXml/item75.xml"/><Relationship Id="rId91" Type="http://schemas.openxmlformats.org/officeDocument/2006/relationships/slide" Target="slides/slide13.xml"/><Relationship Id="rId96"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customXml" Target="../customXml/item6.xml"/><Relationship Id="rId23" Type="http://schemas.openxmlformats.org/officeDocument/2006/relationships/customXml" Target="../customXml/item23.xml"/><Relationship Id="rId28" Type="http://schemas.openxmlformats.org/officeDocument/2006/relationships/customXml" Target="../customXml/item28.xml"/><Relationship Id="rId49" Type="http://schemas.openxmlformats.org/officeDocument/2006/relationships/customXml" Target="../customXml/item49.xml"/><Relationship Id="rId114" Type="http://schemas.openxmlformats.org/officeDocument/2006/relationships/slide" Target="slides/slide36.xml"/><Relationship Id="rId119" Type="http://schemas.openxmlformats.org/officeDocument/2006/relationships/handoutMaster" Target="handoutMasters/handoutMaster1.xml"/><Relationship Id="rId44" Type="http://schemas.openxmlformats.org/officeDocument/2006/relationships/customXml" Target="../customXml/item44.xml"/><Relationship Id="rId60" Type="http://schemas.openxmlformats.org/officeDocument/2006/relationships/customXml" Target="../customXml/item60.xml"/><Relationship Id="rId65" Type="http://schemas.openxmlformats.org/officeDocument/2006/relationships/customXml" Target="../customXml/item65.xml"/><Relationship Id="rId81" Type="http://schemas.openxmlformats.org/officeDocument/2006/relationships/slide" Target="slides/slide3.xml"/><Relationship Id="rId86" Type="http://schemas.openxmlformats.org/officeDocument/2006/relationships/slide" Target="slides/slide8.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customXml" Target="../customXml/item39.xml"/><Relationship Id="rId109" Type="http://schemas.openxmlformats.org/officeDocument/2006/relationships/slide" Target="slides/slide31.xml"/><Relationship Id="rId34" Type="http://schemas.openxmlformats.org/officeDocument/2006/relationships/customXml" Target="../customXml/item34.xml"/><Relationship Id="rId50" Type="http://schemas.openxmlformats.org/officeDocument/2006/relationships/customXml" Target="../customXml/item50.xml"/><Relationship Id="rId55" Type="http://schemas.openxmlformats.org/officeDocument/2006/relationships/customXml" Target="../customXml/item55.xml"/><Relationship Id="rId76" Type="http://schemas.openxmlformats.org/officeDocument/2006/relationships/customXml" Target="../customXml/item76.xml"/><Relationship Id="rId97" Type="http://schemas.openxmlformats.org/officeDocument/2006/relationships/slide" Target="slides/slide19.xml"/><Relationship Id="rId104" Type="http://schemas.openxmlformats.org/officeDocument/2006/relationships/slide" Target="slides/slide26.xml"/><Relationship Id="rId120" Type="http://schemas.openxmlformats.org/officeDocument/2006/relationships/presProps" Target="presProps.xml"/><Relationship Id="rId7" Type="http://schemas.openxmlformats.org/officeDocument/2006/relationships/customXml" Target="../customXml/item7.xml"/><Relationship Id="rId71" Type="http://schemas.openxmlformats.org/officeDocument/2006/relationships/customXml" Target="../customXml/item71.xml"/><Relationship Id="rId92" Type="http://schemas.openxmlformats.org/officeDocument/2006/relationships/slide" Target="slides/slide14.xml"/><Relationship Id="rId2" Type="http://schemas.openxmlformats.org/officeDocument/2006/relationships/customXml" Target="../customXml/item2.xml"/><Relationship Id="rId29" Type="http://schemas.openxmlformats.org/officeDocument/2006/relationships/customXml" Target="../customXml/item29.xml"/><Relationship Id="rId24" Type="http://schemas.openxmlformats.org/officeDocument/2006/relationships/customXml" Target="../customXml/item24.xml"/><Relationship Id="rId40" Type="http://schemas.openxmlformats.org/officeDocument/2006/relationships/customXml" Target="../customXml/item40.xml"/><Relationship Id="rId45" Type="http://schemas.openxmlformats.org/officeDocument/2006/relationships/customXml" Target="../customXml/item45.xml"/><Relationship Id="rId66" Type="http://schemas.openxmlformats.org/officeDocument/2006/relationships/customXml" Target="../customXml/item66.xml"/><Relationship Id="rId87" Type="http://schemas.openxmlformats.org/officeDocument/2006/relationships/slide" Target="slides/slide9.xml"/><Relationship Id="rId110" Type="http://schemas.openxmlformats.org/officeDocument/2006/relationships/slide" Target="slides/slide32.xml"/><Relationship Id="rId115" Type="http://schemas.openxmlformats.org/officeDocument/2006/relationships/slide" Target="slides/slide37.xml"/><Relationship Id="rId61" Type="http://schemas.openxmlformats.org/officeDocument/2006/relationships/customXml" Target="../customXml/item61.xml"/><Relationship Id="rId82" Type="http://schemas.openxmlformats.org/officeDocument/2006/relationships/slide" Target="slides/slide4.xml"/><Relationship Id="rId19" Type="http://schemas.openxmlformats.org/officeDocument/2006/relationships/customXml" Target="../customXml/item19.xml"/><Relationship Id="rId14" Type="http://schemas.openxmlformats.org/officeDocument/2006/relationships/customXml" Target="../customXml/item14.xml"/><Relationship Id="rId30" Type="http://schemas.openxmlformats.org/officeDocument/2006/relationships/customXml" Target="../customXml/item30.xml"/><Relationship Id="rId35" Type="http://schemas.openxmlformats.org/officeDocument/2006/relationships/customXml" Target="../customXml/item35.xml"/><Relationship Id="rId56" Type="http://schemas.openxmlformats.org/officeDocument/2006/relationships/customXml" Target="../customXml/item56.xml"/><Relationship Id="rId77" Type="http://schemas.openxmlformats.org/officeDocument/2006/relationships/customXml" Target="../customXml/item77.xml"/><Relationship Id="rId100" Type="http://schemas.openxmlformats.org/officeDocument/2006/relationships/slide" Target="slides/slide22.xml"/><Relationship Id="rId105" Type="http://schemas.openxmlformats.org/officeDocument/2006/relationships/slide" Target="slides/slide27.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customXml" Target="../customXml/item72.xml"/><Relationship Id="rId93" Type="http://schemas.openxmlformats.org/officeDocument/2006/relationships/slide" Target="slides/slide15.xml"/><Relationship Id="rId98" Type="http://schemas.openxmlformats.org/officeDocument/2006/relationships/slide" Target="slides/slide20.xml"/><Relationship Id="rId121" Type="http://schemas.openxmlformats.org/officeDocument/2006/relationships/viewProps" Target="viewProps.xml"/><Relationship Id="rId3" Type="http://schemas.openxmlformats.org/officeDocument/2006/relationships/customXml" Target="../customXml/item3.xml"/><Relationship Id="rId25" Type="http://schemas.openxmlformats.org/officeDocument/2006/relationships/customXml" Target="../customXml/item25.xml"/><Relationship Id="rId46" Type="http://schemas.openxmlformats.org/officeDocument/2006/relationships/customXml" Target="../customXml/item46.xml"/><Relationship Id="rId67" Type="http://schemas.openxmlformats.org/officeDocument/2006/relationships/customXml" Target="../customXml/item67.xml"/><Relationship Id="rId116" Type="http://schemas.openxmlformats.org/officeDocument/2006/relationships/slide" Target="slides/slide38.xml"/><Relationship Id="rId20" Type="http://schemas.openxmlformats.org/officeDocument/2006/relationships/customXml" Target="../customXml/item20.xml"/><Relationship Id="rId41" Type="http://schemas.openxmlformats.org/officeDocument/2006/relationships/customXml" Target="../customXml/item41.xml"/><Relationship Id="rId62" Type="http://schemas.openxmlformats.org/officeDocument/2006/relationships/customXml" Target="../customXml/item62.xml"/><Relationship Id="rId83" Type="http://schemas.openxmlformats.org/officeDocument/2006/relationships/slide" Target="slides/slide5.xml"/><Relationship Id="rId88" Type="http://schemas.openxmlformats.org/officeDocument/2006/relationships/slide" Target="slides/slide10.xml"/><Relationship Id="rId111" Type="http://schemas.openxmlformats.org/officeDocument/2006/relationships/slide" Target="slides/slide33.xml"/><Relationship Id="rId15" Type="http://schemas.openxmlformats.org/officeDocument/2006/relationships/customXml" Target="../customXml/item15.xml"/><Relationship Id="rId36" Type="http://schemas.openxmlformats.org/officeDocument/2006/relationships/customXml" Target="../customXml/item36.xml"/><Relationship Id="rId57" Type="http://schemas.openxmlformats.org/officeDocument/2006/relationships/customXml" Target="../customXml/item57.xml"/><Relationship Id="rId106" Type="http://schemas.openxmlformats.org/officeDocument/2006/relationships/slide" Target="slides/slide28.xml"/><Relationship Id="rId10" Type="http://schemas.openxmlformats.org/officeDocument/2006/relationships/customXml" Target="../customXml/item10.xml"/><Relationship Id="rId31" Type="http://schemas.openxmlformats.org/officeDocument/2006/relationships/customXml" Target="../customXml/item31.xml"/><Relationship Id="rId52" Type="http://schemas.openxmlformats.org/officeDocument/2006/relationships/customXml" Target="../customXml/item52.xml"/><Relationship Id="rId73" Type="http://schemas.openxmlformats.org/officeDocument/2006/relationships/customXml" Target="../customXml/item73.xml"/><Relationship Id="rId78" Type="http://schemas.openxmlformats.org/officeDocument/2006/relationships/slideMaster" Target="slideMasters/slideMaster1.xml"/><Relationship Id="rId94" Type="http://schemas.openxmlformats.org/officeDocument/2006/relationships/slide" Target="slides/slide16.xml"/><Relationship Id="rId99" Type="http://schemas.openxmlformats.org/officeDocument/2006/relationships/slide" Target="slides/slide21.xml"/><Relationship Id="rId101" Type="http://schemas.openxmlformats.org/officeDocument/2006/relationships/slide" Target="slides/slide23.xml"/><Relationship Id="rId1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Arbeitsblat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Arbeitsblat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Arbeitsblat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Arbeitsblat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Arbeitsblat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Arbeitsblat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Arbeitsblatt14.xlsx"/><Relationship Id="rId2" Type="http://schemas.microsoft.com/office/2011/relationships/chartColorStyle" Target="colors15.xml"/><Relationship Id="rId1" Type="http://schemas.microsoft.com/office/2011/relationships/chartStyle" Target="style15.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Arbeitsblat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Arbeitsblat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Arbeitsblat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Arbeitsblat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Arbeitsblat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Arbeitsblat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Arbeitsblat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Arbeitsblat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8.8654796440538849E-2"/>
          <c:y val="4.461570247336856E-2"/>
          <c:w val="0.89484127640451128"/>
          <c:h val="0.71445733413313139"/>
        </c:manualLayout>
      </c:layout>
      <c:barChart>
        <c:barDir val="col"/>
        <c:grouping val="clustered"/>
        <c:varyColors val="0"/>
        <c:ser>
          <c:idx val="0"/>
          <c:order val="0"/>
          <c:tx>
            <c:strRef>
              <c:f>Tabelle1!$B$1</c:f>
              <c:strCache>
                <c:ptCount val="1"/>
                <c:pt idx="0">
                  <c:v>Häufigkeit nach Falltypus</c:v>
                </c:pt>
              </c:strCache>
            </c:strRef>
          </c:tx>
          <c:spPr>
            <a:solidFill>
              <a:schemeClr val="tx2"/>
            </a:solidFill>
            <a:ln w="6350">
              <a:solidFill>
                <a:schemeClr val="tx1"/>
              </a:solidFill>
            </a:ln>
            <a:effectLst/>
          </c:spPr>
          <c:invertIfNegative val="0"/>
          <c:dPt>
            <c:idx val="0"/>
            <c:invertIfNegative val="0"/>
            <c:bubble3D val="0"/>
            <c:spPr>
              <a:solidFill>
                <a:schemeClr val="tx2"/>
              </a:solidFill>
              <a:ln w="6350">
                <a:solidFill>
                  <a:schemeClr val="tx1"/>
                </a:solidFill>
              </a:ln>
              <a:effectLst/>
            </c:spPr>
            <c:extLst>
              <c:ext xmlns:c16="http://schemas.microsoft.com/office/drawing/2014/chart" uri="{C3380CC4-5D6E-409C-BE32-E72D297353CC}">
                <c16:uniqueId val="{00000001-7050-A341-BD26-734F3B1B5C9B}"/>
              </c:ext>
            </c:extLst>
          </c:dPt>
          <c:dPt>
            <c:idx val="1"/>
            <c:invertIfNegative val="0"/>
            <c:bubble3D val="0"/>
            <c:spPr>
              <a:solidFill>
                <a:srgbClr val="B6E089"/>
              </a:solidFill>
              <a:ln w="6350">
                <a:solidFill>
                  <a:schemeClr val="tx1"/>
                </a:solidFill>
              </a:ln>
              <a:effectLst/>
            </c:spPr>
            <c:extLst>
              <c:ext xmlns:c16="http://schemas.microsoft.com/office/drawing/2014/chart" uri="{C3380CC4-5D6E-409C-BE32-E72D297353CC}">
                <c16:uniqueId val="{00000003-7050-A341-BD26-734F3B1B5C9B}"/>
              </c:ext>
            </c:extLst>
          </c:dPt>
          <c:dPt>
            <c:idx val="2"/>
            <c:invertIfNegative val="0"/>
            <c:bubble3D val="0"/>
            <c:spPr>
              <a:solidFill>
                <a:srgbClr val="A0BAA3"/>
              </a:solidFill>
              <a:ln w="6350">
                <a:solidFill>
                  <a:schemeClr val="tx1"/>
                </a:solidFill>
              </a:ln>
              <a:effectLst/>
            </c:spPr>
            <c:extLst>
              <c:ext xmlns:c16="http://schemas.microsoft.com/office/drawing/2014/chart" uri="{C3380CC4-5D6E-409C-BE32-E72D297353CC}">
                <c16:uniqueId val="{00000005-7050-A341-BD26-734F3B1B5C9B}"/>
              </c:ext>
            </c:extLst>
          </c:dPt>
          <c:dPt>
            <c:idx val="3"/>
            <c:invertIfNegative val="0"/>
            <c:bubble3D val="0"/>
            <c:spPr>
              <a:solidFill>
                <a:srgbClr val="4AC37A"/>
              </a:solidFill>
              <a:ln w="6350">
                <a:solidFill>
                  <a:schemeClr val="tx1"/>
                </a:solidFill>
              </a:ln>
              <a:effectLst/>
            </c:spPr>
            <c:extLst>
              <c:ext xmlns:c16="http://schemas.microsoft.com/office/drawing/2014/chart" uri="{C3380CC4-5D6E-409C-BE32-E72D297353CC}">
                <c16:uniqueId val="{00000007-7050-A341-BD26-734F3B1B5C9B}"/>
              </c:ext>
            </c:extLst>
          </c:dPt>
          <c:dPt>
            <c:idx val="4"/>
            <c:invertIfNegative val="0"/>
            <c:bubble3D val="0"/>
            <c:spPr>
              <a:solidFill>
                <a:schemeClr val="tx1">
                  <a:lumMod val="65000"/>
                  <a:lumOff val="35000"/>
                </a:schemeClr>
              </a:solidFill>
              <a:ln w="6350">
                <a:solidFill>
                  <a:schemeClr val="tx1"/>
                </a:solidFill>
              </a:ln>
              <a:effectLst/>
            </c:spPr>
            <c:extLst>
              <c:ext xmlns:c16="http://schemas.microsoft.com/office/drawing/2014/chart" uri="{C3380CC4-5D6E-409C-BE32-E72D297353CC}">
                <c16:uniqueId val="{00000009-7050-A341-BD26-734F3B1B5C9B}"/>
              </c:ext>
            </c:extLst>
          </c:dPt>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Gill Sans Nova" panose="020B0602020104020203" pitchFamily="34" charset="0"/>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Tabelle1!$A$2:$A$6</c:f>
              <c:strCache>
                <c:ptCount val="5"/>
                <c:pt idx="0">
                  <c:v>Häusliche und sexuelle Gewalt</c:v>
                </c:pt>
                <c:pt idx="1">
                  <c:v>Drohungen/Gewalt Behörden</c:v>
                </c:pt>
                <c:pt idx="2">
                  <c:v>Drohungen/Gewalt Drittpersonen</c:v>
                </c:pt>
                <c:pt idx="3">
                  <c:v>Extremismus/ Radikalisierung</c:v>
                </c:pt>
                <c:pt idx="4">
                  <c:v>Andere</c:v>
                </c:pt>
              </c:strCache>
            </c:strRef>
          </c:cat>
          <c:val>
            <c:numRef>
              <c:f>Tabelle1!$B$2:$B$6</c:f>
              <c:numCache>
                <c:formatCode>0.0%</c:formatCode>
                <c:ptCount val="5"/>
                <c:pt idx="0">
                  <c:v>0.46500000000000002</c:v>
                </c:pt>
                <c:pt idx="1">
                  <c:v>0.255</c:v>
                </c:pt>
                <c:pt idx="2">
                  <c:v>0.155</c:v>
                </c:pt>
                <c:pt idx="3">
                  <c:v>5.1999999999999998E-2</c:v>
                </c:pt>
                <c:pt idx="4">
                  <c:v>7.3999999999999996E-2</c:v>
                </c:pt>
              </c:numCache>
            </c:numRef>
          </c:val>
          <c:extLst>
            <c:ext xmlns:c16="http://schemas.microsoft.com/office/drawing/2014/chart" uri="{C3380CC4-5D6E-409C-BE32-E72D297353CC}">
              <c16:uniqueId val="{0000000A-7050-A341-BD26-734F3B1B5C9B}"/>
            </c:ext>
          </c:extLst>
        </c:ser>
        <c:dLbls>
          <c:dLblPos val="outEnd"/>
          <c:showLegendKey val="0"/>
          <c:showVal val="1"/>
          <c:showCatName val="0"/>
          <c:showSerName val="0"/>
          <c:showPercent val="0"/>
          <c:showBubbleSize val="0"/>
        </c:dLbls>
        <c:gapWidth val="100"/>
        <c:axId val="1209896704"/>
        <c:axId val="1209900176"/>
      </c:barChart>
      <c:catAx>
        <c:axId val="120989670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Gill Sans Nova" panose="020B0602020104020203" pitchFamily="34" charset="0"/>
                <a:ea typeface="+mn-ea"/>
                <a:cs typeface="+mn-cs"/>
              </a:defRPr>
            </a:pPr>
            <a:endParaRPr lang="de-DE"/>
          </a:p>
        </c:txPr>
        <c:crossAx val="1209900176"/>
        <c:crosses val="autoZero"/>
        <c:auto val="1"/>
        <c:lblAlgn val="ctr"/>
        <c:lblOffset val="100"/>
        <c:noMultiLvlLbl val="0"/>
      </c:catAx>
      <c:valAx>
        <c:axId val="1209900176"/>
        <c:scaling>
          <c:orientation val="minMax"/>
          <c:max val="1"/>
        </c:scaling>
        <c:delete val="0"/>
        <c:axPos val="l"/>
        <c:majorGridlines>
          <c:spPr>
            <a:ln w="9525" cap="flat" cmpd="sng" algn="ctr">
              <a:solidFill>
                <a:schemeClr val="bg1">
                  <a:lumMod val="9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Gill Sans Nova" panose="020B0602020104020203" pitchFamily="34" charset="0"/>
                    <a:ea typeface="+mn-ea"/>
                    <a:cs typeface="+mn-cs"/>
                  </a:defRPr>
                </a:pPr>
                <a:r>
                  <a:rPr lang="de-CH"/>
                  <a:t>Fälle (in</a:t>
                </a:r>
                <a:r>
                  <a:rPr lang="de-CH" baseline="0"/>
                  <a:t> %)</a:t>
                </a:r>
                <a:endParaRPr lang="de-CH"/>
              </a:p>
            </c:rich>
          </c:tx>
          <c:layout>
            <c:manualLayout>
              <c:xMode val="edge"/>
              <c:yMode val="edge"/>
              <c:x val="0"/>
              <c:y val="0.34993014348398355"/>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Gill Sans Nova" panose="020B0602020104020203" pitchFamily="34" charset="0"/>
                  <a:ea typeface="+mn-ea"/>
                  <a:cs typeface="+mn-cs"/>
                </a:defRPr>
              </a:pPr>
              <a:endParaRPr lang="de-DE"/>
            </a:p>
          </c:txPr>
        </c:title>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Gill Sans Nova Light" panose="020B0302020104020203" pitchFamily="34" charset="0"/>
                <a:ea typeface="+mn-ea"/>
                <a:cs typeface="+mn-cs"/>
              </a:defRPr>
            </a:pPr>
            <a:endParaRPr lang="de-DE"/>
          </a:p>
        </c:txPr>
        <c:crossAx val="12098967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alpha val="60000"/>
      </a:schemeClr>
    </a:solidFill>
    <a:ln w="9525" cap="flat" cmpd="sng" algn="ctr">
      <a:noFill/>
      <a:round/>
    </a:ln>
    <a:effectLst/>
  </c:spPr>
  <c:txPr>
    <a:bodyPr/>
    <a:lstStyle/>
    <a:p>
      <a:pPr>
        <a:defRPr b="0" i="0">
          <a:solidFill>
            <a:schemeClr val="tx1"/>
          </a:solidFill>
          <a:latin typeface="Gill Sans Nova" panose="020B0602020104020203" pitchFamily="34" charset="0"/>
        </a:defRPr>
      </a:pPr>
      <a:endParaRPr lang="de-DE"/>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5970162800427506"/>
          <c:y val="9.6163183472443181E-2"/>
          <c:w val="0.63128387226413063"/>
          <c:h val="0.75585271064426385"/>
        </c:manualLayout>
      </c:layout>
      <c:pieChart>
        <c:varyColors val="1"/>
        <c:ser>
          <c:idx val="0"/>
          <c:order val="0"/>
          <c:tx>
            <c:strRef>
              <c:f>Tabelle1!$B$1</c:f>
              <c:strCache>
                <c:ptCount val="1"/>
                <c:pt idx="0">
                  <c:v>Verwendung Tools</c:v>
                </c:pt>
              </c:strCache>
            </c:strRef>
          </c:tx>
          <c:spPr>
            <a:solidFill>
              <a:schemeClr val="tx2">
                <a:lumMod val="75000"/>
              </a:schemeClr>
            </a:solidFill>
            <a:ln>
              <a:solidFill>
                <a:schemeClr val="tx1"/>
              </a:solidFill>
            </a:ln>
          </c:spPr>
          <c:dPt>
            <c:idx val="0"/>
            <c:bubble3D val="0"/>
            <c:spPr>
              <a:solidFill>
                <a:schemeClr val="tx1">
                  <a:lumMod val="75000"/>
                  <a:lumOff val="25000"/>
                </a:schemeClr>
              </a:solidFill>
              <a:ln w="6350">
                <a:solidFill>
                  <a:schemeClr val="tx1"/>
                </a:solidFill>
              </a:ln>
              <a:effectLst/>
            </c:spPr>
            <c:extLst>
              <c:ext xmlns:c16="http://schemas.microsoft.com/office/drawing/2014/chart" uri="{C3380CC4-5D6E-409C-BE32-E72D297353CC}">
                <c16:uniqueId val="{00000001-0F61-FA44-9AE8-239EED87BED9}"/>
              </c:ext>
            </c:extLst>
          </c:dPt>
          <c:dPt>
            <c:idx val="1"/>
            <c:bubble3D val="0"/>
            <c:spPr>
              <a:solidFill>
                <a:srgbClr val="4AC37A"/>
              </a:solidFill>
              <a:ln w="6350">
                <a:solidFill>
                  <a:schemeClr val="tx1"/>
                </a:solidFill>
              </a:ln>
              <a:effectLst/>
            </c:spPr>
            <c:extLst>
              <c:ext xmlns:c16="http://schemas.microsoft.com/office/drawing/2014/chart" uri="{C3380CC4-5D6E-409C-BE32-E72D297353CC}">
                <c16:uniqueId val="{00000003-0F61-FA44-9AE8-239EED87BED9}"/>
              </c:ext>
            </c:extLst>
          </c:dPt>
          <c:dPt>
            <c:idx val="2"/>
            <c:bubble3D val="0"/>
            <c:spPr>
              <a:solidFill>
                <a:srgbClr val="B6E089"/>
              </a:solidFill>
              <a:ln w="6350">
                <a:solidFill>
                  <a:schemeClr val="tx1"/>
                </a:solidFill>
              </a:ln>
              <a:effectLst/>
            </c:spPr>
            <c:extLst>
              <c:ext xmlns:c16="http://schemas.microsoft.com/office/drawing/2014/chart" uri="{C3380CC4-5D6E-409C-BE32-E72D297353CC}">
                <c16:uniqueId val="{00000005-0F61-FA44-9AE8-239EED87BED9}"/>
              </c:ext>
            </c:extLst>
          </c:dPt>
          <c:dLbls>
            <c:dLbl>
              <c:idx val="0"/>
              <c:layout>
                <c:manualLayout>
                  <c:x val="-6.843519968315509E-2"/>
                  <c:y val="-0.127157349739865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F61-FA44-9AE8-239EED87BED9}"/>
                </c:ext>
              </c:extLst>
            </c:dLbl>
            <c:dLbl>
              <c:idx val="1"/>
              <c:layout>
                <c:manualLayout>
                  <c:x val="8.2193054068457297E-2"/>
                  <c:y val="6.39536252097543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F61-FA44-9AE8-239EED87BED9}"/>
                </c:ext>
              </c:extLst>
            </c:dLbl>
            <c:dLbl>
              <c:idx val="2"/>
              <c:layout>
                <c:manualLayout>
                  <c:x val="1.5410272414787261E-2"/>
                  <c:y val="-3.50725332519740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F61-FA44-9AE8-239EED87BED9}"/>
                </c:ext>
              </c:extLst>
            </c:dLbl>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Gill Sans Nova" panose="020B0602020104020203" pitchFamily="34" charset="0"/>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extLst>
          </c:dLbls>
          <c:cat>
            <c:strRef>
              <c:f>Tabelle1!$A$2:$A$4</c:f>
              <c:strCache>
                <c:ptCount val="3"/>
                <c:pt idx="0">
                  <c:v>Keine</c:v>
                </c:pt>
                <c:pt idx="1">
                  <c:v>Octagon</c:v>
                </c:pt>
                <c:pt idx="2">
                  <c:v>Odara</c:v>
                </c:pt>
              </c:strCache>
            </c:strRef>
          </c:cat>
          <c:val>
            <c:numRef>
              <c:f>Tabelle1!$B$2:$B$4</c:f>
              <c:numCache>
                <c:formatCode>0.0%</c:formatCode>
                <c:ptCount val="3"/>
                <c:pt idx="0">
                  <c:v>0.75</c:v>
                </c:pt>
                <c:pt idx="1">
                  <c:v>0.245</c:v>
                </c:pt>
                <c:pt idx="2">
                  <c:v>5.0000000000000001E-3</c:v>
                </c:pt>
              </c:numCache>
            </c:numRef>
          </c:val>
          <c:extLst>
            <c:ext xmlns:c16="http://schemas.microsoft.com/office/drawing/2014/chart" uri="{C3380CC4-5D6E-409C-BE32-E72D297353CC}">
              <c16:uniqueId val="{00000004-0F61-FA44-9AE8-239EED87BED9}"/>
            </c:ext>
          </c:extLst>
        </c:ser>
        <c:dLbls>
          <c:showLegendKey val="0"/>
          <c:showVal val="0"/>
          <c:showCatName val="0"/>
          <c:showSerName val="0"/>
          <c:showPercent val="0"/>
          <c:showBubbleSize val="0"/>
          <c:showLeaderLines val="0"/>
        </c:dLbls>
        <c:firstSliceAng val="9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Gill Sans Nova" panose="020B0602020104020203" pitchFamily="34" charset="0"/>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alpha val="60000"/>
      </a:schemeClr>
    </a:solidFill>
    <a:ln w="9525" cap="flat" cmpd="sng" algn="ctr">
      <a:noFill/>
      <a:round/>
    </a:ln>
    <a:effectLst/>
  </c:spPr>
  <c:txPr>
    <a:bodyPr/>
    <a:lstStyle/>
    <a:p>
      <a:pPr>
        <a:defRPr b="0" i="0">
          <a:solidFill>
            <a:schemeClr val="tx1"/>
          </a:solidFill>
          <a:latin typeface="Gill Sans Nova" panose="020B0602020104020203" pitchFamily="34" charset="0"/>
        </a:defRPr>
      </a:pPr>
      <a:endParaRPr lang="de-DE"/>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8287649358301697"/>
          <c:y val="5.7867684984407163E-2"/>
          <c:w val="0.79683994769729261"/>
          <c:h val="0.56531796084392372"/>
        </c:manualLayout>
      </c:layout>
      <c:barChart>
        <c:barDir val="col"/>
        <c:grouping val="clustered"/>
        <c:varyColors val="0"/>
        <c:ser>
          <c:idx val="0"/>
          <c:order val="0"/>
          <c:tx>
            <c:strRef>
              <c:f>Tabelle1!$B$1</c:f>
              <c:strCache>
                <c:ptCount val="1"/>
                <c:pt idx="0">
                  <c:v>Tool verwendet</c:v>
                </c:pt>
              </c:strCache>
            </c:strRef>
          </c:tx>
          <c:spPr>
            <a:solidFill>
              <a:schemeClr val="tx2"/>
            </a:solidFill>
            <a:ln w="6350">
              <a:solidFill>
                <a:schemeClr val="tx1"/>
              </a:solidFill>
            </a:ln>
            <a:effectLst/>
          </c:spPr>
          <c:invertIfNegative val="0"/>
          <c:dPt>
            <c:idx val="0"/>
            <c:invertIfNegative val="0"/>
            <c:bubble3D val="0"/>
            <c:spPr>
              <a:solidFill>
                <a:schemeClr val="tx2"/>
              </a:solidFill>
              <a:ln w="6350">
                <a:solidFill>
                  <a:schemeClr val="tx1"/>
                </a:solidFill>
              </a:ln>
              <a:effectLst/>
            </c:spPr>
            <c:extLst>
              <c:ext xmlns:c16="http://schemas.microsoft.com/office/drawing/2014/chart" uri="{C3380CC4-5D6E-409C-BE32-E72D297353CC}">
                <c16:uniqueId val="{00000001-9D75-7042-BF3E-D727A93FB432}"/>
              </c:ext>
            </c:extLst>
          </c:dPt>
          <c:dPt>
            <c:idx val="1"/>
            <c:invertIfNegative val="0"/>
            <c:bubble3D val="0"/>
            <c:spPr>
              <a:solidFill>
                <a:schemeClr val="tx2"/>
              </a:solidFill>
              <a:ln w="6350">
                <a:solidFill>
                  <a:schemeClr val="tx1"/>
                </a:solidFill>
              </a:ln>
              <a:effectLst/>
            </c:spPr>
            <c:extLst>
              <c:ext xmlns:c16="http://schemas.microsoft.com/office/drawing/2014/chart" uri="{C3380CC4-5D6E-409C-BE32-E72D297353CC}">
                <c16:uniqueId val="{00000003-9D75-7042-BF3E-D727A93FB432}"/>
              </c:ext>
            </c:extLst>
          </c:dPt>
          <c:dLbls>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Gill Sans Nova" panose="020B0602020104020203" pitchFamily="34" charset="0"/>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Tabelle1!$A$2:$A$3</c:f>
              <c:strCache>
                <c:ptCount val="2"/>
                <c:pt idx="0">
                  <c:v>Erweiterte Risikobeurteilung</c:v>
                </c:pt>
                <c:pt idx="1">
                  <c:v>Ersteinschätzung</c:v>
                </c:pt>
              </c:strCache>
            </c:strRef>
          </c:cat>
          <c:val>
            <c:numRef>
              <c:f>Tabelle1!$B$2:$B$3</c:f>
              <c:numCache>
                <c:formatCode>0.0%</c:formatCode>
                <c:ptCount val="2"/>
                <c:pt idx="0">
                  <c:v>0.65200000000000002</c:v>
                </c:pt>
                <c:pt idx="1">
                  <c:v>3.7999999999999999E-2</c:v>
                </c:pt>
              </c:numCache>
            </c:numRef>
          </c:val>
          <c:extLst>
            <c:ext xmlns:c16="http://schemas.microsoft.com/office/drawing/2014/chart" uri="{C3380CC4-5D6E-409C-BE32-E72D297353CC}">
              <c16:uniqueId val="{0000000A-9D75-7042-BF3E-D727A93FB432}"/>
            </c:ext>
          </c:extLst>
        </c:ser>
        <c:ser>
          <c:idx val="1"/>
          <c:order val="1"/>
          <c:tx>
            <c:strRef>
              <c:f>Tabelle1!$C$1</c:f>
              <c:strCache>
                <c:ptCount val="1"/>
                <c:pt idx="0">
                  <c:v>Keine Verwendung aus den Akten ersichtlich</c:v>
                </c:pt>
              </c:strCache>
            </c:strRef>
          </c:tx>
          <c:spPr>
            <a:solidFill>
              <a:schemeClr val="tx1">
                <a:lumMod val="75000"/>
                <a:lumOff val="25000"/>
              </a:schemeClr>
            </a:solidFill>
            <a:ln w="6350">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Gill Sans Nova" panose="020B0602020104020203" pitchFamily="34" charset="0"/>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Tabelle1!$A$2:$A$3</c:f>
              <c:strCache>
                <c:ptCount val="2"/>
                <c:pt idx="0">
                  <c:v>Erweiterte Risikobeurteilung</c:v>
                </c:pt>
                <c:pt idx="1">
                  <c:v>Ersteinschätzung</c:v>
                </c:pt>
              </c:strCache>
            </c:strRef>
          </c:cat>
          <c:val>
            <c:numRef>
              <c:f>Tabelle1!$C$2:$C$3</c:f>
              <c:numCache>
                <c:formatCode>0.0%</c:formatCode>
                <c:ptCount val="2"/>
                <c:pt idx="0">
                  <c:v>0.34799999999999998</c:v>
                </c:pt>
                <c:pt idx="1">
                  <c:v>0.96199999999999997</c:v>
                </c:pt>
              </c:numCache>
            </c:numRef>
          </c:val>
          <c:extLst>
            <c:ext xmlns:c16="http://schemas.microsoft.com/office/drawing/2014/chart" uri="{C3380CC4-5D6E-409C-BE32-E72D297353CC}">
              <c16:uniqueId val="{0000000B-9D75-7042-BF3E-D727A93FB432}"/>
            </c:ext>
          </c:extLst>
        </c:ser>
        <c:dLbls>
          <c:dLblPos val="outEnd"/>
          <c:showLegendKey val="0"/>
          <c:showVal val="1"/>
          <c:showCatName val="0"/>
          <c:showSerName val="0"/>
          <c:showPercent val="0"/>
          <c:showBubbleSize val="0"/>
        </c:dLbls>
        <c:gapWidth val="219"/>
        <c:overlap val="-27"/>
        <c:axId val="1323939072"/>
        <c:axId val="1323912672"/>
      </c:barChart>
      <c:catAx>
        <c:axId val="1323939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600" b="0" i="0" u="none" strike="noStrike" kern="1200" baseline="0">
                <a:solidFill>
                  <a:schemeClr val="tx1"/>
                </a:solidFill>
                <a:latin typeface="Gill Sans Nova" panose="020B0602020104020203" pitchFamily="34" charset="0"/>
                <a:ea typeface="+mn-ea"/>
                <a:cs typeface="+mn-cs"/>
              </a:defRPr>
            </a:pPr>
            <a:endParaRPr lang="de-DE"/>
          </a:p>
        </c:txPr>
        <c:crossAx val="1323912672"/>
        <c:crossesAt val="0"/>
        <c:auto val="1"/>
        <c:lblAlgn val="ctr"/>
        <c:lblOffset val="100"/>
        <c:noMultiLvlLbl val="0"/>
      </c:catAx>
      <c:valAx>
        <c:axId val="1323912672"/>
        <c:scaling>
          <c:orientation val="minMax"/>
          <c:max val="1"/>
        </c:scaling>
        <c:delete val="0"/>
        <c:axPos val="l"/>
        <c:majorGridlines>
          <c:spPr>
            <a:ln w="9525" cap="flat" cmpd="sng" algn="ctr">
              <a:solidFill>
                <a:schemeClr val="bg1">
                  <a:lumMod val="9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Gill Sans Nova" panose="020B0602020104020203" pitchFamily="34" charset="0"/>
                    <a:ea typeface="+mn-ea"/>
                    <a:cs typeface="+mn-cs"/>
                  </a:defRPr>
                </a:pPr>
                <a:r>
                  <a:rPr lang="de-DE"/>
                  <a:t>Fälle (in %)</a:t>
                </a:r>
              </a:p>
            </c:rich>
          </c:tx>
          <c:layout>
            <c:manualLayout>
              <c:xMode val="edge"/>
              <c:yMode val="edge"/>
              <c:x val="9.272373046050263E-3"/>
              <c:y val="0.35755850297057801"/>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Gill Sans Nova" panose="020B0602020104020203" pitchFamily="34" charset="0"/>
                  <a:ea typeface="+mn-ea"/>
                  <a:cs typeface="+mn-cs"/>
                </a:defRPr>
              </a:pPr>
              <a:endParaRPr lang="de-DE"/>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Gill Sans Nova Light" panose="020B0302020104020203" pitchFamily="34" charset="0"/>
                <a:ea typeface="+mn-ea"/>
                <a:cs typeface="+mn-cs"/>
              </a:defRPr>
            </a:pPr>
            <a:endParaRPr lang="de-DE"/>
          </a:p>
        </c:txPr>
        <c:crossAx val="1323939072"/>
        <c:crosses val="autoZero"/>
        <c:crossBetween val="between"/>
      </c:valAx>
      <c:spPr>
        <a:noFill/>
        <a:ln>
          <a:noFill/>
        </a:ln>
        <a:effectLst/>
      </c:spPr>
    </c:plotArea>
    <c:legend>
      <c:legendPos val="b"/>
      <c:layout>
        <c:manualLayout>
          <c:xMode val="edge"/>
          <c:yMode val="edge"/>
          <c:x val="0"/>
          <c:y val="0.84918465382604746"/>
          <c:w val="0.99731885528128239"/>
          <c:h val="0.14712283952017186"/>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Gill Sans Nova" panose="020B0602020104020203" pitchFamily="34" charset="0"/>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b="0" i="0">
          <a:solidFill>
            <a:schemeClr val="tx1"/>
          </a:solidFill>
          <a:latin typeface="Gill Sans Nova" panose="020B0602020104020203" pitchFamily="34" charset="0"/>
        </a:defRPr>
      </a:pPr>
      <a:endParaRPr lang="de-DE"/>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3559802763916"/>
          <c:y val="3.9982541624630621E-2"/>
          <c:w val="0.86049487031905492"/>
          <c:h val="0.79193909602821966"/>
        </c:manualLayout>
      </c:layout>
      <c:barChart>
        <c:barDir val="bar"/>
        <c:grouping val="clustered"/>
        <c:varyColors val="0"/>
        <c:ser>
          <c:idx val="0"/>
          <c:order val="0"/>
          <c:tx>
            <c:strRef>
              <c:f>Tabelle1!$B$1</c:f>
              <c:strCache>
                <c:ptCount val="1"/>
                <c:pt idx="0">
                  <c:v>Einfluss</c:v>
                </c:pt>
              </c:strCache>
            </c:strRef>
          </c:tx>
          <c:spPr>
            <a:solidFill>
              <a:schemeClr val="tx2"/>
            </a:solidFill>
            <a:ln w="6350">
              <a:solidFill>
                <a:schemeClr val="tx1"/>
              </a:solid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Gill Sans Nova" panose="020B0602020104020203" pitchFamily="34" charset="0"/>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Tabelle1!$A$2:$A$5</c:f>
              <c:strCache>
                <c:ptCount val="4"/>
                <c:pt idx="0">
                  <c:v>Keiner</c:v>
                </c:pt>
                <c:pt idx="1">
                  <c:v>Tief</c:v>
                </c:pt>
                <c:pt idx="2">
                  <c:v>Mittel</c:v>
                </c:pt>
                <c:pt idx="3">
                  <c:v>Hoch</c:v>
                </c:pt>
              </c:strCache>
            </c:strRef>
          </c:cat>
          <c:val>
            <c:numRef>
              <c:f>Tabelle1!$B$2:$B$5</c:f>
              <c:numCache>
                <c:formatCode>0.0%</c:formatCode>
                <c:ptCount val="4"/>
                <c:pt idx="0">
                  <c:v>0</c:v>
                </c:pt>
                <c:pt idx="1">
                  <c:v>1.7999999999999999E-2</c:v>
                </c:pt>
                <c:pt idx="2">
                  <c:v>0.68400000000000005</c:v>
                </c:pt>
                <c:pt idx="3">
                  <c:v>0.29799999999999999</c:v>
                </c:pt>
              </c:numCache>
            </c:numRef>
          </c:val>
          <c:extLst>
            <c:ext xmlns:c16="http://schemas.microsoft.com/office/drawing/2014/chart" uri="{C3380CC4-5D6E-409C-BE32-E72D297353CC}">
              <c16:uniqueId val="{00000000-7F4F-9D4F-BF21-EFBFCA340213}"/>
            </c:ext>
          </c:extLst>
        </c:ser>
        <c:dLbls>
          <c:showLegendKey val="0"/>
          <c:showVal val="0"/>
          <c:showCatName val="0"/>
          <c:showSerName val="0"/>
          <c:showPercent val="0"/>
          <c:showBubbleSize val="0"/>
        </c:dLbls>
        <c:gapWidth val="219"/>
        <c:axId val="1513019632"/>
        <c:axId val="1512456336"/>
      </c:barChart>
      <c:catAx>
        <c:axId val="15130196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Gill Sans Nova" panose="020B0602020104020203" pitchFamily="34" charset="0"/>
                <a:ea typeface="+mn-ea"/>
                <a:cs typeface="+mn-cs"/>
              </a:defRPr>
            </a:pPr>
            <a:endParaRPr lang="de-DE"/>
          </a:p>
        </c:txPr>
        <c:crossAx val="1512456336"/>
        <c:crossesAt val="0"/>
        <c:auto val="1"/>
        <c:lblAlgn val="ctr"/>
        <c:lblOffset val="100"/>
        <c:noMultiLvlLbl val="0"/>
      </c:catAx>
      <c:valAx>
        <c:axId val="1512456336"/>
        <c:scaling>
          <c:orientation val="minMax"/>
          <c:max val="1"/>
        </c:scaling>
        <c:delete val="0"/>
        <c:axPos val="b"/>
        <c:majorGridlines>
          <c:spPr>
            <a:ln w="9525" cap="flat" cmpd="sng" algn="ctr">
              <a:solidFill>
                <a:schemeClr val="bg1">
                  <a:lumMod val="95000"/>
                </a:schemeClr>
              </a:solidFill>
              <a:round/>
            </a:ln>
            <a:effectLst/>
          </c:spPr>
        </c:majorGridlines>
        <c:title>
          <c:tx>
            <c:rich>
              <a:bodyPr rot="0" spcFirstLastPara="1" vertOverflow="ellipsis" vert="horz" wrap="square" anchor="ctr" anchorCtr="1"/>
              <a:lstStyle/>
              <a:p>
                <a:pPr>
                  <a:defRPr sz="1100" b="0" i="0" u="none" strike="noStrike" kern="1200" baseline="0">
                    <a:solidFill>
                      <a:schemeClr val="tx1"/>
                    </a:solidFill>
                    <a:latin typeface="Gill Sans Nova" panose="020B0602020104020203" pitchFamily="34" charset="0"/>
                    <a:ea typeface="+mn-ea"/>
                    <a:cs typeface="+mn-cs"/>
                  </a:defRPr>
                </a:pPr>
                <a:r>
                  <a:rPr lang="de-DE" sz="1100"/>
                  <a:t>Fälle (in %)</a:t>
                </a:r>
              </a:p>
            </c:rich>
          </c:tx>
          <c:layout>
            <c:manualLayout>
              <c:xMode val="edge"/>
              <c:yMode val="edge"/>
              <c:x val="0.44082892374062793"/>
              <c:y val="0.9148251658187907"/>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Gill Sans Nova" panose="020B0602020104020203" pitchFamily="34" charset="0"/>
                  <a:ea typeface="+mn-ea"/>
                  <a:cs typeface="+mn-cs"/>
                </a:defRPr>
              </a:pPr>
              <a:endParaRPr lang="de-DE"/>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Gill Sans Nova Light" panose="020B0302020104020203" pitchFamily="34" charset="0"/>
                <a:ea typeface="+mn-ea"/>
                <a:cs typeface="+mn-cs"/>
              </a:defRPr>
            </a:pPr>
            <a:endParaRPr lang="de-DE"/>
          </a:p>
        </c:txPr>
        <c:crossAx val="15130196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alpha val="60000"/>
      </a:schemeClr>
    </a:solidFill>
    <a:ln w="9525" cap="flat" cmpd="sng" algn="ctr">
      <a:noFill/>
      <a:round/>
    </a:ln>
    <a:effectLst/>
  </c:spPr>
  <c:txPr>
    <a:bodyPr/>
    <a:lstStyle/>
    <a:p>
      <a:pPr>
        <a:defRPr b="0" i="0">
          <a:solidFill>
            <a:schemeClr val="tx1"/>
          </a:solidFill>
          <a:latin typeface="Gill Sans Nova" panose="020B0602020104020203" pitchFamily="34" charset="0"/>
        </a:defRPr>
      </a:pPr>
      <a:endParaRPr lang="de-DE"/>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035661518195683"/>
          <c:y val="4.0617585001091763E-2"/>
          <c:w val="0.59735630069602264"/>
          <c:h val="0.76927990575092087"/>
        </c:manualLayout>
      </c:layout>
      <c:barChart>
        <c:barDir val="bar"/>
        <c:grouping val="clustered"/>
        <c:varyColors val="0"/>
        <c:ser>
          <c:idx val="0"/>
          <c:order val="0"/>
          <c:tx>
            <c:strRef>
              <c:f>Tabelle1!$B$1</c:f>
              <c:strCache>
                <c:ptCount val="1"/>
                <c:pt idx="0">
                  <c:v>Measures in regard to the allegedly dangerous individual</c:v>
                </c:pt>
              </c:strCache>
            </c:strRef>
          </c:tx>
          <c:spPr>
            <a:solidFill>
              <a:schemeClr val="tx2"/>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Gill Sans Nova" panose="020B0602020104020203" pitchFamily="34" charset="0"/>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Tabelle1!$A$2:$A$4</c:f>
              <c:strCache>
                <c:ptCount val="3"/>
                <c:pt idx="0">
                  <c:v>Fallspezifische Massnahmen</c:v>
                </c:pt>
                <c:pt idx="1">
                  <c:v>Gefährderansprache</c:v>
                </c:pt>
                <c:pt idx="2">
                  <c:v>Informationsbeschaffung</c:v>
                </c:pt>
              </c:strCache>
            </c:strRef>
          </c:cat>
          <c:val>
            <c:numRef>
              <c:f>Tabelle1!$B$2:$B$4</c:f>
              <c:numCache>
                <c:formatCode>0.0%</c:formatCode>
                <c:ptCount val="3"/>
                <c:pt idx="0">
                  <c:v>0.36499999999999999</c:v>
                </c:pt>
                <c:pt idx="1">
                  <c:v>0.51900000000000002</c:v>
                </c:pt>
                <c:pt idx="2">
                  <c:v>0.85299999999999998</c:v>
                </c:pt>
              </c:numCache>
            </c:numRef>
          </c:val>
          <c:extLst>
            <c:ext xmlns:c16="http://schemas.microsoft.com/office/drawing/2014/chart" uri="{C3380CC4-5D6E-409C-BE32-E72D297353CC}">
              <c16:uniqueId val="{00000000-2186-3D46-B92C-3A0C22EF09C4}"/>
            </c:ext>
          </c:extLst>
        </c:ser>
        <c:dLbls>
          <c:showLegendKey val="0"/>
          <c:showVal val="0"/>
          <c:showCatName val="0"/>
          <c:showSerName val="0"/>
          <c:showPercent val="0"/>
          <c:showBubbleSize val="0"/>
        </c:dLbls>
        <c:gapWidth val="219"/>
        <c:axId val="1513019632"/>
        <c:axId val="1512456336"/>
      </c:barChart>
      <c:catAx>
        <c:axId val="15130196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Gill Sans Nova" panose="020B0602020104020203" pitchFamily="34" charset="0"/>
                <a:ea typeface="+mn-ea"/>
                <a:cs typeface="+mn-cs"/>
              </a:defRPr>
            </a:pPr>
            <a:endParaRPr lang="de-DE"/>
          </a:p>
        </c:txPr>
        <c:crossAx val="1512456336"/>
        <c:crosses val="autoZero"/>
        <c:auto val="1"/>
        <c:lblAlgn val="ctr"/>
        <c:lblOffset val="100"/>
        <c:noMultiLvlLbl val="0"/>
      </c:catAx>
      <c:valAx>
        <c:axId val="1512456336"/>
        <c:scaling>
          <c:orientation val="minMax"/>
          <c:max val="1"/>
        </c:scaling>
        <c:delete val="0"/>
        <c:axPos val="b"/>
        <c:majorGridlines>
          <c:spPr>
            <a:ln w="9525" cap="flat" cmpd="sng" algn="ctr">
              <a:solidFill>
                <a:schemeClr val="bg1">
                  <a:lumMod val="95000"/>
                </a:schemeClr>
              </a:solidFill>
              <a:round/>
            </a:ln>
            <a:effectLst/>
          </c:spPr>
        </c:majorGridlines>
        <c:title>
          <c:tx>
            <c:rich>
              <a:bodyPr rot="0" spcFirstLastPara="1" vertOverflow="ellipsis" vert="horz" wrap="square" anchor="ctr" anchorCtr="1"/>
              <a:lstStyle/>
              <a:p>
                <a:pPr>
                  <a:defRPr sz="1100" b="0" i="0" u="none" strike="noStrike" kern="1200" baseline="0">
                    <a:solidFill>
                      <a:schemeClr val="tx1"/>
                    </a:solidFill>
                    <a:latin typeface="Gill Sans Nova" panose="020B0602020104020203" pitchFamily="34" charset="0"/>
                    <a:ea typeface="+mn-ea"/>
                    <a:cs typeface="+mn-cs"/>
                  </a:defRPr>
                </a:pPr>
                <a:r>
                  <a:rPr lang="de-DE" sz="1100"/>
                  <a:t>Fälle (in %)</a:t>
                </a:r>
              </a:p>
            </c:rich>
          </c:tx>
          <c:layout>
            <c:manualLayout>
              <c:xMode val="edge"/>
              <c:yMode val="edge"/>
              <c:x val="0.45167218449184893"/>
              <c:y val="0.91845994233012074"/>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Gill Sans Nova" panose="020B0602020104020203" pitchFamily="34" charset="0"/>
                  <a:ea typeface="+mn-ea"/>
                  <a:cs typeface="+mn-cs"/>
                </a:defRPr>
              </a:pPr>
              <a:endParaRPr lang="de-DE"/>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Gill Sans Nova Light" panose="020B0302020104020203" pitchFamily="34" charset="0"/>
                <a:ea typeface="+mn-ea"/>
                <a:cs typeface="+mn-cs"/>
              </a:defRPr>
            </a:pPr>
            <a:endParaRPr lang="de-DE"/>
          </a:p>
        </c:txPr>
        <c:crossAx val="1513019632"/>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alpha val="60000"/>
      </a:schemeClr>
    </a:solidFill>
    <a:ln w="9525" cap="flat" cmpd="sng" algn="ctr">
      <a:noFill/>
      <a:round/>
    </a:ln>
    <a:effectLst/>
  </c:spPr>
  <c:txPr>
    <a:bodyPr/>
    <a:lstStyle/>
    <a:p>
      <a:pPr>
        <a:defRPr b="0" i="0">
          <a:solidFill>
            <a:schemeClr val="tx1"/>
          </a:solidFill>
          <a:latin typeface="Gill Sans Nova" panose="020B0602020104020203" pitchFamily="34" charset="0"/>
        </a:defRPr>
      </a:pPr>
      <a:endParaRPr lang="de-DE"/>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884957485061916"/>
          <c:y val="3.9982541624630621E-2"/>
          <c:w val="0.64500127574482735"/>
          <c:h val="0.79193909602821966"/>
        </c:manualLayout>
      </c:layout>
      <c:barChart>
        <c:barDir val="bar"/>
        <c:grouping val="clustered"/>
        <c:varyColors val="0"/>
        <c:ser>
          <c:idx val="0"/>
          <c:order val="0"/>
          <c:tx>
            <c:strRef>
              <c:f>Tabelle1!$B$1</c:f>
              <c:strCache>
                <c:ptCount val="1"/>
                <c:pt idx="0">
                  <c:v>Measures in regard to the allegedly dangerous individual</c:v>
                </c:pt>
              </c:strCache>
            </c:strRef>
          </c:tx>
          <c:spPr>
            <a:solidFill>
              <a:schemeClr val="tx2"/>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Gill Sans Nova" panose="020B0602020104020203" pitchFamily="34" charset="0"/>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Tabelle1!$A$2:$A$4</c:f>
              <c:strCache>
                <c:ptCount val="3"/>
                <c:pt idx="0">
                  <c:v>Keine / Verweigerung der Teilnahme</c:v>
                </c:pt>
                <c:pt idx="1">
                  <c:v>Kooperation nach initialem Zögern</c:v>
                </c:pt>
                <c:pt idx="2">
                  <c:v>Kooperationsbereit</c:v>
                </c:pt>
              </c:strCache>
            </c:strRef>
          </c:cat>
          <c:val>
            <c:numRef>
              <c:f>Tabelle1!$B$2:$B$4</c:f>
              <c:numCache>
                <c:formatCode>0.0%</c:formatCode>
                <c:ptCount val="3"/>
                <c:pt idx="0">
                  <c:v>0.19700000000000001</c:v>
                </c:pt>
                <c:pt idx="1">
                  <c:v>0.13100000000000001</c:v>
                </c:pt>
                <c:pt idx="2">
                  <c:v>0.67200000000000004</c:v>
                </c:pt>
              </c:numCache>
            </c:numRef>
          </c:val>
          <c:extLst>
            <c:ext xmlns:c16="http://schemas.microsoft.com/office/drawing/2014/chart" uri="{C3380CC4-5D6E-409C-BE32-E72D297353CC}">
              <c16:uniqueId val="{00000000-2186-3D46-B92C-3A0C22EF09C4}"/>
            </c:ext>
          </c:extLst>
        </c:ser>
        <c:dLbls>
          <c:showLegendKey val="0"/>
          <c:showVal val="0"/>
          <c:showCatName val="0"/>
          <c:showSerName val="0"/>
          <c:showPercent val="0"/>
          <c:showBubbleSize val="0"/>
        </c:dLbls>
        <c:gapWidth val="219"/>
        <c:axId val="1513019632"/>
        <c:axId val="1512456336"/>
      </c:barChart>
      <c:catAx>
        <c:axId val="15130196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Gill Sans Nova" panose="020B0602020104020203" pitchFamily="34" charset="0"/>
                <a:ea typeface="+mn-ea"/>
                <a:cs typeface="+mn-cs"/>
              </a:defRPr>
            </a:pPr>
            <a:endParaRPr lang="de-DE"/>
          </a:p>
        </c:txPr>
        <c:crossAx val="1512456336"/>
        <c:crosses val="autoZero"/>
        <c:auto val="1"/>
        <c:lblAlgn val="ctr"/>
        <c:lblOffset val="100"/>
        <c:noMultiLvlLbl val="0"/>
      </c:catAx>
      <c:valAx>
        <c:axId val="1512456336"/>
        <c:scaling>
          <c:orientation val="minMax"/>
          <c:max val="1"/>
        </c:scaling>
        <c:delete val="0"/>
        <c:axPos val="b"/>
        <c:majorGridlines>
          <c:spPr>
            <a:ln w="9525" cap="flat" cmpd="sng" algn="ctr">
              <a:solidFill>
                <a:schemeClr val="bg1">
                  <a:lumMod val="95000"/>
                </a:schemeClr>
              </a:solidFill>
              <a:round/>
            </a:ln>
            <a:effectLst/>
          </c:spPr>
        </c:majorGridlines>
        <c:title>
          <c:tx>
            <c:rich>
              <a:bodyPr rot="0" spcFirstLastPara="1" vertOverflow="ellipsis" vert="horz" wrap="square" anchor="ctr" anchorCtr="1"/>
              <a:lstStyle/>
              <a:p>
                <a:pPr>
                  <a:defRPr sz="1100" b="0" i="0" u="none" strike="noStrike" kern="1200" baseline="0">
                    <a:solidFill>
                      <a:schemeClr val="tx1"/>
                    </a:solidFill>
                    <a:latin typeface="Gill Sans Nova" panose="020B0602020104020203" pitchFamily="34" charset="0"/>
                    <a:ea typeface="+mn-ea"/>
                    <a:cs typeface="+mn-cs"/>
                  </a:defRPr>
                </a:pPr>
                <a:r>
                  <a:rPr lang="de-DE" sz="1100"/>
                  <a:t>Fälle (in %)</a:t>
                </a:r>
              </a:p>
            </c:rich>
          </c:tx>
          <c:layout>
            <c:manualLayout>
              <c:xMode val="edge"/>
              <c:yMode val="edge"/>
              <c:x val="0.54511603344231552"/>
              <c:y val="0.93606408332623425"/>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Gill Sans Nova" panose="020B0602020104020203" pitchFamily="34" charset="0"/>
                  <a:ea typeface="+mn-ea"/>
                  <a:cs typeface="+mn-cs"/>
                </a:defRPr>
              </a:pPr>
              <a:endParaRPr lang="de-DE"/>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Gill Sans Nova Light" panose="020B0302020104020203" pitchFamily="34" charset="0"/>
                <a:ea typeface="+mn-ea"/>
                <a:cs typeface="+mn-cs"/>
              </a:defRPr>
            </a:pPr>
            <a:endParaRPr lang="de-DE"/>
          </a:p>
        </c:txPr>
        <c:crossAx val="1513019632"/>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alpha val="60000"/>
      </a:schemeClr>
    </a:solidFill>
    <a:ln w="9525" cap="flat" cmpd="sng" algn="ctr">
      <a:noFill/>
      <a:round/>
    </a:ln>
    <a:effectLst/>
  </c:spPr>
  <c:txPr>
    <a:bodyPr/>
    <a:lstStyle/>
    <a:p>
      <a:pPr>
        <a:defRPr b="0" i="0">
          <a:solidFill>
            <a:schemeClr val="tx1"/>
          </a:solidFill>
          <a:latin typeface="Gill Sans Nova" panose="020B0602020104020203" pitchFamily="34" charset="0"/>
        </a:defRPr>
      </a:pPr>
      <a:endParaRPr lang="de-DE"/>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0070646594948052"/>
          <c:y val="8.6825897799738788E-2"/>
          <c:w val="0.87526301111381422"/>
          <c:h val="0.56227699198283931"/>
        </c:manualLayout>
      </c:layout>
      <c:barChart>
        <c:barDir val="col"/>
        <c:grouping val="clustered"/>
        <c:varyColors val="0"/>
        <c:ser>
          <c:idx val="0"/>
          <c:order val="0"/>
          <c:tx>
            <c:strRef>
              <c:f>Tabelle1!$B$1</c:f>
              <c:strCache>
                <c:ptCount val="1"/>
                <c:pt idx="0">
                  <c:v>Massnahme ergriffen</c:v>
                </c:pt>
              </c:strCache>
            </c:strRef>
          </c:tx>
          <c:spPr>
            <a:solidFill>
              <a:schemeClr val="tx2"/>
            </a:solidFill>
            <a:ln w="6350">
              <a:solidFill>
                <a:schemeClr val="tx1"/>
              </a:solidFill>
            </a:ln>
            <a:effectLst/>
          </c:spPr>
          <c:invertIfNegative val="0"/>
          <c:dPt>
            <c:idx val="0"/>
            <c:invertIfNegative val="0"/>
            <c:bubble3D val="0"/>
            <c:spPr>
              <a:solidFill>
                <a:schemeClr val="tx2"/>
              </a:solidFill>
              <a:ln w="6350">
                <a:solidFill>
                  <a:schemeClr val="tx1"/>
                </a:solidFill>
              </a:ln>
              <a:effectLst/>
            </c:spPr>
            <c:extLst>
              <c:ext xmlns:c16="http://schemas.microsoft.com/office/drawing/2014/chart" uri="{C3380CC4-5D6E-409C-BE32-E72D297353CC}">
                <c16:uniqueId val="{00000001-C1EA-514C-9708-CA4192534198}"/>
              </c:ext>
            </c:extLst>
          </c:dPt>
          <c:dPt>
            <c:idx val="1"/>
            <c:invertIfNegative val="0"/>
            <c:bubble3D val="0"/>
            <c:spPr>
              <a:solidFill>
                <a:schemeClr val="tx2"/>
              </a:solidFill>
              <a:ln w="6350">
                <a:solidFill>
                  <a:schemeClr val="tx1"/>
                </a:solidFill>
              </a:ln>
              <a:effectLst/>
            </c:spPr>
            <c:extLst>
              <c:ext xmlns:c16="http://schemas.microsoft.com/office/drawing/2014/chart" uri="{C3380CC4-5D6E-409C-BE32-E72D297353CC}">
                <c16:uniqueId val="{00000003-C1EA-514C-9708-CA4192534198}"/>
              </c:ext>
            </c:extLst>
          </c:dPt>
          <c:dPt>
            <c:idx val="2"/>
            <c:invertIfNegative val="0"/>
            <c:bubble3D val="0"/>
            <c:spPr>
              <a:solidFill>
                <a:schemeClr val="tx2"/>
              </a:solidFill>
              <a:ln w="6350">
                <a:solidFill>
                  <a:schemeClr val="tx1"/>
                </a:solidFill>
              </a:ln>
              <a:effectLst/>
            </c:spPr>
            <c:extLst>
              <c:ext xmlns:c16="http://schemas.microsoft.com/office/drawing/2014/chart" uri="{C3380CC4-5D6E-409C-BE32-E72D297353CC}">
                <c16:uniqueId val="{00000005-C1EA-514C-9708-CA4192534198}"/>
              </c:ext>
            </c:extLst>
          </c:dPt>
          <c:dPt>
            <c:idx val="3"/>
            <c:invertIfNegative val="0"/>
            <c:bubble3D val="0"/>
            <c:spPr>
              <a:solidFill>
                <a:schemeClr val="tx2"/>
              </a:solidFill>
              <a:ln w="6350">
                <a:solidFill>
                  <a:schemeClr val="tx1"/>
                </a:solidFill>
              </a:ln>
              <a:effectLst/>
            </c:spPr>
            <c:extLst>
              <c:ext xmlns:c16="http://schemas.microsoft.com/office/drawing/2014/chart" uri="{C3380CC4-5D6E-409C-BE32-E72D297353CC}">
                <c16:uniqueId val="{00000007-C1EA-514C-9708-CA4192534198}"/>
              </c:ext>
            </c:extLst>
          </c:dPt>
          <c:dPt>
            <c:idx val="4"/>
            <c:invertIfNegative val="0"/>
            <c:bubble3D val="0"/>
            <c:spPr>
              <a:solidFill>
                <a:schemeClr val="tx2"/>
              </a:solidFill>
              <a:ln w="6350">
                <a:solidFill>
                  <a:schemeClr val="tx1"/>
                </a:solidFill>
              </a:ln>
              <a:effectLst/>
            </c:spPr>
            <c:extLst>
              <c:ext xmlns:c16="http://schemas.microsoft.com/office/drawing/2014/chart" uri="{C3380CC4-5D6E-409C-BE32-E72D297353CC}">
                <c16:uniqueId val="{00000009-C1EA-514C-9708-CA4192534198}"/>
              </c:ext>
            </c:extLst>
          </c:dPt>
          <c:dLbls>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Gill Sans Nova" panose="020B0602020104020203" pitchFamily="34" charset="0"/>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Tabelle1!$A$2:$A$6</c:f>
              <c:strCache>
                <c:ptCount val="5"/>
                <c:pt idx="0">
                  <c:v>Häusliche und sexuelle Gewalt</c:v>
                </c:pt>
                <c:pt idx="1">
                  <c:v>Drohungen/Gewalt Behörden</c:v>
                </c:pt>
                <c:pt idx="2">
                  <c:v>Drohungen/Gewalt Drittpersonen</c:v>
                </c:pt>
                <c:pt idx="3">
                  <c:v>Extremismus/ Radikalisierung</c:v>
                </c:pt>
                <c:pt idx="4">
                  <c:v>Andere</c:v>
                </c:pt>
              </c:strCache>
            </c:strRef>
          </c:cat>
          <c:val>
            <c:numRef>
              <c:f>Tabelle1!$B$2:$B$6</c:f>
              <c:numCache>
                <c:formatCode>0.0%</c:formatCode>
                <c:ptCount val="5"/>
                <c:pt idx="0">
                  <c:v>0.38100000000000001</c:v>
                </c:pt>
                <c:pt idx="1">
                  <c:v>0.14499999999999999</c:v>
                </c:pt>
                <c:pt idx="2">
                  <c:v>0.23799999999999999</c:v>
                </c:pt>
                <c:pt idx="3">
                  <c:v>0</c:v>
                </c:pt>
                <c:pt idx="4">
                  <c:v>0.15</c:v>
                </c:pt>
              </c:numCache>
            </c:numRef>
          </c:val>
          <c:extLst>
            <c:ext xmlns:c16="http://schemas.microsoft.com/office/drawing/2014/chart" uri="{C3380CC4-5D6E-409C-BE32-E72D297353CC}">
              <c16:uniqueId val="{0000000A-C1EA-514C-9708-CA4192534198}"/>
            </c:ext>
          </c:extLst>
        </c:ser>
        <c:ser>
          <c:idx val="1"/>
          <c:order val="1"/>
          <c:tx>
            <c:strRef>
              <c:f>Tabelle1!$C$1</c:f>
              <c:strCache>
                <c:ptCount val="1"/>
                <c:pt idx="0">
                  <c:v>Keine Massnahme ergriffen</c:v>
                </c:pt>
              </c:strCache>
            </c:strRef>
          </c:tx>
          <c:spPr>
            <a:solidFill>
              <a:srgbClr val="B6E089"/>
            </a:solidFill>
            <a:ln w="6350">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Gill Sans Nova" panose="020B0602020104020203" pitchFamily="34" charset="0"/>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Tabelle1!$A$2:$A$6</c:f>
              <c:strCache>
                <c:ptCount val="5"/>
                <c:pt idx="0">
                  <c:v>Häusliche und sexuelle Gewalt</c:v>
                </c:pt>
                <c:pt idx="1">
                  <c:v>Drohungen/Gewalt Behörden</c:v>
                </c:pt>
                <c:pt idx="2">
                  <c:v>Drohungen/Gewalt Drittpersonen</c:v>
                </c:pt>
                <c:pt idx="3">
                  <c:v>Extremismus/ Radikalisierung</c:v>
                </c:pt>
                <c:pt idx="4">
                  <c:v>Andere</c:v>
                </c:pt>
              </c:strCache>
            </c:strRef>
          </c:cat>
          <c:val>
            <c:numRef>
              <c:f>Tabelle1!$C$2:$C$6</c:f>
              <c:numCache>
                <c:formatCode>0.0%</c:formatCode>
                <c:ptCount val="5"/>
                <c:pt idx="0">
                  <c:v>0.61899999999999999</c:v>
                </c:pt>
                <c:pt idx="1">
                  <c:v>0.85499999999999998</c:v>
                </c:pt>
                <c:pt idx="2">
                  <c:v>0.76200000000000001</c:v>
                </c:pt>
                <c:pt idx="3">
                  <c:v>1</c:v>
                </c:pt>
                <c:pt idx="4">
                  <c:v>0.85</c:v>
                </c:pt>
              </c:numCache>
            </c:numRef>
          </c:val>
          <c:extLst>
            <c:ext xmlns:c16="http://schemas.microsoft.com/office/drawing/2014/chart" uri="{C3380CC4-5D6E-409C-BE32-E72D297353CC}">
              <c16:uniqueId val="{00000000-686F-984C-B702-6FBA238355A6}"/>
            </c:ext>
          </c:extLst>
        </c:ser>
        <c:dLbls>
          <c:dLblPos val="outEnd"/>
          <c:showLegendKey val="0"/>
          <c:showVal val="1"/>
          <c:showCatName val="0"/>
          <c:showSerName val="0"/>
          <c:showPercent val="0"/>
          <c:showBubbleSize val="0"/>
        </c:dLbls>
        <c:gapWidth val="149"/>
        <c:overlap val="-27"/>
        <c:axId val="1323939072"/>
        <c:axId val="1323912672"/>
      </c:barChart>
      <c:catAx>
        <c:axId val="1323939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400" b="0" i="0" u="none" strike="noStrike" kern="1200" baseline="0">
                <a:solidFill>
                  <a:schemeClr val="tx1"/>
                </a:solidFill>
                <a:latin typeface="Gill Sans Nova" panose="020B0602020104020203" pitchFamily="34" charset="0"/>
                <a:ea typeface="+mn-ea"/>
                <a:cs typeface="+mn-cs"/>
              </a:defRPr>
            </a:pPr>
            <a:endParaRPr lang="de-DE"/>
          </a:p>
        </c:txPr>
        <c:crossAx val="1323912672"/>
        <c:crossesAt val="0"/>
        <c:auto val="1"/>
        <c:lblAlgn val="ctr"/>
        <c:lblOffset val="100"/>
        <c:noMultiLvlLbl val="0"/>
      </c:catAx>
      <c:valAx>
        <c:axId val="1323912672"/>
        <c:scaling>
          <c:orientation val="minMax"/>
          <c:max val="1"/>
        </c:scaling>
        <c:delete val="0"/>
        <c:axPos val="l"/>
        <c:majorGridlines>
          <c:spPr>
            <a:ln w="9525" cap="flat" cmpd="sng" algn="ctr">
              <a:solidFill>
                <a:schemeClr val="bg1">
                  <a:lumMod val="9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Gill Sans Nova" panose="020B0602020104020203" pitchFamily="34" charset="0"/>
                    <a:ea typeface="+mn-ea"/>
                    <a:cs typeface="+mn-cs"/>
                  </a:defRPr>
                </a:pPr>
                <a:r>
                  <a:rPr lang="de-DE" sz="1000"/>
                  <a:t>Fälle (in %)</a:t>
                </a:r>
              </a:p>
            </c:rich>
          </c:tx>
          <c:layout>
            <c:manualLayout>
              <c:xMode val="edge"/>
              <c:yMode val="edge"/>
              <c:x val="1.8518593239145786E-2"/>
              <c:y val="0.36125099276622236"/>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Gill Sans Nova" panose="020B0602020104020203" pitchFamily="34" charset="0"/>
                  <a:ea typeface="+mn-ea"/>
                  <a:cs typeface="+mn-cs"/>
                </a:defRPr>
              </a:pPr>
              <a:endParaRPr lang="de-DE"/>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Gill Sans Nova Light" panose="020B0302020104020203" pitchFamily="34" charset="0"/>
                <a:ea typeface="+mn-ea"/>
                <a:cs typeface="+mn-cs"/>
              </a:defRPr>
            </a:pPr>
            <a:endParaRPr lang="de-DE"/>
          </a:p>
        </c:txPr>
        <c:crossAx val="1323939072"/>
        <c:crosses val="autoZero"/>
        <c:crossBetween val="between"/>
      </c:valAx>
      <c:spPr>
        <a:noFill/>
        <a:ln>
          <a:noFill/>
        </a:ln>
        <a:effectLst/>
      </c:spPr>
    </c:plotArea>
    <c:legend>
      <c:legendPos val="b"/>
      <c:layout>
        <c:manualLayout>
          <c:xMode val="edge"/>
          <c:yMode val="edge"/>
          <c:x val="0.2320537845777576"/>
          <c:y val="0.91724620110526811"/>
          <c:w val="0.53589233900396949"/>
          <c:h val="7.9255148720793575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Gill Sans Nova" panose="020B0602020104020203" pitchFamily="34" charset="0"/>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b="0" i="0">
          <a:solidFill>
            <a:schemeClr val="tx1"/>
          </a:solidFill>
          <a:latin typeface="Gill Sans Nova" panose="020B0602020104020203" pitchFamily="34" charset="0"/>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8.5634875896729939E-2"/>
          <c:y val="0.11694779144489822"/>
          <c:w val="0.89033460116656482"/>
          <c:h val="0.54900745208260671"/>
        </c:manualLayout>
      </c:layout>
      <c:barChart>
        <c:barDir val="col"/>
        <c:grouping val="clustered"/>
        <c:varyColors val="0"/>
        <c:ser>
          <c:idx val="0"/>
          <c:order val="0"/>
          <c:tx>
            <c:strRef>
              <c:f>Tabelle1!$B$1</c:f>
              <c:strCache>
                <c:ptCount val="1"/>
                <c:pt idx="0">
                  <c:v>Männlich</c:v>
                </c:pt>
              </c:strCache>
            </c:strRef>
          </c:tx>
          <c:spPr>
            <a:solidFill>
              <a:schemeClr val="tx2"/>
            </a:solidFill>
            <a:ln w="6350">
              <a:solidFill>
                <a:schemeClr val="tx1"/>
              </a:solidFill>
            </a:ln>
            <a:effectLst/>
          </c:spPr>
          <c:invertIfNegative val="0"/>
          <c:dPt>
            <c:idx val="0"/>
            <c:invertIfNegative val="0"/>
            <c:bubble3D val="0"/>
            <c:spPr>
              <a:solidFill>
                <a:schemeClr val="tx2"/>
              </a:solidFill>
              <a:ln w="6350">
                <a:solidFill>
                  <a:schemeClr val="tx1"/>
                </a:solidFill>
              </a:ln>
              <a:effectLst/>
            </c:spPr>
            <c:extLst>
              <c:ext xmlns:c16="http://schemas.microsoft.com/office/drawing/2014/chart" uri="{C3380CC4-5D6E-409C-BE32-E72D297353CC}">
                <c16:uniqueId val="{00000001-C1EA-514C-9708-CA4192534198}"/>
              </c:ext>
            </c:extLst>
          </c:dPt>
          <c:dPt>
            <c:idx val="1"/>
            <c:invertIfNegative val="0"/>
            <c:bubble3D val="0"/>
            <c:spPr>
              <a:solidFill>
                <a:schemeClr val="tx2"/>
              </a:solidFill>
              <a:ln w="6350">
                <a:solidFill>
                  <a:schemeClr val="tx1"/>
                </a:solidFill>
              </a:ln>
              <a:effectLst/>
            </c:spPr>
            <c:extLst>
              <c:ext xmlns:c16="http://schemas.microsoft.com/office/drawing/2014/chart" uri="{C3380CC4-5D6E-409C-BE32-E72D297353CC}">
                <c16:uniqueId val="{00000003-C1EA-514C-9708-CA4192534198}"/>
              </c:ext>
            </c:extLst>
          </c:dPt>
          <c:dPt>
            <c:idx val="2"/>
            <c:invertIfNegative val="0"/>
            <c:bubble3D val="0"/>
            <c:spPr>
              <a:solidFill>
                <a:schemeClr val="tx2"/>
              </a:solidFill>
              <a:ln w="6350">
                <a:solidFill>
                  <a:schemeClr val="tx1"/>
                </a:solidFill>
              </a:ln>
              <a:effectLst/>
            </c:spPr>
            <c:extLst>
              <c:ext xmlns:c16="http://schemas.microsoft.com/office/drawing/2014/chart" uri="{C3380CC4-5D6E-409C-BE32-E72D297353CC}">
                <c16:uniqueId val="{00000005-C1EA-514C-9708-CA4192534198}"/>
              </c:ext>
            </c:extLst>
          </c:dPt>
          <c:dPt>
            <c:idx val="3"/>
            <c:invertIfNegative val="0"/>
            <c:bubble3D val="0"/>
            <c:spPr>
              <a:solidFill>
                <a:schemeClr val="tx2"/>
              </a:solidFill>
              <a:ln w="6350">
                <a:solidFill>
                  <a:schemeClr val="tx1"/>
                </a:solidFill>
              </a:ln>
              <a:effectLst/>
            </c:spPr>
            <c:extLst>
              <c:ext xmlns:c16="http://schemas.microsoft.com/office/drawing/2014/chart" uri="{C3380CC4-5D6E-409C-BE32-E72D297353CC}">
                <c16:uniqueId val="{00000007-C1EA-514C-9708-CA4192534198}"/>
              </c:ext>
            </c:extLst>
          </c:dPt>
          <c:dPt>
            <c:idx val="4"/>
            <c:invertIfNegative val="0"/>
            <c:bubble3D val="0"/>
            <c:spPr>
              <a:solidFill>
                <a:schemeClr val="tx2"/>
              </a:solidFill>
              <a:ln w="6350">
                <a:solidFill>
                  <a:schemeClr val="tx1"/>
                </a:solidFill>
              </a:ln>
              <a:effectLst/>
            </c:spPr>
            <c:extLst>
              <c:ext xmlns:c16="http://schemas.microsoft.com/office/drawing/2014/chart" uri="{C3380CC4-5D6E-409C-BE32-E72D297353CC}">
                <c16:uniqueId val="{00000009-C1EA-514C-9708-CA4192534198}"/>
              </c:ext>
            </c:extLst>
          </c:dPt>
          <c:dLbls>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Gill Sans Nova" panose="020B0602020104020203" pitchFamily="34" charset="0"/>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Tabelle1!$A$2:$A$6</c:f>
              <c:strCache>
                <c:ptCount val="5"/>
                <c:pt idx="0">
                  <c:v>Häusliche und sexuelle Gewalt</c:v>
                </c:pt>
                <c:pt idx="1">
                  <c:v>Drohungen/Gewalt Behörden</c:v>
                </c:pt>
                <c:pt idx="2">
                  <c:v>Drohungen/Gewalt Drittpersonen</c:v>
                </c:pt>
                <c:pt idx="3">
                  <c:v>Extremismus/ Radikalisierung</c:v>
                </c:pt>
                <c:pt idx="4">
                  <c:v>Andere</c:v>
                </c:pt>
              </c:strCache>
            </c:strRef>
          </c:cat>
          <c:val>
            <c:numRef>
              <c:f>Tabelle1!$B$2:$B$6</c:f>
              <c:numCache>
                <c:formatCode>0.0%</c:formatCode>
                <c:ptCount val="5"/>
                <c:pt idx="0">
                  <c:v>0.96</c:v>
                </c:pt>
                <c:pt idx="1">
                  <c:v>0.87</c:v>
                </c:pt>
                <c:pt idx="2">
                  <c:v>0.95199999999999996</c:v>
                </c:pt>
                <c:pt idx="3">
                  <c:v>1</c:v>
                </c:pt>
                <c:pt idx="4">
                  <c:v>0.9</c:v>
                </c:pt>
              </c:numCache>
            </c:numRef>
          </c:val>
          <c:extLst>
            <c:ext xmlns:c16="http://schemas.microsoft.com/office/drawing/2014/chart" uri="{C3380CC4-5D6E-409C-BE32-E72D297353CC}">
              <c16:uniqueId val="{0000000A-C1EA-514C-9708-CA4192534198}"/>
            </c:ext>
          </c:extLst>
        </c:ser>
        <c:ser>
          <c:idx val="1"/>
          <c:order val="1"/>
          <c:tx>
            <c:strRef>
              <c:f>Tabelle1!$C$1</c:f>
              <c:strCache>
                <c:ptCount val="1"/>
                <c:pt idx="0">
                  <c:v>Weiblich</c:v>
                </c:pt>
              </c:strCache>
            </c:strRef>
          </c:tx>
          <c:spPr>
            <a:solidFill>
              <a:srgbClr val="B6E089"/>
            </a:solidFill>
            <a:ln w="6350">
              <a:solidFill>
                <a:schemeClr val="tx1"/>
              </a:solidFill>
            </a:ln>
            <a:effectLst/>
          </c:spPr>
          <c:invertIfNegative val="0"/>
          <c:dLbls>
            <c:dLbl>
              <c:idx val="0"/>
              <c:tx>
                <c:rich>
                  <a:bodyPr/>
                  <a:lstStyle/>
                  <a:p>
                    <a:fld id="{6EF2A8FA-EE1D-40A0-ADE5-60AD5D656E2D}" type="VALUE">
                      <a:rPr lang="en-US" smtClean="0"/>
                      <a:pPr/>
                      <a:t>[WERT]</a:t>
                    </a:fld>
                    <a:endParaRPr lang="de-DE"/>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37E4-41E2-9B6F-D9F267CFAB58}"/>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Gill Sans Nova" panose="020B0602020104020203" pitchFamily="34" charset="0"/>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Tabelle1!$A$2:$A$6</c:f>
              <c:strCache>
                <c:ptCount val="5"/>
                <c:pt idx="0">
                  <c:v>Häusliche und sexuelle Gewalt</c:v>
                </c:pt>
                <c:pt idx="1">
                  <c:v>Drohungen/Gewalt Behörden</c:v>
                </c:pt>
                <c:pt idx="2">
                  <c:v>Drohungen/Gewalt Drittpersonen</c:v>
                </c:pt>
                <c:pt idx="3">
                  <c:v>Extremismus/ Radikalisierung</c:v>
                </c:pt>
                <c:pt idx="4">
                  <c:v>Andere</c:v>
                </c:pt>
              </c:strCache>
            </c:strRef>
          </c:cat>
          <c:val>
            <c:numRef>
              <c:f>Tabelle1!$C$2:$C$6</c:f>
              <c:numCache>
                <c:formatCode>0.0%</c:formatCode>
                <c:ptCount val="5"/>
                <c:pt idx="0">
                  <c:v>0.04</c:v>
                </c:pt>
                <c:pt idx="1">
                  <c:v>0.13</c:v>
                </c:pt>
                <c:pt idx="2">
                  <c:v>4.8000000000000001E-2</c:v>
                </c:pt>
                <c:pt idx="3">
                  <c:v>0</c:v>
                </c:pt>
                <c:pt idx="4">
                  <c:v>0.05</c:v>
                </c:pt>
              </c:numCache>
            </c:numRef>
          </c:val>
          <c:extLst>
            <c:ext xmlns:c16="http://schemas.microsoft.com/office/drawing/2014/chart" uri="{C3380CC4-5D6E-409C-BE32-E72D297353CC}">
              <c16:uniqueId val="{00000000-686F-984C-B702-6FBA238355A6}"/>
            </c:ext>
          </c:extLst>
        </c:ser>
        <c:dLbls>
          <c:dLblPos val="outEnd"/>
          <c:showLegendKey val="0"/>
          <c:showVal val="1"/>
          <c:showCatName val="0"/>
          <c:showSerName val="0"/>
          <c:showPercent val="0"/>
          <c:showBubbleSize val="0"/>
        </c:dLbls>
        <c:gapWidth val="219"/>
        <c:overlap val="-27"/>
        <c:axId val="1323939072"/>
        <c:axId val="1323912672"/>
      </c:barChart>
      <c:catAx>
        <c:axId val="1323939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400" b="0" i="0" u="none" strike="noStrike" kern="1200" baseline="0">
                <a:solidFill>
                  <a:schemeClr val="tx1"/>
                </a:solidFill>
                <a:latin typeface="Gill Sans Nova" panose="020B0602020104020203" pitchFamily="34" charset="0"/>
                <a:ea typeface="+mn-ea"/>
                <a:cs typeface="+mn-cs"/>
              </a:defRPr>
            </a:pPr>
            <a:endParaRPr lang="de-DE"/>
          </a:p>
        </c:txPr>
        <c:crossAx val="1323912672"/>
        <c:crossesAt val="0"/>
        <c:auto val="1"/>
        <c:lblAlgn val="ctr"/>
        <c:lblOffset val="100"/>
        <c:noMultiLvlLbl val="0"/>
      </c:catAx>
      <c:valAx>
        <c:axId val="1323912672"/>
        <c:scaling>
          <c:orientation val="minMax"/>
          <c:max val="1"/>
        </c:scaling>
        <c:delete val="0"/>
        <c:axPos val="l"/>
        <c:majorGridlines>
          <c:spPr>
            <a:ln w="9525" cap="flat" cmpd="sng" algn="ctr">
              <a:solidFill>
                <a:schemeClr val="bg1">
                  <a:lumMod val="9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Gill Sans Nova" panose="020B0602020104020203" pitchFamily="34" charset="0"/>
                    <a:ea typeface="+mn-ea"/>
                    <a:cs typeface="+mn-cs"/>
                  </a:defRPr>
                </a:pPr>
                <a:r>
                  <a:rPr lang="de-DE"/>
                  <a:t>Fälle (in %)</a:t>
                </a:r>
              </a:p>
            </c:rich>
          </c:tx>
          <c:layout>
            <c:manualLayout>
              <c:xMode val="edge"/>
              <c:yMode val="edge"/>
              <c:x val="1.9398441811201636E-3"/>
              <c:y val="0.31324842312520973"/>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Gill Sans Nova" panose="020B0602020104020203" pitchFamily="34" charset="0"/>
                  <a:ea typeface="+mn-ea"/>
                  <a:cs typeface="+mn-cs"/>
                </a:defRPr>
              </a:pPr>
              <a:endParaRPr lang="de-DE"/>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Gill Sans Nova Light" panose="020B0302020104020203" pitchFamily="34" charset="0"/>
                <a:ea typeface="+mn-ea"/>
                <a:cs typeface="+mn-cs"/>
              </a:defRPr>
            </a:pPr>
            <a:endParaRPr lang="de-DE"/>
          </a:p>
        </c:txPr>
        <c:crossAx val="1323939072"/>
        <c:crosses val="autoZero"/>
        <c:crossBetween val="between"/>
      </c:valAx>
      <c:spPr>
        <a:noFill/>
        <a:ln>
          <a:noFill/>
        </a:ln>
        <a:effectLst/>
      </c:spPr>
    </c:plotArea>
    <c:legend>
      <c:legendPos val="b"/>
      <c:layout>
        <c:manualLayout>
          <c:xMode val="edge"/>
          <c:yMode val="edge"/>
          <c:x val="0.36010882400061711"/>
          <c:y val="0.92074485127920647"/>
          <c:w val="0.27978223332482843"/>
          <c:h val="7.9255148720793575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Gill Sans Nova" panose="020B0602020104020203" pitchFamily="34" charset="0"/>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b="0" i="0">
          <a:solidFill>
            <a:schemeClr val="tx1"/>
          </a:solidFill>
          <a:latin typeface="Gill Sans Nova" panose="020B0602020104020203" pitchFamily="34" charset="0"/>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488372148220436E-2"/>
          <c:y val="4.2324924732590051E-2"/>
          <c:w val="0.87260576786259547"/>
          <c:h val="0.76225458828625414"/>
        </c:manualLayout>
      </c:layout>
      <c:barChart>
        <c:barDir val="col"/>
        <c:grouping val="clustered"/>
        <c:varyColors val="0"/>
        <c:ser>
          <c:idx val="0"/>
          <c:order val="0"/>
          <c:tx>
            <c:strRef>
              <c:f>Tabelle1!$B$1</c:f>
              <c:strCache>
                <c:ptCount val="1"/>
                <c:pt idx="0">
                  <c:v>Age</c:v>
                </c:pt>
              </c:strCache>
            </c:strRef>
          </c:tx>
          <c:spPr>
            <a:solidFill>
              <a:schemeClr val="tx2"/>
            </a:solidFill>
            <a:ln w="6350">
              <a:solidFill>
                <a:schemeClr val="tx1"/>
              </a:solid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Gill Sans Nova" panose="020B0602020104020203" pitchFamily="34" charset="0"/>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Tabelle1!$A$2:$A$8</c:f>
              <c:strCache>
                <c:ptCount val="7"/>
                <c:pt idx="0">
                  <c:v>&lt;18</c:v>
                </c:pt>
                <c:pt idx="1">
                  <c:v>18–25</c:v>
                </c:pt>
                <c:pt idx="2">
                  <c:v>26–35</c:v>
                </c:pt>
                <c:pt idx="3">
                  <c:v>36–45</c:v>
                </c:pt>
                <c:pt idx="4">
                  <c:v>46–55</c:v>
                </c:pt>
                <c:pt idx="5">
                  <c:v>56–65</c:v>
                </c:pt>
                <c:pt idx="6">
                  <c:v>&gt;65</c:v>
                </c:pt>
              </c:strCache>
            </c:strRef>
          </c:cat>
          <c:val>
            <c:numRef>
              <c:f>Tabelle1!$B$2:$B$8</c:f>
              <c:numCache>
                <c:formatCode>0.0%</c:formatCode>
                <c:ptCount val="7"/>
                <c:pt idx="0">
                  <c:v>2.1000000000000001E-2</c:v>
                </c:pt>
                <c:pt idx="1">
                  <c:v>0.16600000000000001</c:v>
                </c:pt>
                <c:pt idx="2">
                  <c:v>0.26600000000000001</c:v>
                </c:pt>
                <c:pt idx="3">
                  <c:v>0.218</c:v>
                </c:pt>
                <c:pt idx="4">
                  <c:v>0.17599999999999999</c:v>
                </c:pt>
                <c:pt idx="5">
                  <c:v>0.111</c:v>
                </c:pt>
                <c:pt idx="6">
                  <c:v>4.2000000000000003E-2</c:v>
                </c:pt>
              </c:numCache>
            </c:numRef>
          </c:val>
          <c:extLst>
            <c:ext xmlns:c16="http://schemas.microsoft.com/office/drawing/2014/chart" uri="{C3380CC4-5D6E-409C-BE32-E72D297353CC}">
              <c16:uniqueId val="{00000000-C78D-BD40-BBB1-9BEC3A6E5F18}"/>
            </c:ext>
          </c:extLst>
        </c:ser>
        <c:dLbls>
          <c:showLegendKey val="0"/>
          <c:showVal val="0"/>
          <c:showCatName val="0"/>
          <c:showSerName val="0"/>
          <c:showPercent val="0"/>
          <c:showBubbleSize val="0"/>
        </c:dLbls>
        <c:gapWidth val="92"/>
        <c:overlap val="-27"/>
        <c:axId val="1513019632"/>
        <c:axId val="1512456336"/>
      </c:barChart>
      <c:catAx>
        <c:axId val="1513019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Gill Sans Nova" panose="020B0602020104020203" pitchFamily="34" charset="0"/>
                <a:ea typeface="+mn-ea"/>
                <a:cs typeface="+mn-cs"/>
              </a:defRPr>
            </a:pPr>
            <a:endParaRPr lang="de-DE"/>
          </a:p>
        </c:txPr>
        <c:crossAx val="1512456336"/>
        <c:crossesAt val="0"/>
        <c:auto val="1"/>
        <c:lblAlgn val="ctr"/>
        <c:lblOffset val="100"/>
        <c:noMultiLvlLbl val="0"/>
      </c:catAx>
      <c:valAx>
        <c:axId val="1512456336"/>
        <c:scaling>
          <c:orientation val="minMax"/>
          <c:max val="1"/>
        </c:scaling>
        <c:delete val="0"/>
        <c:axPos val="l"/>
        <c:majorGridlines>
          <c:spPr>
            <a:ln w="9525" cap="flat" cmpd="sng" algn="ctr">
              <a:solidFill>
                <a:schemeClr val="bg1">
                  <a:lumMod val="9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Gill Sans Nova" panose="020B0602020104020203" pitchFamily="34" charset="0"/>
                    <a:ea typeface="+mn-ea"/>
                    <a:cs typeface="+mn-cs"/>
                  </a:defRPr>
                </a:pPr>
                <a:r>
                  <a:rPr lang="de-DE"/>
                  <a:t>Fälle (in %)</a:t>
                </a:r>
              </a:p>
            </c:rich>
          </c:tx>
          <c:layout>
            <c:manualLayout>
              <c:xMode val="edge"/>
              <c:yMode val="edge"/>
              <c:x val="0"/>
              <c:y val="0.37715588504571645"/>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Gill Sans Nova" panose="020B0602020104020203" pitchFamily="34" charset="0"/>
                  <a:ea typeface="+mn-ea"/>
                  <a:cs typeface="+mn-cs"/>
                </a:defRPr>
              </a:pPr>
              <a:endParaRPr lang="de-DE"/>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Gill Sans Nova Light" panose="020B0302020104020203" pitchFamily="34" charset="0"/>
                <a:ea typeface="+mn-ea"/>
                <a:cs typeface="+mn-cs"/>
              </a:defRPr>
            </a:pPr>
            <a:endParaRPr lang="de-DE"/>
          </a:p>
        </c:txPr>
        <c:crossAx val="15130196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alpha val="59965"/>
      </a:schemeClr>
    </a:solidFill>
    <a:ln w="9525" cap="flat" cmpd="sng" algn="ctr">
      <a:noFill/>
      <a:round/>
    </a:ln>
    <a:effectLst/>
  </c:spPr>
  <c:txPr>
    <a:bodyPr/>
    <a:lstStyle/>
    <a:p>
      <a:pPr>
        <a:defRPr b="0" i="0">
          <a:solidFill>
            <a:schemeClr val="tx1"/>
          </a:solidFill>
          <a:latin typeface="Gill Sans Nova" panose="020B0602020104020203" pitchFamily="34" charset="0"/>
        </a:defRPr>
      </a:pPr>
      <a:endParaRPr lang="de-D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8.5634875896729926E-2"/>
          <c:y val="3.5712645061723017E-2"/>
          <c:w val="0.89033460116656482"/>
          <c:h val="0.61808806817336071"/>
        </c:manualLayout>
      </c:layout>
      <c:barChart>
        <c:barDir val="col"/>
        <c:grouping val="clustered"/>
        <c:varyColors val="0"/>
        <c:ser>
          <c:idx val="0"/>
          <c:order val="0"/>
          <c:tx>
            <c:strRef>
              <c:f>Tabelle1!$B$1</c:f>
              <c:strCache>
                <c:ptCount val="1"/>
                <c:pt idx="0">
                  <c:v>Schweizerische Staatsangehörigkeit</c:v>
                </c:pt>
              </c:strCache>
            </c:strRef>
          </c:tx>
          <c:spPr>
            <a:solidFill>
              <a:schemeClr val="tx2"/>
            </a:solidFill>
            <a:ln w="6350">
              <a:solidFill>
                <a:schemeClr val="tx1"/>
              </a:solidFill>
            </a:ln>
            <a:effectLst/>
          </c:spPr>
          <c:invertIfNegative val="0"/>
          <c:dPt>
            <c:idx val="0"/>
            <c:invertIfNegative val="0"/>
            <c:bubble3D val="0"/>
            <c:spPr>
              <a:solidFill>
                <a:schemeClr val="tx2"/>
              </a:solidFill>
              <a:ln w="6350">
                <a:solidFill>
                  <a:schemeClr val="tx1"/>
                </a:solidFill>
              </a:ln>
              <a:effectLst/>
            </c:spPr>
            <c:extLst>
              <c:ext xmlns:c16="http://schemas.microsoft.com/office/drawing/2014/chart" uri="{C3380CC4-5D6E-409C-BE32-E72D297353CC}">
                <c16:uniqueId val="{00000001-C1EA-514C-9708-CA4192534198}"/>
              </c:ext>
            </c:extLst>
          </c:dPt>
          <c:dPt>
            <c:idx val="1"/>
            <c:invertIfNegative val="0"/>
            <c:bubble3D val="0"/>
            <c:spPr>
              <a:solidFill>
                <a:schemeClr val="tx2"/>
              </a:solidFill>
              <a:ln w="6350">
                <a:solidFill>
                  <a:schemeClr val="tx1"/>
                </a:solidFill>
              </a:ln>
              <a:effectLst/>
            </c:spPr>
            <c:extLst>
              <c:ext xmlns:c16="http://schemas.microsoft.com/office/drawing/2014/chart" uri="{C3380CC4-5D6E-409C-BE32-E72D297353CC}">
                <c16:uniqueId val="{00000003-C1EA-514C-9708-CA4192534198}"/>
              </c:ext>
            </c:extLst>
          </c:dPt>
          <c:dPt>
            <c:idx val="2"/>
            <c:invertIfNegative val="0"/>
            <c:bubble3D val="0"/>
            <c:spPr>
              <a:solidFill>
                <a:schemeClr val="tx2"/>
              </a:solidFill>
              <a:ln w="6350">
                <a:solidFill>
                  <a:schemeClr val="tx1"/>
                </a:solidFill>
              </a:ln>
              <a:effectLst/>
            </c:spPr>
            <c:extLst>
              <c:ext xmlns:c16="http://schemas.microsoft.com/office/drawing/2014/chart" uri="{C3380CC4-5D6E-409C-BE32-E72D297353CC}">
                <c16:uniqueId val="{00000005-C1EA-514C-9708-CA4192534198}"/>
              </c:ext>
            </c:extLst>
          </c:dPt>
          <c:dPt>
            <c:idx val="3"/>
            <c:invertIfNegative val="0"/>
            <c:bubble3D val="0"/>
            <c:spPr>
              <a:solidFill>
                <a:schemeClr val="tx2"/>
              </a:solidFill>
              <a:ln w="6350">
                <a:solidFill>
                  <a:schemeClr val="tx1"/>
                </a:solidFill>
              </a:ln>
              <a:effectLst/>
            </c:spPr>
            <c:extLst>
              <c:ext xmlns:c16="http://schemas.microsoft.com/office/drawing/2014/chart" uri="{C3380CC4-5D6E-409C-BE32-E72D297353CC}">
                <c16:uniqueId val="{00000007-C1EA-514C-9708-CA4192534198}"/>
              </c:ext>
            </c:extLst>
          </c:dPt>
          <c:dPt>
            <c:idx val="4"/>
            <c:invertIfNegative val="0"/>
            <c:bubble3D val="0"/>
            <c:spPr>
              <a:solidFill>
                <a:schemeClr val="tx2"/>
              </a:solidFill>
              <a:ln w="6350">
                <a:solidFill>
                  <a:schemeClr val="tx1"/>
                </a:solidFill>
              </a:ln>
              <a:effectLst/>
            </c:spPr>
            <c:extLst>
              <c:ext xmlns:c16="http://schemas.microsoft.com/office/drawing/2014/chart" uri="{C3380CC4-5D6E-409C-BE32-E72D297353CC}">
                <c16:uniqueId val="{00000009-C1EA-514C-9708-CA4192534198}"/>
              </c:ext>
            </c:extLst>
          </c:dPt>
          <c:dLbls>
            <c:dLbl>
              <c:idx val="3"/>
              <c:layout>
                <c:manualLayout>
                  <c:x val="-4.5214770158252798E-3"/>
                  <c:y val="-3.437139455573380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1EA-514C-9708-CA4192534198}"/>
                </c:ext>
              </c:extLst>
            </c:dLbl>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Gill Sans Nova" panose="020B0602020104020203" pitchFamily="34" charset="0"/>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Tabelle1!$A$2:$A$6</c:f>
              <c:strCache>
                <c:ptCount val="5"/>
                <c:pt idx="0">
                  <c:v>Häusliche und sexuelle Gewalt</c:v>
                </c:pt>
                <c:pt idx="1">
                  <c:v>Drohungen/Gewalt Behörden</c:v>
                </c:pt>
                <c:pt idx="2">
                  <c:v>Drohungen/Gewalt Drittpersonen</c:v>
                </c:pt>
                <c:pt idx="3">
                  <c:v>Extremismus/ Radikalisierung</c:v>
                </c:pt>
                <c:pt idx="4">
                  <c:v>Andere</c:v>
                </c:pt>
              </c:strCache>
            </c:strRef>
          </c:cat>
          <c:val>
            <c:numRef>
              <c:f>Tabelle1!$B$2:$B$6</c:f>
              <c:numCache>
                <c:formatCode>0.0%</c:formatCode>
                <c:ptCount val="5"/>
                <c:pt idx="0">
                  <c:v>0.38100000000000001</c:v>
                </c:pt>
                <c:pt idx="1">
                  <c:v>0.71099999999999997</c:v>
                </c:pt>
                <c:pt idx="2">
                  <c:v>0.625</c:v>
                </c:pt>
                <c:pt idx="3">
                  <c:v>0.5</c:v>
                </c:pt>
                <c:pt idx="4">
                  <c:v>0.64300000000000002</c:v>
                </c:pt>
              </c:numCache>
            </c:numRef>
          </c:val>
          <c:extLst>
            <c:ext xmlns:c16="http://schemas.microsoft.com/office/drawing/2014/chart" uri="{C3380CC4-5D6E-409C-BE32-E72D297353CC}">
              <c16:uniqueId val="{0000000A-C1EA-514C-9708-CA4192534198}"/>
            </c:ext>
          </c:extLst>
        </c:ser>
        <c:ser>
          <c:idx val="1"/>
          <c:order val="1"/>
          <c:tx>
            <c:strRef>
              <c:f>Tabelle1!$C$1</c:f>
              <c:strCache>
                <c:ptCount val="1"/>
                <c:pt idx="0">
                  <c:v>Ausländische Staatsangehörigkeit</c:v>
                </c:pt>
              </c:strCache>
            </c:strRef>
          </c:tx>
          <c:spPr>
            <a:solidFill>
              <a:srgbClr val="B6E089"/>
            </a:solidFill>
            <a:ln w="6350">
              <a:solidFill>
                <a:schemeClr val="tx1"/>
              </a:solidFill>
            </a:ln>
            <a:effectLst/>
          </c:spPr>
          <c:invertIfNegative val="0"/>
          <c:dLbls>
            <c:dLbl>
              <c:idx val="3"/>
              <c:layout>
                <c:manualLayout>
                  <c:x val="9.0429540316503392E-3"/>
                  <c:y val="-3.437139455573380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C23-4748-8108-773DBF878096}"/>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Gill Sans Nova" panose="020B0602020104020203" pitchFamily="34" charset="0"/>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Tabelle1!$A$2:$A$6</c:f>
              <c:strCache>
                <c:ptCount val="5"/>
                <c:pt idx="0">
                  <c:v>Häusliche und sexuelle Gewalt</c:v>
                </c:pt>
                <c:pt idx="1">
                  <c:v>Drohungen/Gewalt Behörden</c:v>
                </c:pt>
                <c:pt idx="2">
                  <c:v>Drohungen/Gewalt Drittpersonen</c:v>
                </c:pt>
                <c:pt idx="3">
                  <c:v>Extremismus/ Radikalisierung</c:v>
                </c:pt>
                <c:pt idx="4">
                  <c:v>Andere</c:v>
                </c:pt>
              </c:strCache>
            </c:strRef>
          </c:cat>
          <c:val>
            <c:numRef>
              <c:f>Tabelle1!$C$2:$C$6</c:f>
              <c:numCache>
                <c:formatCode>0.0%</c:formatCode>
                <c:ptCount val="5"/>
                <c:pt idx="0">
                  <c:v>0.61899999999999999</c:v>
                </c:pt>
                <c:pt idx="1">
                  <c:v>0.28899999999999998</c:v>
                </c:pt>
                <c:pt idx="2">
                  <c:v>0.375</c:v>
                </c:pt>
                <c:pt idx="3">
                  <c:v>0.5</c:v>
                </c:pt>
                <c:pt idx="4">
                  <c:v>0.35699999999999998</c:v>
                </c:pt>
              </c:numCache>
            </c:numRef>
          </c:val>
          <c:extLst>
            <c:ext xmlns:c16="http://schemas.microsoft.com/office/drawing/2014/chart" uri="{C3380CC4-5D6E-409C-BE32-E72D297353CC}">
              <c16:uniqueId val="{00000000-686F-984C-B702-6FBA238355A6}"/>
            </c:ext>
          </c:extLst>
        </c:ser>
        <c:dLbls>
          <c:dLblPos val="outEnd"/>
          <c:showLegendKey val="0"/>
          <c:showVal val="1"/>
          <c:showCatName val="0"/>
          <c:showSerName val="0"/>
          <c:showPercent val="0"/>
          <c:showBubbleSize val="0"/>
        </c:dLbls>
        <c:gapWidth val="153"/>
        <c:overlap val="-27"/>
        <c:axId val="1323939072"/>
        <c:axId val="1323912672"/>
      </c:barChart>
      <c:catAx>
        <c:axId val="1323939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400" b="0" i="0" u="none" strike="noStrike" kern="1200" baseline="0">
                <a:solidFill>
                  <a:schemeClr val="tx1"/>
                </a:solidFill>
                <a:latin typeface="Gill Sans Nova" panose="020B0602020104020203" pitchFamily="34" charset="0"/>
                <a:ea typeface="+mn-ea"/>
                <a:cs typeface="+mn-cs"/>
              </a:defRPr>
            </a:pPr>
            <a:endParaRPr lang="de-DE"/>
          </a:p>
        </c:txPr>
        <c:crossAx val="1323912672"/>
        <c:crossesAt val="0"/>
        <c:auto val="1"/>
        <c:lblAlgn val="ctr"/>
        <c:lblOffset val="100"/>
        <c:noMultiLvlLbl val="0"/>
      </c:catAx>
      <c:valAx>
        <c:axId val="1323912672"/>
        <c:scaling>
          <c:orientation val="minMax"/>
          <c:max val="1"/>
        </c:scaling>
        <c:delete val="0"/>
        <c:axPos val="l"/>
        <c:majorGridlines>
          <c:spPr>
            <a:ln w="9525" cap="flat" cmpd="sng" algn="ctr">
              <a:solidFill>
                <a:schemeClr val="bg1">
                  <a:lumMod val="9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Gill Sans Nova" panose="020B0602020104020203" pitchFamily="34" charset="0"/>
                    <a:ea typeface="+mn-ea"/>
                    <a:cs typeface="+mn-cs"/>
                  </a:defRPr>
                </a:pPr>
                <a:r>
                  <a:rPr lang="de-DE"/>
                  <a:t>Fälle (in %)</a:t>
                </a:r>
              </a:p>
            </c:rich>
          </c:tx>
          <c:layout>
            <c:manualLayout>
              <c:xMode val="edge"/>
              <c:yMode val="edge"/>
              <c:x val="3.4470031863952197E-3"/>
              <c:y val="0.33661484367054351"/>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Gill Sans Nova" panose="020B0602020104020203" pitchFamily="34" charset="0"/>
                  <a:ea typeface="+mn-ea"/>
                  <a:cs typeface="+mn-cs"/>
                </a:defRPr>
              </a:pPr>
              <a:endParaRPr lang="de-DE"/>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Gill Sans Nova Light" panose="020B0302020104020203" pitchFamily="34" charset="0"/>
                <a:ea typeface="+mn-ea"/>
                <a:cs typeface="+mn-cs"/>
              </a:defRPr>
            </a:pPr>
            <a:endParaRPr lang="de-DE"/>
          </a:p>
        </c:txPr>
        <c:crossAx val="1323939072"/>
        <c:crosses val="autoZero"/>
        <c:crossBetween val="between"/>
      </c:valAx>
      <c:spPr>
        <a:noFill/>
        <a:ln>
          <a:noFill/>
        </a:ln>
        <a:effectLst/>
      </c:spPr>
    </c:plotArea>
    <c:legend>
      <c:legendPos val="b"/>
      <c:layout>
        <c:manualLayout>
          <c:xMode val="edge"/>
          <c:yMode val="edge"/>
          <c:x val="0"/>
          <c:y val="0.92178026277393299"/>
          <c:w val="0.99942526212105953"/>
          <c:h val="7.8219737226066996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Gill Sans Nova" panose="020B0602020104020203" pitchFamily="34" charset="0"/>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b="0" i="0">
          <a:solidFill>
            <a:schemeClr val="tx1"/>
          </a:solidFill>
          <a:latin typeface="Gill Sans Nova" panose="020B0602020104020203" pitchFamily="34" charset="0"/>
        </a:defRPr>
      </a:pPr>
      <a:endParaRPr lang="de-D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9.3155867482797874E-2"/>
          <c:y val="5.8730303827637532E-2"/>
          <c:w val="0.89034020536225233"/>
          <c:h val="0.7003428344706043"/>
        </c:manualLayout>
      </c:layout>
      <c:barChart>
        <c:barDir val="col"/>
        <c:grouping val="clustered"/>
        <c:varyColors val="0"/>
        <c:ser>
          <c:idx val="0"/>
          <c:order val="0"/>
          <c:tx>
            <c:strRef>
              <c:f>Tabelle1!$B$1</c:f>
              <c:strCache>
                <c:ptCount val="1"/>
                <c:pt idx="0">
                  <c:v>Häufigkeit nach Falltypus</c:v>
                </c:pt>
              </c:strCache>
            </c:strRef>
          </c:tx>
          <c:spPr>
            <a:solidFill>
              <a:schemeClr val="tx2"/>
            </a:solidFill>
            <a:ln w="6350">
              <a:solidFill>
                <a:schemeClr val="tx1"/>
              </a:solidFill>
            </a:ln>
            <a:effectLst/>
          </c:spPr>
          <c:invertIfNegative val="0"/>
          <c:dPt>
            <c:idx val="0"/>
            <c:invertIfNegative val="0"/>
            <c:bubble3D val="0"/>
            <c:spPr>
              <a:solidFill>
                <a:schemeClr val="tx2"/>
              </a:solidFill>
              <a:ln w="6350">
                <a:solidFill>
                  <a:schemeClr val="tx1"/>
                </a:solidFill>
              </a:ln>
              <a:effectLst/>
            </c:spPr>
            <c:extLst>
              <c:ext xmlns:c16="http://schemas.microsoft.com/office/drawing/2014/chart" uri="{C3380CC4-5D6E-409C-BE32-E72D297353CC}">
                <c16:uniqueId val="{00000001-0F03-3849-94A5-259C0204DD90}"/>
              </c:ext>
            </c:extLst>
          </c:dPt>
          <c:dPt>
            <c:idx val="1"/>
            <c:invertIfNegative val="0"/>
            <c:bubble3D val="0"/>
            <c:spPr>
              <a:solidFill>
                <a:srgbClr val="B6E089"/>
              </a:solidFill>
              <a:ln w="6350">
                <a:solidFill>
                  <a:schemeClr val="tx1"/>
                </a:solidFill>
              </a:ln>
              <a:effectLst/>
            </c:spPr>
            <c:extLst>
              <c:ext xmlns:c16="http://schemas.microsoft.com/office/drawing/2014/chart" uri="{C3380CC4-5D6E-409C-BE32-E72D297353CC}">
                <c16:uniqueId val="{00000003-0F03-3849-94A5-259C0204DD90}"/>
              </c:ext>
            </c:extLst>
          </c:dPt>
          <c:dPt>
            <c:idx val="2"/>
            <c:invertIfNegative val="0"/>
            <c:bubble3D val="0"/>
            <c:spPr>
              <a:solidFill>
                <a:srgbClr val="A0BAA3"/>
              </a:solidFill>
              <a:ln w="6350">
                <a:solidFill>
                  <a:schemeClr val="tx1"/>
                </a:solidFill>
              </a:ln>
              <a:effectLst/>
            </c:spPr>
            <c:extLst>
              <c:ext xmlns:c16="http://schemas.microsoft.com/office/drawing/2014/chart" uri="{C3380CC4-5D6E-409C-BE32-E72D297353CC}">
                <c16:uniqueId val="{00000005-0F03-3849-94A5-259C0204DD90}"/>
              </c:ext>
            </c:extLst>
          </c:dPt>
          <c:dPt>
            <c:idx val="3"/>
            <c:invertIfNegative val="0"/>
            <c:bubble3D val="0"/>
            <c:spPr>
              <a:solidFill>
                <a:srgbClr val="4AC37A"/>
              </a:solidFill>
              <a:ln w="6350">
                <a:solidFill>
                  <a:schemeClr val="tx1"/>
                </a:solidFill>
              </a:ln>
              <a:effectLst/>
            </c:spPr>
            <c:extLst>
              <c:ext xmlns:c16="http://schemas.microsoft.com/office/drawing/2014/chart" uri="{C3380CC4-5D6E-409C-BE32-E72D297353CC}">
                <c16:uniqueId val="{00000007-0F03-3849-94A5-259C0204DD90}"/>
              </c:ext>
            </c:extLst>
          </c:dPt>
          <c:dPt>
            <c:idx val="4"/>
            <c:invertIfNegative val="0"/>
            <c:bubble3D val="0"/>
            <c:spPr>
              <a:solidFill>
                <a:schemeClr val="accent1"/>
              </a:solidFill>
              <a:ln w="6350">
                <a:solidFill>
                  <a:schemeClr val="tx1"/>
                </a:solidFill>
              </a:ln>
              <a:effectLst/>
            </c:spPr>
            <c:extLst>
              <c:ext xmlns:c16="http://schemas.microsoft.com/office/drawing/2014/chart" uri="{C3380CC4-5D6E-409C-BE32-E72D297353CC}">
                <c16:uniqueId val="{00000009-0F03-3849-94A5-259C0204DD90}"/>
              </c:ext>
            </c:extLst>
          </c:dPt>
          <c:dPt>
            <c:idx val="5"/>
            <c:invertIfNegative val="0"/>
            <c:bubble3D val="0"/>
            <c:spPr>
              <a:solidFill>
                <a:schemeClr val="tx1">
                  <a:lumMod val="65000"/>
                  <a:lumOff val="35000"/>
                </a:schemeClr>
              </a:solidFill>
              <a:ln w="6350">
                <a:solidFill>
                  <a:schemeClr val="tx1"/>
                </a:solidFill>
              </a:ln>
              <a:effectLst/>
            </c:spPr>
            <c:extLst>
              <c:ext xmlns:c16="http://schemas.microsoft.com/office/drawing/2014/chart" uri="{C3380CC4-5D6E-409C-BE32-E72D297353CC}">
                <c16:uniqueId val="{0000000B-0F03-3849-94A5-259C0204DD90}"/>
              </c:ext>
            </c:extLst>
          </c:dPt>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Gill Sans Nova" panose="020B0602020104020203" pitchFamily="34" charset="0"/>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Tabelle1!$A$2:$A$7</c:f>
              <c:strCache>
                <c:ptCount val="6"/>
                <c:pt idx="0">
                  <c:v>Arbeitslos</c:v>
                </c:pt>
                <c:pt idx="1">
                  <c:v>Erwerbstätig</c:v>
                </c:pt>
                <c:pt idx="2">
                  <c:v>Invalidenrente</c:v>
                </c:pt>
                <c:pt idx="3">
                  <c:v>In Ausbildung</c:v>
                </c:pt>
                <c:pt idx="4">
                  <c:v>Im Ruhestand</c:v>
                </c:pt>
                <c:pt idx="5">
                  <c:v>Andere</c:v>
                </c:pt>
              </c:strCache>
            </c:strRef>
          </c:cat>
          <c:val>
            <c:numRef>
              <c:f>Tabelle1!$B$2:$B$7</c:f>
              <c:numCache>
                <c:formatCode>0.0%</c:formatCode>
                <c:ptCount val="6"/>
                <c:pt idx="0">
                  <c:v>0.38300000000000001</c:v>
                </c:pt>
                <c:pt idx="1">
                  <c:v>0.29399999999999998</c:v>
                </c:pt>
                <c:pt idx="2">
                  <c:v>0.159</c:v>
                </c:pt>
                <c:pt idx="3">
                  <c:v>4.4999999999999998E-2</c:v>
                </c:pt>
                <c:pt idx="4">
                  <c:v>4.4999999999999998E-2</c:v>
                </c:pt>
                <c:pt idx="5">
                  <c:v>7.4999999999999997E-2</c:v>
                </c:pt>
              </c:numCache>
            </c:numRef>
          </c:val>
          <c:extLst>
            <c:ext xmlns:c16="http://schemas.microsoft.com/office/drawing/2014/chart" uri="{C3380CC4-5D6E-409C-BE32-E72D297353CC}">
              <c16:uniqueId val="{0000000A-0F03-3849-94A5-259C0204DD90}"/>
            </c:ext>
          </c:extLst>
        </c:ser>
        <c:dLbls>
          <c:dLblPos val="outEnd"/>
          <c:showLegendKey val="0"/>
          <c:showVal val="1"/>
          <c:showCatName val="0"/>
          <c:showSerName val="0"/>
          <c:showPercent val="0"/>
          <c:showBubbleSize val="0"/>
        </c:dLbls>
        <c:gapWidth val="100"/>
        <c:axId val="1209896704"/>
        <c:axId val="1209900176"/>
      </c:barChart>
      <c:catAx>
        <c:axId val="120989670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Gill Sans Nova" panose="020B0602020104020203" pitchFamily="34" charset="0"/>
                <a:ea typeface="+mn-ea"/>
                <a:cs typeface="+mn-cs"/>
              </a:defRPr>
            </a:pPr>
            <a:endParaRPr lang="de-DE"/>
          </a:p>
        </c:txPr>
        <c:crossAx val="1209900176"/>
        <c:crosses val="autoZero"/>
        <c:auto val="1"/>
        <c:lblAlgn val="ctr"/>
        <c:lblOffset val="100"/>
        <c:noMultiLvlLbl val="0"/>
      </c:catAx>
      <c:valAx>
        <c:axId val="1209900176"/>
        <c:scaling>
          <c:orientation val="minMax"/>
          <c:max val="1"/>
        </c:scaling>
        <c:delete val="0"/>
        <c:axPos val="l"/>
        <c:majorGridlines>
          <c:spPr>
            <a:ln w="9525" cap="flat" cmpd="sng" algn="ctr">
              <a:solidFill>
                <a:schemeClr val="bg1">
                  <a:lumMod val="9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Gill Sans Nova" panose="020B0602020104020203" pitchFamily="34" charset="0"/>
                    <a:ea typeface="+mn-ea"/>
                    <a:cs typeface="+mn-cs"/>
                  </a:defRPr>
                </a:pPr>
                <a:r>
                  <a:rPr lang="de-CH"/>
                  <a:t>Fälle (in</a:t>
                </a:r>
                <a:r>
                  <a:rPr lang="de-CH" baseline="0"/>
                  <a:t> %)</a:t>
                </a:r>
                <a:endParaRPr lang="de-CH"/>
              </a:p>
            </c:rich>
          </c:tx>
          <c:layout>
            <c:manualLayout>
              <c:xMode val="edge"/>
              <c:yMode val="edge"/>
              <c:x val="0"/>
              <c:y val="0.34993014348398355"/>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Gill Sans Nova" panose="020B0602020104020203" pitchFamily="34" charset="0"/>
                  <a:ea typeface="+mn-ea"/>
                  <a:cs typeface="+mn-cs"/>
                </a:defRPr>
              </a:pPr>
              <a:endParaRPr lang="de-DE"/>
            </a:p>
          </c:txPr>
        </c:title>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Gill Sans Nova Light" panose="020B0302020104020203" pitchFamily="34" charset="0"/>
                <a:ea typeface="+mn-ea"/>
                <a:cs typeface="+mn-cs"/>
              </a:defRPr>
            </a:pPr>
            <a:endParaRPr lang="de-DE"/>
          </a:p>
        </c:txPr>
        <c:crossAx val="12098967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alpha val="60000"/>
      </a:schemeClr>
    </a:solidFill>
    <a:ln w="9525" cap="flat" cmpd="sng" algn="ctr">
      <a:noFill/>
      <a:round/>
    </a:ln>
    <a:effectLst/>
  </c:spPr>
  <c:txPr>
    <a:bodyPr/>
    <a:lstStyle/>
    <a:p>
      <a:pPr>
        <a:defRPr b="0" i="0">
          <a:solidFill>
            <a:schemeClr val="tx1"/>
          </a:solidFill>
          <a:latin typeface="Gill Sans Nova" panose="020B0602020104020203" pitchFamily="34" charset="0"/>
        </a:defRPr>
      </a:pPr>
      <a:endParaRPr lang="de-D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7816313875300802"/>
          <c:y val="9.6163183472443195E-2"/>
          <c:w val="0.64059113133110124"/>
          <c:h val="0.76692338425552631"/>
        </c:manualLayout>
      </c:layout>
      <c:pieChart>
        <c:varyColors val="1"/>
        <c:ser>
          <c:idx val="0"/>
          <c:order val="0"/>
          <c:tx>
            <c:strRef>
              <c:f>Tabelle1!$B$1</c:f>
              <c:strCache>
                <c:ptCount val="1"/>
                <c:pt idx="0">
                  <c:v>Art der Risikobeurteilung</c:v>
                </c:pt>
              </c:strCache>
            </c:strRef>
          </c:tx>
          <c:spPr>
            <a:solidFill>
              <a:schemeClr val="tx2"/>
            </a:solidFill>
          </c:spPr>
          <c:dPt>
            <c:idx val="0"/>
            <c:bubble3D val="0"/>
            <c:spPr>
              <a:solidFill>
                <a:schemeClr val="tx1">
                  <a:lumMod val="75000"/>
                  <a:lumOff val="25000"/>
                </a:schemeClr>
              </a:solidFill>
              <a:ln w="6350">
                <a:solidFill>
                  <a:schemeClr val="tx1"/>
                </a:solidFill>
              </a:ln>
              <a:effectLst/>
            </c:spPr>
            <c:extLst>
              <c:ext xmlns:c16="http://schemas.microsoft.com/office/drawing/2014/chart" uri="{C3380CC4-5D6E-409C-BE32-E72D297353CC}">
                <c16:uniqueId val="{00000001-B938-CD41-9E1F-15E9B7200362}"/>
              </c:ext>
            </c:extLst>
          </c:dPt>
          <c:dPt>
            <c:idx val="1"/>
            <c:bubble3D val="0"/>
            <c:spPr>
              <a:solidFill>
                <a:srgbClr val="B6E089"/>
              </a:solidFill>
              <a:ln>
                <a:solidFill>
                  <a:schemeClr val="tx1"/>
                </a:solidFill>
              </a:ln>
              <a:effectLst/>
            </c:spPr>
            <c:extLst>
              <c:ext xmlns:c16="http://schemas.microsoft.com/office/drawing/2014/chart" uri="{C3380CC4-5D6E-409C-BE32-E72D297353CC}">
                <c16:uniqueId val="{00000003-B938-CD41-9E1F-15E9B7200362}"/>
              </c:ext>
            </c:extLst>
          </c:dPt>
          <c:dLbls>
            <c:dLbl>
              <c:idx val="0"/>
              <c:layout>
                <c:manualLayout>
                  <c:x val="-3.9558908654482097E-2"/>
                  <c:y val="-0.2186373773254588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938-CD41-9E1F-15E9B7200362}"/>
                </c:ext>
              </c:extLst>
            </c:dLbl>
            <c:dLbl>
              <c:idx val="1"/>
              <c:layout>
                <c:manualLayout>
                  <c:x val="4.3152878415915599E-2"/>
                  <c:y val="-3.690224537087483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938-CD41-9E1F-15E9B7200362}"/>
                </c:ext>
              </c:extLst>
            </c:dLbl>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Gill Sans Nova" panose="020B0602020104020203" pitchFamily="34" charset="0"/>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extLst>
          </c:dLbls>
          <c:cat>
            <c:strRef>
              <c:f>Tabelle1!$A$2:$A$3</c:f>
              <c:strCache>
                <c:ptCount val="2"/>
                <c:pt idx="0">
                  <c:v>Nicht dokumentiert</c:v>
                </c:pt>
                <c:pt idx="1">
                  <c:v>Dokumentiert</c:v>
                </c:pt>
              </c:strCache>
            </c:strRef>
          </c:cat>
          <c:val>
            <c:numRef>
              <c:f>Tabelle1!$B$2:$B$3</c:f>
              <c:numCache>
                <c:formatCode>0.0%</c:formatCode>
                <c:ptCount val="2"/>
                <c:pt idx="0">
                  <c:v>0.66600000000000004</c:v>
                </c:pt>
                <c:pt idx="1">
                  <c:v>0.33400000000000002</c:v>
                </c:pt>
              </c:numCache>
            </c:numRef>
          </c:val>
          <c:extLst>
            <c:ext xmlns:c16="http://schemas.microsoft.com/office/drawing/2014/chart" uri="{C3380CC4-5D6E-409C-BE32-E72D297353CC}">
              <c16:uniqueId val="{00000004-B938-CD41-9E1F-15E9B7200362}"/>
            </c:ext>
          </c:extLst>
        </c:ser>
        <c:dLbls>
          <c:showLegendKey val="0"/>
          <c:showVal val="0"/>
          <c:showCatName val="0"/>
          <c:showSerName val="0"/>
          <c:showPercent val="0"/>
          <c:showBubbleSize val="0"/>
          <c:showLeaderLines val="0"/>
        </c:dLbls>
        <c:firstSliceAng val="143"/>
      </c:pieChart>
      <c:spPr>
        <a:noFill/>
        <a:ln>
          <a:noFill/>
        </a:ln>
        <a:effectLst/>
      </c:spPr>
    </c:plotArea>
    <c:legend>
      <c:legendPos val="b"/>
      <c:layout>
        <c:manualLayout>
          <c:xMode val="edge"/>
          <c:yMode val="edge"/>
          <c:x val="0"/>
          <c:y val="0.89651593406992525"/>
          <c:w val="0.99776105003719451"/>
          <c:h val="8.8723167781724677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Gill Sans Nova" panose="020B0602020104020203" pitchFamily="34" charset="0"/>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alpha val="60000"/>
      </a:schemeClr>
    </a:solidFill>
    <a:ln w="9525" cap="flat" cmpd="sng" algn="ctr">
      <a:noFill/>
      <a:round/>
    </a:ln>
    <a:effectLst/>
  </c:spPr>
  <c:txPr>
    <a:bodyPr/>
    <a:lstStyle/>
    <a:p>
      <a:pPr>
        <a:defRPr b="0" i="0">
          <a:solidFill>
            <a:schemeClr val="tx1"/>
          </a:solidFill>
          <a:latin typeface="Gill Sans Nova" panose="020B0602020104020203" pitchFamily="34" charset="0"/>
        </a:defRPr>
      </a:pPr>
      <a:endParaRPr lang="de-D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630484961045278E-2"/>
          <c:y val="6.1791200692610959E-2"/>
          <c:w val="0.89033970414587404"/>
          <c:h val="0.70881209596616779"/>
        </c:manualLayout>
      </c:layout>
      <c:barChart>
        <c:barDir val="col"/>
        <c:grouping val="clustered"/>
        <c:varyColors val="0"/>
        <c:ser>
          <c:idx val="0"/>
          <c:order val="0"/>
          <c:tx>
            <c:strRef>
              <c:f>Tabelle1!$B$1</c:f>
              <c:strCache>
                <c:ptCount val="1"/>
                <c:pt idx="0">
                  <c:v>Anzahl Registrierungen</c:v>
                </c:pt>
              </c:strCache>
            </c:strRef>
          </c:tx>
          <c:spPr>
            <a:solidFill>
              <a:schemeClr val="tx2"/>
            </a:solidFill>
            <a:ln w="6350">
              <a:solidFill>
                <a:schemeClr val="tx1"/>
              </a:solidFill>
            </a:ln>
            <a:effectLst/>
          </c:spPr>
          <c:invertIfNegative val="0"/>
          <c:dPt>
            <c:idx val="1"/>
            <c:invertIfNegative val="0"/>
            <c:bubble3D val="0"/>
            <c:spPr>
              <a:solidFill>
                <a:srgbClr val="B6E089"/>
              </a:solidFill>
              <a:ln w="6350">
                <a:solidFill>
                  <a:schemeClr val="tx1"/>
                </a:solidFill>
              </a:ln>
              <a:effectLst/>
            </c:spPr>
            <c:extLst>
              <c:ext xmlns:c16="http://schemas.microsoft.com/office/drawing/2014/chart" uri="{C3380CC4-5D6E-409C-BE32-E72D297353CC}">
                <c16:uniqueId val="{00000000-1CD9-8A48-993F-D2D5B6AC60EE}"/>
              </c:ext>
            </c:extLst>
          </c:dPt>
          <c:dPt>
            <c:idx val="2"/>
            <c:invertIfNegative val="0"/>
            <c:bubble3D val="0"/>
            <c:spPr>
              <a:solidFill>
                <a:srgbClr val="A0BAA3"/>
              </a:solidFill>
              <a:ln w="6350">
                <a:solidFill>
                  <a:schemeClr val="tx1"/>
                </a:solidFill>
              </a:ln>
              <a:effectLst/>
            </c:spPr>
            <c:extLst>
              <c:ext xmlns:c16="http://schemas.microsoft.com/office/drawing/2014/chart" uri="{C3380CC4-5D6E-409C-BE32-E72D297353CC}">
                <c16:uniqueId val="{00000001-1CD9-8A48-993F-D2D5B6AC60EE}"/>
              </c:ext>
            </c:extLst>
          </c:dPt>
          <c:dPt>
            <c:idx val="3"/>
            <c:invertIfNegative val="0"/>
            <c:bubble3D val="0"/>
            <c:spPr>
              <a:solidFill>
                <a:srgbClr val="4AC37A"/>
              </a:solidFill>
              <a:ln w="6350">
                <a:solidFill>
                  <a:schemeClr val="tx1"/>
                </a:solidFill>
              </a:ln>
              <a:effectLst/>
            </c:spPr>
            <c:extLst>
              <c:ext xmlns:c16="http://schemas.microsoft.com/office/drawing/2014/chart" uri="{C3380CC4-5D6E-409C-BE32-E72D297353CC}">
                <c16:uniqueId val="{00000002-1CD9-8A48-993F-D2D5B6AC60EE}"/>
              </c:ext>
            </c:extLst>
          </c:dPt>
          <c:dPt>
            <c:idx val="4"/>
            <c:invertIfNegative val="0"/>
            <c:bubble3D val="0"/>
            <c:spPr>
              <a:solidFill>
                <a:schemeClr val="accent1"/>
              </a:solidFill>
              <a:ln w="6350">
                <a:solidFill>
                  <a:schemeClr val="tx1"/>
                </a:solidFill>
              </a:ln>
              <a:effectLst/>
            </c:spPr>
            <c:extLst>
              <c:ext xmlns:c16="http://schemas.microsoft.com/office/drawing/2014/chart" uri="{C3380CC4-5D6E-409C-BE32-E72D297353CC}">
                <c16:uniqueId val="{00000003-1CD9-8A48-993F-D2D5B6AC60EE}"/>
              </c:ext>
            </c:extLst>
          </c:dPt>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Tabelle1!$A$2:$A$6</c:f>
              <c:strCache>
                <c:ptCount val="5"/>
                <c:pt idx="0">
                  <c:v>Keine</c:v>
                </c:pt>
                <c:pt idx="1">
                  <c:v>1 Reg.</c:v>
                </c:pt>
                <c:pt idx="2">
                  <c:v>2–5 Reg.</c:v>
                </c:pt>
                <c:pt idx="3">
                  <c:v>6–10 Reg.</c:v>
                </c:pt>
                <c:pt idx="4">
                  <c:v>10+ Reg.</c:v>
                </c:pt>
              </c:strCache>
            </c:strRef>
          </c:cat>
          <c:val>
            <c:numRef>
              <c:f>Tabelle1!$B$2:$B$6</c:f>
              <c:numCache>
                <c:formatCode>0.0%</c:formatCode>
                <c:ptCount val="5"/>
                <c:pt idx="0">
                  <c:v>0.32700000000000001</c:v>
                </c:pt>
                <c:pt idx="1">
                  <c:v>0.29099999999999998</c:v>
                </c:pt>
                <c:pt idx="2">
                  <c:v>0.27100000000000002</c:v>
                </c:pt>
                <c:pt idx="3">
                  <c:v>8.5000000000000006E-2</c:v>
                </c:pt>
                <c:pt idx="4">
                  <c:v>2.5000000000000001E-2</c:v>
                </c:pt>
              </c:numCache>
            </c:numRef>
          </c:val>
          <c:extLst>
            <c:ext xmlns:c16="http://schemas.microsoft.com/office/drawing/2014/chart" uri="{C3380CC4-5D6E-409C-BE32-E72D297353CC}">
              <c16:uniqueId val="{00000000-F623-CF40-92F5-E65BA39F3AE3}"/>
            </c:ext>
          </c:extLst>
        </c:ser>
        <c:dLbls>
          <c:dLblPos val="outEnd"/>
          <c:showLegendKey val="0"/>
          <c:showVal val="1"/>
          <c:showCatName val="0"/>
          <c:showSerName val="0"/>
          <c:showPercent val="0"/>
          <c:showBubbleSize val="0"/>
        </c:dLbls>
        <c:gapWidth val="44"/>
        <c:axId val="1695527744"/>
        <c:axId val="1695529392"/>
      </c:barChart>
      <c:catAx>
        <c:axId val="1695527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Gill Sans Nova" panose="020B0602020104020203" pitchFamily="34" charset="0"/>
                <a:ea typeface="+mn-ea"/>
                <a:cs typeface="+mn-cs"/>
              </a:defRPr>
            </a:pPr>
            <a:endParaRPr lang="de-DE"/>
          </a:p>
        </c:txPr>
        <c:crossAx val="1695529392"/>
        <c:crosses val="autoZero"/>
        <c:auto val="1"/>
        <c:lblAlgn val="ctr"/>
        <c:lblOffset val="100"/>
        <c:noMultiLvlLbl val="0"/>
      </c:catAx>
      <c:valAx>
        <c:axId val="1695529392"/>
        <c:scaling>
          <c:orientation val="minMax"/>
          <c:max val="1"/>
        </c:scaling>
        <c:delete val="0"/>
        <c:axPos val="l"/>
        <c:majorGridlines>
          <c:spPr>
            <a:ln w="9525" cap="flat" cmpd="sng" algn="ctr">
              <a:solidFill>
                <a:schemeClr val="bg1">
                  <a:lumMod val="9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Gill Sans Nova" panose="020B0602020104020203" pitchFamily="34" charset="0"/>
                    <a:ea typeface="+mn-ea"/>
                    <a:cs typeface="+mn-cs"/>
                  </a:defRPr>
                </a:pPr>
                <a:r>
                  <a:rPr lang="de-CH" sz="1000">
                    <a:solidFill>
                      <a:schemeClr val="tx1"/>
                    </a:solidFill>
                  </a:rPr>
                  <a:t>Fälle (in %)</a:t>
                </a:r>
              </a:p>
            </c:rich>
          </c:tx>
          <c:layout>
            <c:manualLayout>
              <c:xMode val="edge"/>
              <c:yMode val="edge"/>
              <c:x val="5.2146521031575695E-3"/>
              <c:y val="0.30018188979539012"/>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Gill Sans Nova" panose="020B0602020104020203" pitchFamily="34" charset="0"/>
                  <a:ea typeface="+mn-ea"/>
                  <a:cs typeface="+mn-cs"/>
                </a:defRPr>
              </a:pPr>
              <a:endParaRPr lang="de-DE"/>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Gill Sans Nova Light" panose="020B0302020104020203" pitchFamily="34" charset="0"/>
                <a:ea typeface="+mn-ea"/>
                <a:cs typeface="+mn-cs"/>
              </a:defRPr>
            </a:pPr>
            <a:endParaRPr lang="de-DE"/>
          </a:p>
        </c:txPr>
        <c:crossAx val="16955277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alpha val="60000"/>
      </a:schemeClr>
    </a:solidFill>
    <a:ln>
      <a:noFill/>
    </a:ln>
    <a:effectLst/>
  </c:spPr>
  <c:txPr>
    <a:bodyPr/>
    <a:lstStyle/>
    <a:p>
      <a:pPr>
        <a:defRPr b="0" i="0">
          <a:latin typeface="Gill Sans Nova" panose="020B0602020104020203" pitchFamily="34" charset="0"/>
        </a:defRPr>
      </a:pPr>
      <a:endParaRPr lang="de-DE"/>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1205756467774289"/>
          <c:y val="6.8752079383412878E-2"/>
          <c:w val="0.52348494685375957"/>
          <c:h val="0.62672245588801478"/>
        </c:manualLayout>
      </c:layout>
      <c:pieChart>
        <c:varyColors val="1"/>
        <c:ser>
          <c:idx val="0"/>
          <c:order val="0"/>
          <c:tx>
            <c:strRef>
              <c:f>Tabelle1!$B$1</c:f>
              <c:strCache>
                <c:ptCount val="1"/>
                <c:pt idx="0">
                  <c:v>Art der Risikobeurteilung</c:v>
                </c:pt>
              </c:strCache>
            </c:strRef>
          </c:tx>
          <c:spPr>
            <a:solidFill>
              <a:schemeClr val="tx2"/>
            </a:solidFill>
          </c:spPr>
          <c:dPt>
            <c:idx val="0"/>
            <c:bubble3D val="0"/>
            <c:spPr>
              <a:solidFill>
                <a:schemeClr val="tx1">
                  <a:lumMod val="75000"/>
                  <a:lumOff val="25000"/>
                </a:schemeClr>
              </a:solidFill>
              <a:ln w="6350">
                <a:solidFill>
                  <a:schemeClr val="tx1"/>
                </a:solidFill>
              </a:ln>
              <a:effectLst/>
            </c:spPr>
            <c:extLst>
              <c:ext xmlns:c16="http://schemas.microsoft.com/office/drawing/2014/chart" uri="{C3380CC4-5D6E-409C-BE32-E72D297353CC}">
                <c16:uniqueId val="{00000001-4650-4E4B-B858-7CF6782F35CE}"/>
              </c:ext>
            </c:extLst>
          </c:dPt>
          <c:dPt>
            <c:idx val="1"/>
            <c:bubble3D val="0"/>
            <c:spPr>
              <a:solidFill>
                <a:srgbClr val="4AC37A"/>
              </a:solidFill>
              <a:ln w="6350">
                <a:solidFill>
                  <a:schemeClr val="tx1"/>
                </a:solidFill>
              </a:ln>
              <a:effectLst/>
            </c:spPr>
            <c:extLst>
              <c:ext xmlns:c16="http://schemas.microsoft.com/office/drawing/2014/chart" uri="{C3380CC4-5D6E-409C-BE32-E72D297353CC}">
                <c16:uniqueId val="{00000003-4650-4E4B-B858-7CF6782F35CE}"/>
              </c:ext>
            </c:extLst>
          </c:dPt>
          <c:dPt>
            <c:idx val="2"/>
            <c:bubble3D val="0"/>
            <c:spPr>
              <a:solidFill>
                <a:schemeClr val="tx1">
                  <a:lumMod val="75000"/>
                  <a:lumOff val="25000"/>
                </a:schemeClr>
              </a:solidFill>
              <a:ln w="6350">
                <a:solidFill>
                  <a:schemeClr val="tx1"/>
                </a:solidFill>
              </a:ln>
              <a:effectLst/>
            </c:spPr>
            <c:extLst>
              <c:ext xmlns:c16="http://schemas.microsoft.com/office/drawing/2014/chart" uri="{C3380CC4-5D6E-409C-BE32-E72D297353CC}">
                <c16:uniqueId val="{00000005-D893-6B4D-B90A-ECA874D85394}"/>
              </c:ext>
            </c:extLst>
          </c:dPt>
          <c:dLbls>
            <c:dLbl>
              <c:idx val="0"/>
              <c:layout>
                <c:manualLayout>
                  <c:x val="-3.5590688395200763E-2"/>
                  <c:y val="-6.752899503199422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650-4E4B-B858-7CF6782F35CE}"/>
                </c:ext>
              </c:extLst>
            </c:dLbl>
            <c:dLbl>
              <c:idx val="1"/>
              <c:layout>
                <c:manualLayout>
                  <c:x val="2.9268233486682192E-2"/>
                  <c:y val="4.48965312824631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650-4E4B-B858-7CF6782F35CE}"/>
                </c:ext>
              </c:extLst>
            </c:dLbl>
            <c:dLbl>
              <c:idx val="2"/>
              <c:layout>
                <c:manualLayout>
                  <c:x val="-1.3904304002077551E-2"/>
                  <c:y val="7.521956109573517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893-6B4D-B90A-ECA874D85394}"/>
                </c:ext>
              </c:extLst>
            </c:dLbl>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Gill Sans Nova" panose="020B0602020104020203" pitchFamily="34" charset="0"/>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extLst>
          </c:dLbls>
          <c:cat>
            <c:strRef>
              <c:f>Tabelle1!$A$2:$A$3</c:f>
              <c:strCache>
                <c:ptCount val="2"/>
                <c:pt idx="0">
                  <c:v>Keine Strafverfahren dokumentiert</c:v>
                </c:pt>
                <c:pt idx="1">
                  <c:v>Strafverfahren dokumentiert</c:v>
                </c:pt>
              </c:strCache>
            </c:strRef>
          </c:cat>
          <c:val>
            <c:numRef>
              <c:f>Tabelle1!$B$2:$B$3</c:f>
              <c:numCache>
                <c:formatCode>0.0%</c:formatCode>
                <c:ptCount val="2"/>
                <c:pt idx="0">
                  <c:v>0.55000000000000004</c:v>
                </c:pt>
                <c:pt idx="1">
                  <c:v>0.45</c:v>
                </c:pt>
              </c:numCache>
            </c:numRef>
          </c:val>
          <c:extLst>
            <c:ext xmlns:c16="http://schemas.microsoft.com/office/drawing/2014/chart" uri="{C3380CC4-5D6E-409C-BE32-E72D297353CC}">
              <c16:uniqueId val="{00000004-4650-4E4B-B858-7CF6782F35CE}"/>
            </c:ext>
          </c:extLst>
        </c:ser>
        <c:dLbls>
          <c:showLegendKey val="0"/>
          <c:showVal val="0"/>
          <c:showCatName val="0"/>
          <c:showSerName val="0"/>
          <c:showPercent val="0"/>
          <c:showBubbleSize val="0"/>
          <c:showLeaderLines val="0"/>
        </c:dLbls>
        <c:firstSliceAng val="170"/>
      </c:pieChart>
      <c:spPr>
        <a:noFill/>
        <a:ln>
          <a:noFill/>
        </a:ln>
        <a:effectLst/>
      </c:spPr>
    </c:plotArea>
    <c:legend>
      <c:legendPos val="b"/>
      <c:layout>
        <c:manualLayout>
          <c:xMode val="edge"/>
          <c:yMode val="edge"/>
          <c:x val="2.0043516935320436E-2"/>
          <c:y val="0.69737628776975191"/>
          <c:w val="0.95683037496647649"/>
          <c:h val="0.24548011588451371"/>
        </c:manualLayout>
      </c:layout>
      <c:overlay val="0"/>
      <c:spPr>
        <a:noFill/>
        <a:ln>
          <a:noFill/>
        </a:ln>
        <a:effectLst/>
      </c:spPr>
      <c:txPr>
        <a:bodyPr rot="0" spcFirstLastPara="1" vertOverflow="ellipsis" vert="horz" wrap="square" anchor="ctr" anchorCtr="1"/>
        <a:lstStyle/>
        <a:p>
          <a:pPr>
            <a:spcAft>
              <a:spcPts val="600"/>
            </a:spcAft>
            <a:defRPr sz="1600" b="0" i="0" u="none" strike="noStrike" kern="1200" baseline="0">
              <a:solidFill>
                <a:schemeClr val="tx1"/>
              </a:solidFill>
              <a:latin typeface="Gill Sans Nova" panose="020B0602020104020203" pitchFamily="34" charset="0"/>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alpha val="60000"/>
      </a:schemeClr>
    </a:solidFill>
    <a:ln w="9525" cap="flat" cmpd="sng" algn="ctr">
      <a:noFill/>
      <a:round/>
    </a:ln>
    <a:effectLst/>
  </c:spPr>
  <c:txPr>
    <a:bodyPr/>
    <a:lstStyle/>
    <a:p>
      <a:pPr>
        <a:defRPr b="0" i="0">
          <a:solidFill>
            <a:schemeClr val="tx1"/>
          </a:solidFill>
          <a:latin typeface="Gill Sans Nova" panose="020B0602020104020203" pitchFamily="34" charset="0"/>
        </a:defRPr>
      </a:pPr>
      <a:endParaRPr lang="de-DE"/>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1205756467774289"/>
          <c:y val="6.8752079383412878E-2"/>
          <c:w val="0.52348494685375957"/>
          <c:h val="0.62672245588801478"/>
        </c:manualLayout>
      </c:layout>
      <c:pieChart>
        <c:varyColors val="1"/>
        <c:ser>
          <c:idx val="0"/>
          <c:order val="0"/>
          <c:tx>
            <c:strRef>
              <c:f>Tabelle1!$B$1</c:f>
              <c:strCache>
                <c:ptCount val="1"/>
                <c:pt idx="0">
                  <c:v>Art der Risikobeurteilung</c:v>
                </c:pt>
              </c:strCache>
            </c:strRef>
          </c:tx>
          <c:spPr>
            <a:solidFill>
              <a:schemeClr val="tx2"/>
            </a:solidFill>
          </c:spPr>
          <c:dPt>
            <c:idx val="0"/>
            <c:bubble3D val="0"/>
            <c:spPr>
              <a:solidFill>
                <a:srgbClr val="B6E089"/>
              </a:solidFill>
              <a:ln w="6350">
                <a:solidFill>
                  <a:schemeClr val="tx1"/>
                </a:solidFill>
              </a:ln>
              <a:effectLst/>
            </c:spPr>
            <c:extLst>
              <c:ext xmlns:c16="http://schemas.microsoft.com/office/drawing/2014/chart" uri="{C3380CC4-5D6E-409C-BE32-E72D297353CC}">
                <c16:uniqueId val="{00000001-648A-4941-89F9-BB70A489DAA5}"/>
              </c:ext>
            </c:extLst>
          </c:dPt>
          <c:dPt>
            <c:idx val="1"/>
            <c:bubble3D val="0"/>
            <c:spPr>
              <a:solidFill>
                <a:srgbClr val="A0BAA3"/>
              </a:solidFill>
              <a:ln w="6350">
                <a:solidFill>
                  <a:schemeClr val="tx1"/>
                </a:solidFill>
              </a:ln>
              <a:effectLst/>
            </c:spPr>
            <c:extLst>
              <c:ext xmlns:c16="http://schemas.microsoft.com/office/drawing/2014/chart" uri="{C3380CC4-5D6E-409C-BE32-E72D297353CC}">
                <c16:uniqueId val="{00000003-648A-4941-89F9-BB70A489DAA5}"/>
              </c:ext>
            </c:extLst>
          </c:dPt>
          <c:dLbls>
            <c:dLbl>
              <c:idx val="0"/>
              <c:layout>
                <c:manualLayout>
                  <c:x val="5.6879765353189803E-2"/>
                  <c:y val="6.11051211573602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48A-4941-89F9-BB70A489DAA5}"/>
                </c:ext>
              </c:extLst>
            </c:dLbl>
            <c:dLbl>
              <c:idx val="1"/>
              <c:layout>
                <c:manualLayout>
                  <c:x val="-2.6214038762352149E-2"/>
                  <c:y val="-4.90824684458797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48A-4941-89F9-BB70A489DAA5}"/>
                </c:ext>
              </c:extLst>
            </c:dLbl>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Gill Sans Nova" panose="020B0602020104020203" pitchFamily="34" charset="0"/>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extLst>
          </c:dLbls>
          <c:cat>
            <c:strRef>
              <c:f>Tabelle1!$A$2:$A$3</c:f>
              <c:strCache>
                <c:ptCount val="2"/>
                <c:pt idx="0">
                  <c:v>Laufende(s) Strafverfahren dokumentiert</c:v>
                </c:pt>
                <c:pt idx="1">
                  <c:v>Abgeschlossene(s) Strafverfahren dokumentiert</c:v>
                </c:pt>
              </c:strCache>
            </c:strRef>
          </c:cat>
          <c:val>
            <c:numRef>
              <c:f>Tabelle1!$B$2:$B$3</c:f>
              <c:numCache>
                <c:formatCode>0.0%</c:formatCode>
                <c:ptCount val="2"/>
                <c:pt idx="0">
                  <c:v>0.38879999999999998</c:v>
                </c:pt>
                <c:pt idx="1">
                  <c:v>0.61109999999999998</c:v>
                </c:pt>
              </c:numCache>
            </c:numRef>
          </c:val>
          <c:extLst>
            <c:ext xmlns:c16="http://schemas.microsoft.com/office/drawing/2014/chart" uri="{C3380CC4-5D6E-409C-BE32-E72D297353CC}">
              <c16:uniqueId val="{00000006-648A-4941-89F9-BB70A489DAA5}"/>
            </c:ext>
          </c:extLst>
        </c:ser>
        <c:dLbls>
          <c:showLegendKey val="0"/>
          <c:showVal val="0"/>
          <c:showCatName val="0"/>
          <c:showSerName val="0"/>
          <c:showPercent val="0"/>
          <c:showBubbleSize val="0"/>
          <c:showLeaderLines val="0"/>
        </c:dLbls>
        <c:firstSliceAng val="0"/>
      </c:pieChart>
      <c:spPr>
        <a:noFill/>
        <a:ln>
          <a:noFill/>
        </a:ln>
        <a:effectLst/>
      </c:spPr>
    </c:plotArea>
    <c:legend>
      <c:legendPos val="b"/>
      <c:layout>
        <c:manualLayout>
          <c:xMode val="edge"/>
          <c:yMode val="edge"/>
          <c:x val="0"/>
          <c:y val="0.73088825108536271"/>
          <c:w val="1"/>
          <c:h val="0.26554027414302883"/>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Gill Sans Nova" panose="020B0602020104020203" pitchFamily="34" charset="0"/>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alpha val="60000"/>
      </a:schemeClr>
    </a:solidFill>
    <a:ln w="9525" cap="flat" cmpd="sng" algn="ctr">
      <a:noFill/>
      <a:round/>
    </a:ln>
    <a:effectLst/>
  </c:spPr>
  <c:txPr>
    <a:bodyPr/>
    <a:lstStyle/>
    <a:p>
      <a:pPr>
        <a:defRPr b="0" i="0">
          <a:solidFill>
            <a:schemeClr val="tx1"/>
          </a:solidFill>
          <a:latin typeface="Gill Sans Nova" panose="020B0602020104020203" pitchFamily="34" charset="0"/>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10.xml><?xml version="1.0" encoding="utf-8"?>
<cs:colorStyle xmlns:cs="http://schemas.microsoft.com/office/drawing/2012/chartStyle" xmlns:a="http://schemas.openxmlformats.org/drawingml/2006/main" meth="withinLinear" id="14">
  <a:schemeClr val="accent1"/>
</cs:colorStyle>
</file>

<file path=ppt/charts/colors11.xml><?xml version="1.0" encoding="utf-8"?>
<cs:colorStyle xmlns:cs="http://schemas.microsoft.com/office/drawing/2012/chartStyle" xmlns:a="http://schemas.openxmlformats.org/drawingml/2006/main" meth="withinLinear" id="14">
  <a:schemeClr val="accent1"/>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withinLinear" id="14">
  <a:schemeClr val="accent1"/>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 id="14">
  <a:schemeClr val="accent1"/>
</cs:colorStyle>
</file>

<file path=ppt/charts/colors5.xml><?xml version="1.0" encoding="utf-8"?>
<cs:colorStyle xmlns:cs="http://schemas.microsoft.com/office/drawing/2012/chartStyle" xmlns:a="http://schemas.openxmlformats.org/drawingml/2006/main" meth="withinLinear" id="14">
  <a:schemeClr val="accent1"/>
</cs:colorStyle>
</file>

<file path=ppt/charts/colors6.xml><?xml version="1.0" encoding="utf-8"?>
<cs:colorStyle xmlns:cs="http://schemas.microsoft.com/office/drawing/2012/chartStyle" xmlns:a="http://schemas.openxmlformats.org/drawingml/2006/main" meth="withinLinear" id="14">
  <a:schemeClr val="accent1"/>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withinLinear" id="14">
  <a:schemeClr val="accent1"/>
</cs:colorStyle>
</file>

<file path=ppt/charts/colors9.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134F64-5CCC-4A5D-8062-E6B016338DE5}" type="doc">
      <dgm:prSet loTypeId="urn:microsoft.com/office/officeart/2005/8/layout/hierarchy1" loCatId="hierarchy" qsTypeId="urn:microsoft.com/office/officeart/2005/8/quickstyle/simple2" qsCatId="simple" csTypeId="urn:microsoft.com/office/officeart/2005/8/colors/accent1_2" csCatId="accent1" phldr="1"/>
      <dgm:spPr/>
      <dgm:t>
        <a:bodyPr/>
        <a:lstStyle/>
        <a:p>
          <a:endParaRPr lang="en-US"/>
        </a:p>
      </dgm:t>
    </dgm:pt>
    <dgm:pt modelId="{FB2B7C72-4212-4AC9-A452-C12FE34C2C26}">
      <dgm:prSet/>
      <dgm:spPr/>
      <dgm:t>
        <a:bodyPr/>
        <a:lstStyle/>
        <a:p>
          <a:r>
            <a:rPr lang="de-CH" b="1" dirty="0"/>
            <a:t>Vielseitige Aufgaben &amp; neuartige Natur des KBM</a:t>
          </a:r>
          <a:endParaRPr lang="en-US" dirty="0"/>
        </a:p>
      </dgm:t>
    </dgm:pt>
    <dgm:pt modelId="{89F2FA03-C565-4F3C-97E7-D01E1B5A1C6C}" type="parTrans" cxnId="{795F9970-4949-45F2-B501-A3D0995C0846}">
      <dgm:prSet/>
      <dgm:spPr/>
      <dgm:t>
        <a:bodyPr/>
        <a:lstStyle/>
        <a:p>
          <a:endParaRPr lang="en-US"/>
        </a:p>
      </dgm:t>
    </dgm:pt>
    <dgm:pt modelId="{208CDE9F-B1E4-412A-BC4C-EAFD2D40FCE5}" type="sibTrans" cxnId="{795F9970-4949-45F2-B501-A3D0995C0846}">
      <dgm:prSet/>
      <dgm:spPr/>
      <dgm:t>
        <a:bodyPr/>
        <a:lstStyle/>
        <a:p>
          <a:endParaRPr lang="en-US"/>
        </a:p>
      </dgm:t>
    </dgm:pt>
    <dgm:pt modelId="{B582A022-B387-466C-9B6D-A6BDE6C0A275}">
      <dgm:prSet/>
      <dgm:spPr/>
      <dgm:t>
        <a:bodyPr/>
        <a:lstStyle/>
        <a:p>
          <a:r>
            <a:rPr lang="de-CH" b="1" dirty="0"/>
            <a:t>Spannungsfeld Polizei- vs. Strafprozessrecht</a:t>
          </a:r>
          <a:endParaRPr lang="en-US" dirty="0"/>
        </a:p>
      </dgm:t>
    </dgm:pt>
    <dgm:pt modelId="{0FBFEE5A-E1A4-4258-A63D-5F53A21209A4}" type="parTrans" cxnId="{75F6FE66-9826-4A0D-B546-A9907FA770D0}">
      <dgm:prSet/>
      <dgm:spPr/>
      <dgm:t>
        <a:bodyPr/>
        <a:lstStyle/>
        <a:p>
          <a:endParaRPr lang="en-US"/>
        </a:p>
      </dgm:t>
    </dgm:pt>
    <dgm:pt modelId="{6B7A6533-D8F2-4642-BBB7-CCAC51D41AC2}" type="sibTrans" cxnId="{75F6FE66-9826-4A0D-B546-A9907FA770D0}">
      <dgm:prSet/>
      <dgm:spPr/>
      <dgm:t>
        <a:bodyPr/>
        <a:lstStyle/>
        <a:p>
          <a:endParaRPr lang="en-US"/>
        </a:p>
      </dgm:t>
    </dgm:pt>
    <dgm:pt modelId="{87639BB2-AC4C-41CF-B0DF-D00CF2F95F01}">
      <dgm:prSet/>
      <dgm:spPr/>
      <dgm:t>
        <a:bodyPr/>
        <a:lstStyle/>
        <a:p>
          <a:r>
            <a:rPr lang="de-CH" b="1" dirty="0"/>
            <a:t>Umgang mit Daten &amp; Dokumentation</a:t>
          </a:r>
          <a:endParaRPr lang="en-US" dirty="0"/>
        </a:p>
      </dgm:t>
    </dgm:pt>
    <dgm:pt modelId="{00DB3CD8-03F8-4226-B63C-6C3FD7F40F8A}" type="parTrans" cxnId="{E4C508EA-73F8-4910-8434-8CA4EAE673CA}">
      <dgm:prSet/>
      <dgm:spPr/>
      <dgm:t>
        <a:bodyPr/>
        <a:lstStyle/>
        <a:p>
          <a:endParaRPr lang="en-US"/>
        </a:p>
      </dgm:t>
    </dgm:pt>
    <dgm:pt modelId="{F80ACC47-4C45-46AD-B949-CDA8A9836CFC}" type="sibTrans" cxnId="{E4C508EA-73F8-4910-8434-8CA4EAE673CA}">
      <dgm:prSet/>
      <dgm:spPr/>
      <dgm:t>
        <a:bodyPr/>
        <a:lstStyle/>
        <a:p>
          <a:endParaRPr lang="en-US"/>
        </a:p>
      </dgm:t>
    </dgm:pt>
    <dgm:pt modelId="{138BB09F-E414-4747-B688-8E2B7D812EBE}">
      <dgm:prSet/>
      <dgm:spPr/>
      <dgm:t>
        <a:bodyPr/>
        <a:lstStyle/>
        <a:p>
          <a:r>
            <a:rPr lang="de-CH" b="1" dirty="0"/>
            <a:t>Interkantonale Vereinheitlichung &amp; Zusammenarbeit</a:t>
          </a:r>
          <a:endParaRPr lang="en-US" dirty="0"/>
        </a:p>
      </dgm:t>
    </dgm:pt>
    <dgm:pt modelId="{857A90C9-6B52-4B94-B8AF-E484BF749443}" type="parTrans" cxnId="{8B3F0ED2-A0E1-476E-859E-E0A86079DBB0}">
      <dgm:prSet/>
      <dgm:spPr/>
      <dgm:t>
        <a:bodyPr/>
        <a:lstStyle/>
        <a:p>
          <a:endParaRPr lang="en-US"/>
        </a:p>
      </dgm:t>
    </dgm:pt>
    <dgm:pt modelId="{10799F5E-7CBD-4271-B69C-D5C35F018F85}" type="sibTrans" cxnId="{8B3F0ED2-A0E1-476E-859E-E0A86079DBB0}">
      <dgm:prSet/>
      <dgm:spPr/>
      <dgm:t>
        <a:bodyPr/>
        <a:lstStyle/>
        <a:p>
          <a:endParaRPr lang="en-US"/>
        </a:p>
      </dgm:t>
    </dgm:pt>
    <dgm:pt modelId="{2FA2D053-15D4-F241-B5CF-DBBBB38866A3}" type="pres">
      <dgm:prSet presAssocID="{65134F64-5CCC-4A5D-8062-E6B016338DE5}" presName="hierChild1" presStyleCnt="0">
        <dgm:presLayoutVars>
          <dgm:chPref val="1"/>
          <dgm:dir/>
          <dgm:animOne val="branch"/>
          <dgm:animLvl val="lvl"/>
          <dgm:resizeHandles/>
        </dgm:presLayoutVars>
      </dgm:prSet>
      <dgm:spPr/>
    </dgm:pt>
    <dgm:pt modelId="{5784DAF9-3E15-4B49-A726-EC0851DC7DF8}" type="pres">
      <dgm:prSet presAssocID="{FB2B7C72-4212-4AC9-A452-C12FE34C2C26}" presName="hierRoot1" presStyleCnt="0"/>
      <dgm:spPr/>
    </dgm:pt>
    <dgm:pt modelId="{1BA4E0D0-E6DA-FF41-AB92-099E4ACAE3B6}" type="pres">
      <dgm:prSet presAssocID="{FB2B7C72-4212-4AC9-A452-C12FE34C2C26}" presName="composite" presStyleCnt="0"/>
      <dgm:spPr/>
    </dgm:pt>
    <dgm:pt modelId="{0BF01D7B-0CEF-7A44-96DB-DBF60DDBC3E7}" type="pres">
      <dgm:prSet presAssocID="{FB2B7C72-4212-4AC9-A452-C12FE34C2C26}" presName="background" presStyleLbl="node0" presStyleIdx="0" presStyleCnt="4"/>
      <dgm:spPr/>
    </dgm:pt>
    <dgm:pt modelId="{C1AEBFB1-AF4C-6845-8001-DC2547BAA0B0}" type="pres">
      <dgm:prSet presAssocID="{FB2B7C72-4212-4AC9-A452-C12FE34C2C26}" presName="text" presStyleLbl="fgAcc0" presStyleIdx="0" presStyleCnt="4" custScaleX="118399">
        <dgm:presLayoutVars>
          <dgm:chPref val="3"/>
        </dgm:presLayoutVars>
      </dgm:prSet>
      <dgm:spPr/>
    </dgm:pt>
    <dgm:pt modelId="{5E267059-EBFB-1F41-B2A4-ED7A1972D63C}" type="pres">
      <dgm:prSet presAssocID="{FB2B7C72-4212-4AC9-A452-C12FE34C2C26}" presName="hierChild2" presStyleCnt="0"/>
      <dgm:spPr/>
    </dgm:pt>
    <dgm:pt modelId="{2F353BC7-E0A4-CE40-B707-D1D3A11A5DE5}" type="pres">
      <dgm:prSet presAssocID="{B582A022-B387-466C-9B6D-A6BDE6C0A275}" presName="hierRoot1" presStyleCnt="0"/>
      <dgm:spPr/>
    </dgm:pt>
    <dgm:pt modelId="{CF08A5AD-2978-3A41-97C4-A432751F6BF1}" type="pres">
      <dgm:prSet presAssocID="{B582A022-B387-466C-9B6D-A6BDE6C0A275}" presName="composite" presStyleCnt="0"/>
      <dgm:spPr/>
    </dgm:pt>
    <dgm:pt modelId="{E9D39B84-0979-4441-A26F-AD74BBFD2F82}" type="pres">
      <dgm:prSet presAssocID="{B582A022-B387-466C-9B6D-A6BDE6C0A275}" presName="background" presStyleLbl="node0" presStyleIdx="1" presStyleCnt="4"/>
      <dgm:spPr/>
    </dgm:pt>
    <dgm:pt modelId="{9C8D6A55-CC1D-674C-B27C-658F948ED91F}" type="pres">
      <dgm:prSet presAssocID="{B582A022-B387-466C-9B6D-A6BDE6C0A275}" presName="text" presStyleLbl="fgAcc0" presStyleIdx="1" presStyleCnt="4" custScaleX="118399">
        <dgm:presLayoutVars>
          <dgm:chPref val="3"/>
        </dgm:presLayoutVars>
      </dgm:prSet>
      <dgm:spPr/>
    </dgm:pt>
    <dgm:pt modelId="{8DC18655-3C56-EF40-BA75-5B71575AAFE6}" type="pres">
      <dgm:prSet presAssocID="{B582A022-B387-466C-9B6D-A6BDE6C0A275}" presName="hierChild2" presStyleCnt="0"/>
      <dgm:spPr/>
    </dgm:pt>
    <dgm:pt modelId="{FC20135A-D9FA-7042-98CC-1A5DE21FAE12}" type="pres">
      <dgm:prSet presAssocID="{87639BB2-AC4C-41CF-B0DF-D00CF2F95F01}" presName="hierRoot1" presStyleCnt="0"/>
      <dgm:spPr/>
    </dgm:pt>
    <dgm:pt modelId="{372B8E75-8115-F941-8AA6-9FCDD457D6AB}" type="pres">
      <dgm:prSet presAssocID="{87639BB2-AC4C-41CF-B0DF-D00CF2F95F01}" presName="composite" presStyleCnt="0"/>
      <dgm:spPr/>
    </dgm:pt>
    <dgm:pt modelId="{CF4FFDC9-0EB0-3D49-8D54-CE0AF1AE7131}" type="pres">
      <dgm:prSet presAssocID="{87639BB2-AC4C-41CF-B0DF-D00CF2F95F01}" presName="background" presStyleLbl="node0" presStyleIdx="2" presStyleCnt="4"/>
      <dgm:spPr/>
    </dgm:pt>
    <dgm:pt modelId="{C2EFD380-E2C0-9048-9C08-CF91CE38D058}" type="pres">
      <dgm:prSet presAssocID="{87639BB2-AC4C-41CF-B0DF-D00CF2F95F01}" presName="text" presStyleLbl="fgAcc0" presStyleIdx="2" presStyleCnt="4" custScaleX="118399">
        <dgm:presLayoutVars>
          <dgm:chPref val="3"/>
        </dgm:presLayoutVars>
      </dgm:prSet>
      <dgm:spPr/>
    </dgm:pt>
    <dgm:pt modelId="{0EFE5C06-122F-CD41-9246-B2C665620ED3}" type="pres">
      <dgm:prSet presAssocID="{87639BB2-AC4C-41CF-B0DF-D00CF2F95F01}" presName="hierChild2" presStyleCnt="0"/>
      <dgm:spPr/>
    </dgm:pt>
    <dgm:pt modelId="{3AA3419E-434A-A54F-BF62-B6AFDE6C9D8B}" type="pres">
      <dgm:prSet presAssocID="{138BB09F-E414-4747-B688-8E2B7D812EBE}" presName="hierRoot1" presStyleCnt="0"/>
      <dgm:spPr/>
    </dgm:pt>
    <dgm:pt modelId="{F0A978AA-8F4B-374C-A47D-12531B5A1CD9}" type="pres">
      <dgm:prSet presAssocID="{138BB09F-E414-4747-B688-8E2B7D812EBE}" presName="composite" presStyleCnt="0"/>
      <dgm:spPr/>
    </dgm:pt>
    <dgm:pt modelId="{E35FB5A0-942A-7449-8D6C-68720601635E}" type="pres">
      <dgm:prSet presAssocID="{138BB09F-E414-4747-B688-8E2B7D812EBE}" presName="background" presStyleLbl="node0" presStyleIdx="3" presStyleCnt="4"/>
      <dgm:spPr/>
    </dgm:pt>
    <dgm:pt modelId="{57C38DA3-E06B-1F42-80EA-C03B283BAAB5}" type="pres">
      <dgm:prSet presAssocID="{138BB09F-E414-4747-B688-8E2B7D812EBE}" presName="text" presStyleLbl="fgAcc0" presStyleIdx="3" presStyleCnt="4" custScaleX="118399">
        <dgm:presLayoutVars>
          <dgm:chPref val="3"/>
        </dgm:presLayoutVars>
      </dgm:prSet>
      <dgm:spPr/>
    </dgm:pt>
    <dgm:pt modelId="{5BC77DB1-12D9-D745-A913-2F330F241D5A}" type="pres">
      <dgm:prSet presAssocID="{138BB09F-E414-4747-B688-8E2B7D812EBE}" presName="hierChild2" presStyleCnt="0"/>
      <dgm:spPr/>
    </dgm:pt>
  </dgm:ptLst>
  <dgm:cxnLst>
    <dgm:cxn modelId="{723DC201-79DC-FE4A-BA01-2DF0961B17BE}" type="presOf" srcId="{138BB09F-E414-4747-B688-8E2B7D812EBE}" destId="{57C38DA3-E06B-1F42-80EA-C03B283BAAB5}" srcOrd="0" destOrd="0" presId="urn:microsoft.com/office/officeart/2005/8/layout/hierarchy1"/>
    <dgm:cxn modelId="{FB86FF60-7781-714D-8ED9-69442D0E0E55}" type="presOf" srcId="{FB2B7C72-4212-4AC9-A452-C12FE34C2C26}" destId="{C1AEBFB1-AF4C-6845-8001-DC2547BAA0B0}" srcOrd="0" destOrd="0" presId="urn:microsoft.com/office/officeart/2005/8/layout/hierarchy1"/>
    <dgm:cxn modelId="{75F6FE66-9826-4A0D-B546-A9907FA770D0}" srcId="{65134F64-5CCC-4A5D-8062-E6B016338DE5}" destId="{B582A022-B387-466C-9B6D-A6BDE6C0A275}" srcOrd="1" destOrd="0" parTransId="{0FBFEE5A-E1A4-4258-A63D-5F53A21209A4}" sibTransId="{6B7A6533-D8F2-4642-BBB7-CCAC51D41AC2}"/>
    <dgm:cxn modelId="{795F9970-4949-45F2-B501-A3D0995C0846}" srcId="{65134F64-5CCC-4A5D-8062-E6B016338DE5}" destId="{FB2B7C72-4212-4AC9-A452-C12FE34C2C26}" srcOrd="0" destOrd="0" parTransId="{89F2FA03-C565-4F3C-97E7-D01E1B5A1C6C}" sibTransId="{208CDE9F-B1E4-412A-BC4C-EAFD2D40FCE5}"/>
    <dgm:cxn modelId="{4C4C4472-0490-5842-9D35-260B487EB6EE}" type="presOf" srcId="{B582A022-B387-466C-9B6D-A6BDE6C0A275}" destId="{9C8D6A55-CC1D-674C-B27C-658F948ED91F}" srcOrd="0" destOrd="0" presId="urn:microsoft.com/office/officeart/2005/8/layout/hierarchy1"/>
    <dgm:cxn modelId="{8281A7B4-1131-C744-9C9A-644CD06D26C3}" type="presOf" srcId="{65134F64-5CCC-4A5D-8062-E6B016338DE5}" destId="{2FA2D053-15D4-F241-B5CF-DBBBB38866A3}" srcOrd="0" destOrd="0" presId="urn:microsoft.com/office/officeart/2005/8/layout/hierarchy1"/>
    <dgm:cxn modelId="{8B3F0ED2-A0E1-476E-859E-E0A86079DBB0}" srcId="{65134F64-5CCC-4A5D-8062-E6B016338DE5}" destId="{138BB09F-E414-4747-B688-8E2B7D812EBE}" srcOrd="3" destOrd="0" parTransId="{857A90C9-6B52-4B94-B8AF-E484BF749443}" sibTransId="{10799F5E-7CBD-4271-B69C-D5C35F018F85}"/>
    <dgm:cxn modelId="{AB5526D6-6769-2F42-A800-B1E955925225}" type="presOf" srcId="{87639BB2-AC4C-41CF-B0DF-D00CF2F95F01}" destId="{C2EFD380-E2C0-9048-9C08-CF91CE38D058}" srcOrd="0" destOrd="0" presId="urn:microsoft.com/office/officeart/2005/8/layout/hierarchy1"/>
    <dgm:cxn modelId="{E4C508EA-73F8-4910-8434-8CA4EAE673CA}" srcId="{65134F64-5CCC-4A5D-8062-E6B016338DE5}" destId="{87639BB2-AC4C-41CF-B0DF-D00CF2F95F01}" srcOrd="2" destOrd="0" parTransId="{00DB3CD8-03F8-4226-B63C-6C3FD7F40F8A}" sibTransId="{F80ACC47-4C45-46AD-B949-CDA8A9836CFC}"/>
    <dgm:cxn modelId="{A8C7A197-74F4-7547-923A-580DD8B525D6}" type="presParOf" srcId="{2FA2D053-15D4-F241-B5CF-DBBBB38866A3}" destId="{5784DAF9-3E15-4B49-A726-EC0851DC7DF8}" srcOrd="0" destOrd="0" presId="urn:microsoft.com/office/officeart/2005/8/layout/hierarchy1"/>
    <dgm:cxn modelId="{6357A5F1-AE94-5D42-BAB3-F4E45E0C65C8}" type="presParOf" srcId="{5784DAF9-3E15-4B49-A726-EC0851DC7DF8}" destId="{1BA4E0D0-E6DA-FF41-AB92-099E4ACAE3B6}" srcOrd="0" destOrd="0" presId="urn:microsoft.com/office/officeart/2005/8/layout/hierarchy1"/>
    <dgm:cxn modelId="{B2C7AA56-EDBA-CD41-9615-2AAEDC5DB57C}" type="presParOf" srcId="{1BA4E0D0-E6DA-FF41-AB92-099E4ACAE3B6}" destId="{0BF01D7B-0CEF-7A44-96DB-DBF60DDBC3E7}" srcOrd="0" destOrd="0" presId="urn:microsoft.com/office/officeart/2005/8/layout/hierarchy1"/>
    <dgm:cxn modelId="{1FA7579D-7F46-A247-B447-07C91E751E24}" type="presParOf" srcId="{1BA4E0D0-E6DA-FF41-AB92-099E4ACAE3B6}" destId="{C1AEBFB1-AF4C-6845-8001-DC2547BAA0B0}" srcOrd="1" destOrd="0" presId="urn:microsoft.com/office/officeart/2005/8/layout/hierarchy1"/>
    <dgm:cxn modelId="{FC0E3BBB-FEED-454D-AD7C-A3FF9D250EA3}" type="presParOf" srcId="{5784DAF9-3E15-4B49-A726-EC0851DC7DF8}" destId="{5E267059-EBFB-1F41-B2A4-ED7A1972D63C}" srcOrd="1" destOrd="0" presId="urn:microsoft.com/office/officeart/2005/8/layout/hierarchy1"/>
    <dgm:cxn modelId="{88D38849-6B9E-3B45-92B2-FD94944C9CCA}" type="presParOf" srcId="{2FA2D053-15D4-F241-B5CF-DBBBB38866A3}" destId="{2F353BC7-E0A4-CE40-B707-D1D3A11A5DE5}" srcOrd="1" destOrd="0" presId="urn:microsoft.com/office/officeart/2005/8/layout/hierarchy1"/>
    <dgm:cxn modelId="{2F78E2FB-96CA-5846-BF16-3AA4436DDE81}" type="presParOf" srcId="{2F353BC7-E0A4-CE40-B707-D1D3A11A5DE5}" destId="{CF08A5AD-2978-3A41-97C4-A432751F6BF1}" srcOrd="0" destOrd="0" presId="urn:microsoft.com/office/officeart/2005/8/layout/hierarchy1"/>
    <dgm:cxn modelId="{F71F55A5-6AA9-C940-B3A8-199DEAA7943B}" type="presParOf" srcId="{CF08A5AD-2978-3A41-97C4-A432751F6BF1}" destId="{E9D39B84-0979-4441-A26F-AD74BBFD2F82}" srcOrd="0" destOrd="0" presId="urn:microsoft.com/office/officeart/2005/8/layout/hierarchy1"/>
    <dgm:cxn modelId="{D4C7335E-498C-9347-AB85-79EE9B1B1419}" type="presParOf" srcId="{CF08A5AD-2978-3A41-97C4-A432751F6BF1}" destId="{9C8D6A55-CC1D-674C-B27C-658F948ED91F}" srcOrd="1" destOrd="0" presId="urn:microsoft.com/office/officeart/2005/8/layout/hierarchy1"/>
    <dgm:cxn modelId="{45734451-A528-5645-9804-E55DE5DA0215}" type="presParOf" srcId="{2F353BC7-E0A4-CE40-B707-D1D3A11A5DE5}" destId="{8DC18655-3C56-EF40-BA75-5B71575AAFE6}" srcOrd="1" destOrd="0" presId="urn:microsoft.com/office/officeart/2005/8/layout/hierarchy1"/>
    <dgm:cxn modelId="{31AB87A2-9098-0F4C-99E1-44071E9227CF}" type="presParOf" srcId="{2FA2D053-15D4-F241-B5CF-DBBBB38866A3}" destId="{FC20135A-D9FA-7042-98CC-1A5DE21FAE12}" srcOrd="2" destOrd="0" presId="urn:microsoft.com/office/officeart/2005/8/layout/hierarchy1"/>
    <dgm:cxn modelId="{40171564-C6B5-3C41-AEE3-A7C4CCE96044}" type="presParOf" srcId="{FC20135A-D9FA-7042-98CC-1A5DE21FAE12}" destId="{372B8E75-8115-F941-8AA6-9FCDD457D6AB}" srcOrd="0" destOrd="0" presId="urn:microsoft.com/office/officeart/2005/8/layout/hierarchy1"/>
    <dgm:cxn modelId="{BB43E079-AC0D-FC43-B4D7-F66BEDEBCE43}" type="presParOf" srcId="{372B8E75-8115-F941-8AA6-9FCDD457D6AB}" destId="{CF4FFDC9-0EB0-3D49-8D54-CE0AF1AE7131}" srcOrd="0" destOrd="0" presId="urn:microsoft.com/office/officeart/2005/8/layout/hierarchy1"/>
    <dgm:cxn modelId="{078894A5-4CE8-1A4E-8100-74B78AE13D60}" type="presParOf" srcId="{372B8E75-8115-F941-8AA6-9FCDD457D6AB}" destId="{C2EFD380-E2C0-9048-9C08-CF91CE38D058}" srcOrd="1" destOrd="0" presId="urn:microsoft.com/office/officeart/2005/8/layout/hierarchy1"/>
    <dgm:cxn modelId="{E45227AE-530C-BA4E-AFAC-D2F47A449D3F}" type="presParOf" srcId="{FC20135A-D9FA-7042-98CC-1A5DE21FAE12}" destId="{0EFE5C06-122F-CD41-9246-B2C665620ED3}" srcOrd="1" destOrd="0" presId="urn:microsoft.com/office/officeart/2005/8/layout/hierarchy1"/>
    <dgm:cxn modelId="{3D28CAEE-F6F1-4542-8BEE-2534D011E021}" type="presParOf" srcId="{2FA2D053-15D4-F241-B5CF-DBBBB38866A3}" destId="{3AA3419E-434A-A54F-BF62-B6AFDE6C9D8B}" srcOrd="3" destOrd="0" presId="urn:microsoft.com/office/officeart/2005/8/layout/hierarchy1"/>
    <dgm:cxn modelId="{EE79B2E9-2D39-8145-8385-7FEED1BA042B}" type="presParOf" srcId="{3AA3419E-434A-A54F-BF62-B6AFDE6C9D8B}" destId="{F0A978AA-8F4B-374C-A47D-12531B5A1CD9}" srcOrd="0" destOrd="0" presId="urn:microsoft.com/office/officeart/2005/8/layout/hierarchy1"/>
    <dgm:cxn modelId="{593935B2-0578-9649-910E-BDA3DEE1CF1F}" type="presParOf" srcId="{F0A978AA-8F4B-374C-A47D-12531B5A1CD9}" destId="{E35FB5A0-942A-7449-8D6C-68720601635E}" srcOrd="0" destOrd="0" presId="urn:microsoft.com/office/officeart/2005/8/layout/hierarchy1"/>
    <dgm:cxn modelId="{4BFE191C-ACCA-0C4E-884C-F896F612C1DF}" type="presParOf" srcId="{F0A978AA-8F4B-374C-A47D-12531B5A1CD9}" destId="{57C38DA3-E06B-1F42-80EA-C03B283BAAB5}" srcOrd="1" destOrd="0" presId="urn:microsoft.com/office/officeart/2005/8/layout/hierarchy1"/>
    <dgm:cxn modelId="{989CDFDF-66E6-3645-A5C7-9DB844C296F4}" type="presParOf" srcId="{3AA3419E-434A-A54F-BF62-B6AFDE6C9D8B}" destId="{5BC77DB1-12D9-D745-A913-2F330F241D5A}" srcOrd="1" destOrd="0" presId="urn:microsoft.com/office/officeart/2005/8/layout/hierarchy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F01D7B-0CEF-7A44-96DB-DBF60DDBC3E7}">
      <dsp:nvSpPr>
        <dsp:cNvPr id="0" name=""/>
        <dsp:cNvSpPr/>
      </dsp:nvSpPr>
      <dsp:spPr>
        <a:xfrm>
          <a:off x="2108" y="1036188"/>
          <a:ext cx="1808544" cy="96996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C1AEBFB1-AF4C-6845-8001-DC2547BAA0B0}">
      <dsp:nvSpPr>
        <dsp:cNvPr id="0" name=""/>
        <dsp:cNvSpPr/>
      </dsp:nvSpPr>
      <dsp:spPr>
        <a:xfrm>
          <a:off x="171830" y="1197424"/>
          <a:ext cx="1808544" cy="96996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de-CH" sz="1300" b="1" kern="1200" dirty="0"/>
            <a:t>Vielseitige Aufgaben &amp; neuartige Natur des KBM</a:t>
          </a:r>
          <a:endParaRPr lang="en-US" sz="1300" kern="1200" dirty="0"/>
        </a:p>
      </dsp:txBody>
      <dsp:txXfrm>
        <a:off x="200239" y="1225833"/>
        <a:ext cx="1751726" cy="913144"/>
      </dsp:txXfrm>
    </dsp:sp>
    <dsp:sp modelId="{E9D39B84-0979-4441-A26F-AD74BBFD2F82}">
      <dsp:nvSpPr>
        <dsp:cNvPr id="0" name=""/>
        <dsp:cNvSpPr/>
      </dsp:nvSpPr>
      <dsp:spPr>
        <a:xfrm>
          <a:off x="2150097" y="1036188"/>
          <a:ext cx="1808544" cy="96996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9C8D6A55-CC1D-674C-B27C-658F948ED91F}">
      <dsp:nvSpPr>
        <dsp:cNvPr id="0" name=""/>
        <dsp:cNvSpPr/>
      </dsp:nvSpPr>
      <dsp:spPr>
        <a:xfrm>
          <a:off x="2319819" y="1197424"/>
          <a:ext cx="1808544" cy="96996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de-CH" sz="1300" b="1" kern="1200" dirty="0"/>
            <a:t>Spannungsfeld Polizei- vs. Strafprozessrecht</a:t>
          </a:r>
          <a:endParaRPr lang="en-US" sz="1300" kern="1200" dirty="0"/>
        </a:p>
      </dsp:txBody>
      <dsp:txXfrm>
        <a:off x="2348228" y="1225833"/>
        <a:ext cx="1751726" cy="913144"/>
      </dsp:txXfrm>
    </dsp:sp>
    <dsp:sp modelId="{CF4FFDC9-0EB0-3D49-8D54-CE0AF1AE7131}">
      <dsp:nvSpPr>
        <dsp:cNvPr id="0" name=""/>
        <dsp:cNvSpPr/>
      </dsp:nvSpPr>
      <dsp:spPr>
        <a:xfrm>
          <a:off x="4298086" y="1036188"/>
          <a:ext cx="1808544" cy="96996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C2EFD380-E2C0-9048-9C08-CF91CE38D058}">
      <dsp:nvSpPr>
        <dsp:cNvPr id="0" name=""/>
        <dsp:cNvSpPr/>
      </dsp:nvSpPr>
      <dsp:spPr>
        <a:xfrm>
          <a:off x="4467808" y="1197424"/>
          <a:ext cx="1808544" cy="96996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de-CH" sz="1300" b="1" kern="1200" dirty="0"/>
            <a:t>Umgang mit Daten &amp; Dokumentation</a:t>
          </a:r>
          <a:endParaRPr lang="en-US" sz="1300" kern="1200" dirty="0"/>
        </a:p>
      </dsp:txBody>
      <dsp:txXfrm>
        <a:off x="4496217" y="1225833"/>
        <a:ext cx="1751726" cy="913144"/>
      </dsp:txXfrm>
    </dsp:sp>
    <dsp:sp modelId="{E35FB5A0-942A-7449-8D6C-68720601635E}">
      <dsp:nvSpPr>
        <dsp:cNvPr id="0" name=""/>
        <dsp:cNvSpPr/>
      </dsp:nvSpPr>
      <dsp:spPr>
        <a:xfrm>
          <a:off x="6446074" y="1036188"/>
          <a:ext cx="1808544" cy="96996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57C38DA3-E06B-1F42-80EA-C03B283BAAB5}">
      <dsp:nvSpPr>
        <dsp:cNvPr id="0" name=""/>
        <dsp:cNvSpPr/>
      </dsp:nvSpPr>
      <dsp:spPr>
        <a:xfrm>
          <a:off x="6615797" y="1197424"/>
          <a:ext cx="1808544" cy="96996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de-CH" sz="1300" b="1" kern="1200" dirty="0"/>
            <a:t>Interkantonale Vereinheitlichung &amp; Zusammenarbeit</a:t>
          </a:r>
          <a:endParaRPr lang="en-US" sz="1300" kern="1200" dirty="0"/>
        </a:p>
      </dsp:txBody>
      <dsp:txXfrm>
        <a:off x="6644206" y="1225833"/>
        <a:ext cx="1751726" cy="91314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F45CE27-0FC1-4345-A9D1-813E9F3C96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a:p>
        </p:txBody>
      </p:sp>
      <p:sp>
        <p:nvSpPr>
          <p:cNvPr id="3" name="Date Placeholder 2">
            <a:extLst>
              <a:ext uri="{FF2B5EF4-FFF2-40B4-BE49-F238E27FC236}">
                <a16:creationId xmlns:a16="http://schemas.microsoft.com/office/drawing/2014/main" id="{04FAFF02-ADA2-494F-92F2-18E0CD47E82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BF4C96F-5C6D-48ED-8D42-B768302B23AD}" type="datetimeFigureOut">
              <a:rPr lang="de-CH" smtClean="0"/>
              <a:t>28.08.23</a:t>
            </a:fld>
            <a:endParaRPr lang="de-CH"/>
          </a:p>
        </p:txBody>
      </p:sp>
      <p:sp>
        <p:nvSpPr>
          <p:cNvPr id="4" name="Footer Placeholder 3">
            <a:extLst>
              <a:ext uri="{FF2B5EF4-FFF2-40B4-BE49-F238E27FC236}">
                <a16:creationId xmlns:a16="http://schemas.microsoft.com/office/drawing/2014/main" id="{84D7311C-885A-4219-9687-E8E9C81D348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a:p>
        </p:txBody>
      </p:sp>
      <p:sp>
        <p:nvSpPr>
          <p:cNvPr id="5" name="Slide Number Placeholder 4">
            <a:extLst>
              <a:ext uri="{FF2B5EF4-FFF2-40B4-BE49-F238E27FC236}">
                <a16:creationId xmlns:a16="http://schemas.microsoft.com/office/drawing/2014/main" id="{88755352-F100-4DC1-827B-1EFA0F247A0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F76BEFE-BF9F-47C0-9B2B-37E6860B00C1}" type="slidenum">
              <a:rPr lang="de-CH" smtClean="0"/>
              <a:t>‹Nr.›</a:t>
            </a:fld>
            <a:endParaRPr lang="de-CH"/>
          </a:p>
        </p:txBody>
      </p:sp>
    </p:spTree>
    <p:extLst>
      <p:ext uri="{BB962C8B-B14F-4D97-AF65-F5344CB8AC3E}">
        <p14:creationId xmlns:p14="http://schemas.microsoft.com/office/powerpoint/2010/main" val="12454366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6D3A44-FA09-4C0A-99A6-1BA009890161}" type="datetimeFigureOut">
              <a:rPr lang="de-CH" smtClean="0"/>
              <a:t>28.08.23</a:t>
            </a:fld>
            <a:endParaRPr lang="de-C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C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C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EFE3F1-1C0D-4780-BCDC-4F7033F6C9E1}" type="slidenum">
              <a:rPr lang="de-CH" smtClean="0"/>
              <a:t>‹Nr.›</a:t>
            </a:fld>
            <a:endParaRPr lang="de-CH"/>
          </a:p>
        </p:txBody>
      </p:sp>
    </p:spTree>
    <p:extLst>
      <p:ext uri="{BB962C8B-B14F-4D97-AF65-F5344CB8AC3E}">
        <p14:creationId xmlns:p14="http://schemas.microsoft.com/office/powerpoint/2010/main" val="887218839"/>
      </p:ext>
    </p:extLst>
  </p:cSld>
  <p:clrMap bg1="lt1" tx1="dk1" bg2="lt2" tx2="dk2" accent1="accent1" accent2="accent2" accent3="accent3" accent4="accent4" accent5="accent5" accent6="accent6" hlink="hlink" folHlink="folHlink"/>
  <p:notesStyle>
    <a:lvl1pPr marL="0" algn="l" defTabSz="914400" rtl="0" eaLnBrk="1" latinLnBrk="0" hangingPunct="1">
      <a:defRPr sz="1000" kern="1200" baseline="0">
        <a:solidFill>
          <a:schemeClr val="tx1"/>
        </a:solidFill>
        <a:latin typeface="Arial" panose="020B0604020202020204" pitchFamily="34" charset="0"/>
        <a:ea typeface="+mn-ea"/>
        <a:cs typeface="+mn-cs"/>
      </a:defRPr>
    </a:lvl1pPr>
    <a:lvl2pPr marL="457200" algn="l" defTabSz="914400" rtl="0" eaLnBrk="1" latinLnBrk="0" hangingPunct="1">
      <a:defRPr sz="1000" kern="1200" baseline="0">
        <a:solidFill>
          <a:schemeClr val="tx1"/>
        </a:solidFill>
        <a:latin typeface="Arial" panose="020B0604020202020204" pitchFamily="34" charset="0"/>
        <a:ea typeface="+mn-ea"/>
        <a:cs typeface="+mn-cs"/>
      </a:defRPr>
    </a:lvl2pPr>
    <a:lvl3pPr marL="914400" algn="l" defTabSz="914400" rtl="0" eaLnBrk="1" latinLnBrk="0" hangingPunct="1">
      <a:defRPr sz="1000" kern="1200" baseline="0">
        <a:solidFill>
          <a:schemeClr val="tx1"/>
        </a:solidFill>
        <a:latin typeface="Arial" panose="020B0604020202020204" pitchFamily="34" charset="0"/>
        <a:ea typeface="+mn-ea"/>
        <a:cs typeface="+mn-cs"/>
      </a:defRPr>
    </a:lvl3pPr>
    <a:lvl4pPr marL="1371600" algn="l" defTabSz="914400" rtl="0" eaLnBrk="1" latinLnBrk="0" hangingPunct="1">
      <a:defRPr sz="1000" kern="1200" baseline="0">
        <a:solidFill>
          <a:schemeClr val="tx1"/>
        </a:solidFill>
        <a:latin typeface="Arial" panose="020B0604020202020204" pitchFamily="34" charset="0"/>
        <a:ea typeface="+mn-ea"/>
        <a:cs typeface="+mn-cs"/>
      </a:defRPr>
    </a:lvl4pPr>
    <a:lvl5pPr marL="1828800" algn="l" defTabSz="914400" rtl="0" eaLnBrk="1" latinLnBrk="0" hangingPunct="1">
      <a:defRPr sz="1000" kern="1200" baseline="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19EFE3F1-1C0D-4780-BCDC-4F7033F6C9E1}" type="slidenum">
              <a:rPr lang="de-CH" smtClean="0"/>
              <a:t>1</a:t>
            </a:fld>
            <a:endParaRPr lang="de-CH"/>
          </a:p>
        </p:txBody>
      </p:sp>
    </p:spTree>
    <p:extLst>
      <p:ext uri="{BB962C8B-B14F-4D97-AF65-F5344CB8AC3E}">
        <p14:creationId xmlns:p14="http://schemas.microsoft.com/office/powerpoint/2010/main" val="18275904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CH" sz="1200" b="1" dirty="0">
                <a:effectLst/>
                <a:latin typeface="PalatinoLinotype"/>
              </a:rPr>
              <a:t>Allgemeines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sz="1200" dirty="0">
                <a:effectLst/>
                <a:latin typeface="PalatinoLinotype"/>
              </a:rPr>
              <a:t>In 92 Fällen (</a:t>
            </a:r>
            <a:r>
              <a:rPr lang="de-CH" sz="1200" b="1" dirty="0">
                <a:effectLst/>
                <a:latin typeface="PalatinoLinotype"/>
              </a:rPr>
              <a:t>31.4%</a:t>
            </a:r>
            <a:r>
              <a:rPr lang="de-CH" sz="1200" dirty="0">
                <a:effectLst/>
                <a:latin typeface="PalatinoLinotype"/>
              </a:rPr>
              <a:t>) fehlten konkreten Angaben über den Beschäftigungsstatus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sz="1200" dirty="0">
                <a:effectLst/>
                <a:latin typeface="PalatinoLinotype"/>
              </a:rPr>
              <a:t>Die aufgeführten Kategorien (Erwerbstätig, Arbeitslos, Invalidenrente) waren die drei häufigsten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sz="1200" dirty="0">
                <a:effectLst/>
                <a:latin typeface="PalatinoLinotype"/>
              </a:rPr>
              <a:t>Lediglich </a:t>
            </a:r>
            <a:r>
              <a:rPr lang="de-CH" sz="1200" b="1" dirty="0">
                <a:effectLst/>
                <a:latin typeface="PalatinoLinotype"/>
              </a:rPr>
              <a:t>29.4%</a:t>
            </a:r>
            <a:r>
              <a:rPr lang="de-CH" sz="1200" dirty="0">
                <a:effectLst/>
                <a:latin typeface="PalatinoLinotype"/>
              </a:rPr>
              <a:t> der gefährdenden Personen </a:t>
            </a:r>
            <a:r>
              <a:rPr lang="de-CH" sz="1200" b="1" dirty="0">
                <a:effectLst/>
                <a:latin typeface="PalatinoLinotype"/>
              </a:rPr>
              <a:t>arbeitstätig</a:t>
            </a:r>
            <a:r>
              <a:rPr lang="de-CH" sz="1200" dirty="0">
                <a:effectLst/>
                <a:latin typeface="PalatinoLinotype"/>
              </a:rPr>
              <a:t> – selbständig oder unselbständig.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sz="1200" dirty="0">
                <a:effectLst/>
                <a:latin typeface="PalatinoLinotype"/>
              </a:rPr>
              <a:t>Mehr als jede dritte Person ist </a:t>
            </a:r>
            <a:r>
              <a:rPr lang="de-CH" sz="1200" b="1" dirty="0">
                <a:effectLst/>
                <a:latin typeface="PalatinoLinotype"/>
              </a:rPr>
              <a:t>arbeitslos</a:t>
            </a:r>
            <a:r>
              <a:rPr lang="de-CH" sz="1200" dirty="0">
                <a:effectLst/>
                <a:latin typeface="PalatinoLinotype"/>
              </a:rPr>
              <a:t> (</a:t>
            </a:r>
            <a:r>
              <a:rPr lang="de-CH" sz="1200" b="1" dirty="0">
                <a:effectLst/>
                <a:latin typeface="PalatinoLinotype"/>
              </a:rPr>
              <a:t>38.3%</a:t>
            </a:r>
            <a:r>
              <a:rPr lang="de-CH" sz="1200" dirty="0">
                <a:effectLst/>
                <a:latin typeface="PalatinoLinotype"/>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sz="1200" dirty="0">
                <a:effectLst/>
                <a:latin typeface="PalatinoLinotype"/>
              </a:rPr>
              <a:t>Jede fünfte bezieht eine Invalidenrente (15.9%) oder ist im Ruhestand (4.5%).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sz="1200" dirty="0">
                <a:effectLst/>
                <a:latin typeface="PalatinoLinotype"/>
              </a:rPr>
              <a:t>4.5% befinden sich noch in Ausbildung.</a:t>
            </a:r>
            <a:endParaRPr lang="de-CH" dirty="0"/>
          </a:p>
          <a:p>
            <a:endParaRPr lang="de-CH" dirty="0"/>
          </a:p>
        </p:txBody>
      </p:sp>
      <p:sp>
        <p:nvSpPr>
          <p:cNvPr id="4" name="Foliennummernplatzhalter 3"/>
          <p:cNvSpPr>
            <a:spLocks noGrp="1"/>
          </p:cNvSpPr>
          <p:nvPr>
            <p:ph type="sldNum" sz="quarter" idx="5"/>
          </p:nvPr>
        </p:nvSpPr>
        <p:spPr/>
        <p:txBody>
          <a:bodyPr/>
          <a:lstStyle/>
          <a:p>
            <a:fld id="{19EFE3F1-1C0D-4780-BCDC-4F7033F6C9E1}" type="slidenum">
              <a:rPr lang="de-CH" smtClean="0"/>
              <a:t>12</a:t>
            </a:fld>
            <a:endParaRPr lang="de-CH"/>
          </a:p>
        </p:txBody>
      </p:sp>
    </p:spTree>
    <p:extLst>
      <p:ext uri="{BB962C8B-B14F-4D97-AF65-F5344CB8AC3E}">
        <p14:creationId xmlns:p14="http://schemas.microsoft.com/office/powerpoint/2010/main" val="14778888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CH" sz="1200" b="1">
                <a:effectLst/>
                <a:latin typeface="PalatinoLinotype"/>
              </a:rPr>
              <a:t>Allgemeines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sz="1200">
                <a:effectLst/>
                <a:latin typeface="PalatinoLinotype"/>
              </a:rPr>
              <a:t>Psychische Auffälligkeiten sind in einem Drittel aller Fälle (</a:t>
            </a:r>
            <a:r>
              <a:rPr lang="de-CH" sz="1200" b="1">
                <a:effectLst/>
                <a:latin typeface="PalatinoLinotype"/>
              </a:rPr>
              <a:t>33.4%</a:t>
            </a:r>
            <a:r>
              <a:rPr lang="de-CH" sz="1200">
                <a:effectLst/>
                <a:latin typeface="PalatinoLinotype"/>
              </a:rPr>
              <a:t>) ausdrücklich dokumentiert </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de-CH" sz="1200">
                <a:effectLst/>
                <a:latin typeface="PalatinoLinotype"/>
              </a:rPr>
              <a:t>Aber: Anzahl an registrierten Gefährdern mit psychischen Auffälligkeiten in dieser Stichprobe zu tief ausfallen dürfte, da sich die Stichprobe nur auf Diagnosen stützt, die dem KBM bekannt waren und ausdrücklich in den Fallakten dokumentiert wurden.</a:t>
            </a:r>
            <a:endParaRPr lang="de-CH" sz="120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sz="1200">
                <a:effectLst/>
                <a:latin typeface="PalatinoLinotype"/>
              </a:rPr>
              <a:t>Es handelt sich i.d.R. um Diagnosen, die von externen Fachpersonen gestellt wurden. </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de-CH" sz="1200">
                <a:effectLst/>
                <a:latin typeface="PalatinoLinotype"/>
              </a:rPr>
              <a:t>Aber: Vereinzelt beruhten die Diagnosen auf eigenen Annahmen seitens der KBM-Fachstellen.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sz="1200">
                <a:effectLst/>
                <a:latin typeface="PalatinoLinotype"/>
              </a:rPr>
              <a:t>Häufigste Diagnosen: Persönlichkeitsstörungen und -akzentuierungen; Schizophrenie; Abhängigkeit von Alkohol, Drogen oder anderen Substanzen; Depressionen.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CH" sz="1200">
              <a:effectLst/>
              <a:latin typeface="PalatinoLinotype"/>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CH" sz="1200" b="1">
                <a:effectLst/>
                <a:latin typeface="PalatinoLinotype"/>
              </a:rPr>
              <a:t>Falltypologie</a:t>
            </a:r>
          </a:p>
          <a:p>
            <a:pPr marL="171450" indent="-171450">
              <a:buFont typeface="Arial" panose="020B0604020202020204" pitchFamily="34" charset="0"/>
              <a:buChar char="•"/>
            </a:pPr>
            <a:r>
              <a:rPr lang="de-CH"/>
              <a:t>Auffälligkeiten am häufigsten bei Drohungen/Gewalt gegen Behörden (43.5%) bzw. Drittpersonen (42.9%)</a:t>
            </a:r>
          </a:p>
          <a:p>
            <a:pPr marL="171450" indent="-171450">
              <a:buFont typeface="Arial" panose="020B0604020202020204" pitchFamily="34" charset="0"/>
              <a:buChar char="•"/>
            </a:pPr>
            <a:r>
              <a:rPr lang="de-CH"/>
              <a:t>Vergleichsweise hoch auch bei «Anderen» Fällen (35.0%) → Hängt damit zusammen, dass mitunter externe Meldungen erfolgten, die auf psychische Auffälligkeiten hinwiesen</a:t>
            </a:r>
          </a:p>
        </p:txBody>
      </p:sp>
      <p:sp>
        <p:nvSpPr>
          <p:cNvPr id="4" name="Foliennummernplatzhalter 3"/>
          <p:cNvSpPr>
            <a:spLocks noGrp="1"/>
          </p:cNvSpPr>
          <p:nvPr>
            <p:ph type="sldNum" sz="quarter" idx="5"/>
          </p:nvPr>
        </p:nvSpPr>
        <p:spPr/>
        <p:txBody>
          <a:bodyPr/>
          <a:lstStyle/>
          <a:p>
            <a:fld id="{19EFE3F1-1C0D-4780-BCDC-4F7033F6C9E1}" type="slidenum">
              <a:rPr lang="de-CH" smtClean="0"/>
              <a:t>13</a:t>
            </a:fld>
            <a:endParaRPr lang="de-CH"/>
          </a:p>
        </p:txBody>
      </p:sp>
    </p:spTree>
    <p:extLst>
      <p:ext uri="{BB962C8B-B14F-4D97-AF65-F5344CB8AC3E}">
        <p14:creationId xmlns:p14="http://schemas.microsoft.com/office/powerpoint/2010/main" val="10160826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lnSpc>
                <a:spcPct val="150000"/>
              </a:lnSpc>
              <a:buFont typeface="Arial" panose="020B0604020202020204" pitchFamily="34" charset="0"/>
              <a:buNone/>
            </a:pPr>
            <a:r>
              <a:rPr lang="de-CH" b="1"/>
              <a:t>Grundsätze</a:t>
            </a:r>
          </a:p>
          <a:p>
            <a:pPr marL="171450" indent="-171450">
              <a:lnSpc>
                <a:spcPct val="150000"/>
              </a:lnSpc>
              <a:buFont typeface="Arial" panose="020B0604020202020204" pitchFamily="34" charset="0"/>
              <a:buChar char="•"/>
            </a:pPr>
            <a:r>
              <a:rPr lang="de-CH"/>
              <a:t>Die Fachstellen befassen sich mit einem heterogenen Spektrum an Fällen und Personen</a:t>
            </a:r>
          </a:p>
          <a:p>
            <a:pPr marL="171450" indent="-171450">
              <a:lnSpc>
                <a:spcPct val="150000"/>
              </a:lnSpc>
              <a:buFont typeface="Arial" panose="020B0604020202020204" pitchFamily="34" charset="0"/>
              <a:buChar char="•"/>
            </a:pPr>
            <a:r>
              <a:rPr lang="de-CH"/>
              <a:t>Trotz der Heterogenität lassen sich bestimmte Charakteristika erkennen, welche die «Gefährder» aufweisen.</a:t>
            </a: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de-CH"/>
              <a:t>Es handelt sich oftmals um Männer mit ausländischer Staatsangehörigkeit, die als sozial marginalisiert bezeichnet werden können. </a:t>
            </a:r>
          </a:p>
          <a:p>
            <a:pPr marL="171450" indent="-171450">
              <a:lnSpc>
                <a:spcPct val="150000"/>
              </a:lnSpc>
              <a:buFont typeface="Arial" panose="020B0604020202020204" pitchFamily="34" charset="0"/>
              <a:buChar char="•"/>
            </a:pPr>
            <a:endParaRPr lang="de-CH"/>
          </a:p>
          <a:p>
            <a:pPr marL="0" indent="0">
              <a:lnSpc>
                <a:spcPct val="150000"/>
              </a:lnSpc>
              <a:buFont typeface="Arial" panose="020B0604020202020204" pitchFamily="34" charset="0"/>
              <a:buNone/>
            </a:pPr>
            <a:r>
              <a:rPr lang="de-CH" b="1"/>
              <a:t>Diskussionspunkt</a:t>
            </a:r>
            <a:endParaRPr lang="de-CH"/>
          </a:p>
          <a:p>
            <a:pPr marL="171450" indent="-171450">
              <a:lnSpc>
                <a:spcPct val="150000"/>
              </a:lnSpc>
              <a:buFont typeface="Arial" panose="020B0604020202020204" pitchFamily="34" charset="0"/>
              <a:buChar char="•"/>
            </a:pPr>
            <a:r>
              <a:rPr lang="de-CH"/>
              <a:t>Das KBM scheint eine sehr spezifische Aufgabe wahrzunehmen, die sich im Grenzbereich zwischen Sozial- und Polizeiarbeit bewegt. </a:t>
            </a:r>
          </a:p>
          <a:p>
            <a:pPr marL="171450" indent="-171450">
              <a:lnSpc>
                <a:spcPct val="150000"/>
              </a:lnSpc>
              <a:buFont typeface="Arial" panose="020B0604020202020204" pitchFamily="34" charset="0"/>
              <a:buChar char="•"/>
            </a:pPr>
            <a:r>
              <a:rPr lang="de-CH"/>
              <a:t>Es beschränkt sich nicht auf eine traditionelle Polizeiarbeit, sondern dient zugleich gesellschaftlichen Bedürfnissen, die von anderen Behörden scheinbar nicht umfassend abgedeckt werden können.</a:t>
            </a:r>
          </a:p>
        </p:txBody>
      </p:sp>
      <p:sp>
        <p:nvSpPr>
          <p:cNvPr id="4" name="Foliennummernplatzhalter 3"/>
          <p:cNvSpPr>
            <a:spLocks noGrp="1"/>
          </p:cNvSpPr>
          <p:nvPr>
            <p:ph type="sldNum" sz="quarter" idx="5"/>
          </p:nvPr>
        </p:nvSpPr>
        <p:spPr/>
        <p:txBody>
          <a:bodyPr/>
          <a:lstStyle/>
          <a:p>
            <a:fld id="{19EFE3F1-1C0D-4780-BCDC-4F7033F6C9E1}" type="slidenum">
              <a:rPr lang="de-CH" smtClean="0"/>
              <a:t>14</a:t>
            </a:fld>
            <a:endParaRPr lang="de-CH"/>
          </a:p>
        </p:txBody>
      </p:sp>
    </p:spTree>
    <p:extLst>
      <p:ext uri="{BB962C8B-B14F-4D97-AF65-F5344CB8AC3E}">
        <p14:creationId xmlns:p14="http://schemas.microsoft.com/office/powerpoint/2010/main" val="4318650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CH" sz="1200" b="1">
                <a:effectLst/>
                <a:latin typeface="PalatinoLinotype"/>
              </a:rPr>
              <a:t>Grundsätzliches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sz="1200">
                <a:effectLst/>
                <a:latin typeface="PalatinoLinotype"/>
              </a:rPr>
              <a:t>Rund zwei Drittel der gefährdenden Personen (67.3%, N = 134) sind bereits polizeilich registriert, bevor sie ins Fallmanagement aufgenommen werden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sz="1200">
                <a:effectLst/>
                <a:latin typeface="PalatinoLinotype"/>
              </a:rPr>
              <a:t>Fallmanagement führt insofern i.d.R. nicht zu einer polizeilichen Erstregistrierung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CH" sz="1200">
              <a:effectLst/>
              <a:latin typeface="PalatinoLinotype"/>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CH" sz="1200" b="1">
                <a:effectLst/>
                <a:latin typeface="PalatinoLinotype"/>
              </a:rPr>
              <a:t>Anmerkungen</a:t>
            </a:r>
            <a:r>
              <a:rPr lang="de-CH" sz="1200">
                <a:effectLst/>
                <a:latin typeface="PalatinoLinotype"/>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sz="1200">
                <a:effectLst/>
                <a:latin typeface="PalatinoLinotype"/>
              </a:rPr>
              <a:t>Frühere Registrierungen müssen nicht zwingend einen gleichartigen Vorfall betreffen </a:t>
            </a:r>
            <a:r>
              <a:rPr lang="de-CH" sz="1200">
                <a:solidFill>
                  <a:schemeClr val="tx1"/>
                </a:solidFill>
                <a:latin typeface="Gill Sans Nova Light" panose="020B0302020104020203" pitchFamily="34" charset="0"/>
              </a:rPr>
              <a:t>→</a:t>
            </a:r>
            <a:r>
              <a:rPr lang="de-CH" sz="1200">
                <a:effectLst/>
                <a:latin typeface="PalatinoLinotype"/>
              </a:rPr>
              <a:t> können bspw. auch allgemeine Betäubungsmittel- oder Verkehrsdelikte sein</a:t>
            </a:r>
            <a:endParaRPr lang="de-CH" sz="120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sz="1200">
                <a:effectLst/>
                <a:latin typeface="PalatinoLinotype"/>
              </a:rPr>
              <a:t>Registrierungen können mehrere Monate oder gar Jahre zurückliegen </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de-CH" sz="1200">
                <a:effectLst/>
                <a:latin typeface="PalatinoLinotype"/>
              </a:rPr>
              <a:t>Aber: In rund 2/3 der Fälle stand mindestens eine frühere Registrierung in einem unmittelbaren Zusammenhang mit dem Vorfall, der schliesslich dazu führte, dass ein Fallmanagement initiiert wurde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sz="1200">
                <a:effectLst/>
                <a:latin typeface="PalatinoLinotype"/>
              </a:rPr>
              <a:t>Es wurden nur Registrierungen berücksichtigt, die in den Akten explizit dokumentiert waren </a:t>
            </a:r>
            <a:r>
              <a:rPr lang="de-CH" sz="1200">
                <a:solidFill>
                  <a:schemeClr val="tx1"/>
                </a:solidFill>
                <a:latin typeface="Gill Sans Nova Light" panose="020B0302020104020203" pitchFamily="34" charset="0"/>
              </a:rPr>
              <a:t>→ Stichprobe dürfte zu tief ausfallen</a:t>
            </a:r>
            <a:endParaRPr lang="de-CH" sz="1200">
              <a:effectLst/>
              <a:latin typeface="PalatinoLinotype"/>
            </a:endParaRPr>
          </a:p>
          <a:p>
            <a:endParaRPr lang="de-CH"/>
          </a:p>
        </p:txBody>
      </p:sp>
      <p:sp>
        <p:nvSpPr>
          <p:cNvPr id="4" name="Foliennummernplatzhalter 3"/>
          <p:cNvSpPr>
            <a:spLocks noGrp="1"/>
          </p:cNvSpPr>
          <p:nvPr>
            <p:ph type="sldNum" sz="quarter" idx="5"/>
          </p:nvPr>
        </p:nvSpPr>
        <p:spPr/>
        <p:txBody>
          <a:bodyPr/>
          <a:lstStyle/>
          <a:p>
            <a:fld id="{19EFE3F1-1C0D-4780-BCDC-4F7033F6C9E1}" type="slidenum">
              <a:rPr lang="de-CH" smtClean="0"/>
              <a:t>15</a:t>
            </a:fld>
            <a:endParaRPr lang="de-CH"/>
          </a:p>
        </p:txBody>
      </p:sp>
    </p:spTree>
    <p:extLst>
      <p:ext uri="{BB962C8B-B14F-4D97-AF65-F5344CB8AC3E}">
        <p14:creationId xmlns:p14="http://schemas.microsoft.com/office/powerpoint/2010/main" val="31852104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CH" dirty="0"/>
              <a:t>Die analysierten Akten enthielten i.d.R. keine genauen Angaben zu früheren oder laufenden Strafverfahren, sofern diese nicht einen unmittelbaren Einfluss auf die Risikobeurteilung hatten </a:t>
            </a:r>
            <a:r>
              <a:rPr lang="de-CH" sz="1000" dirty="0">
                <a:solidFill>
                  <a:schemeClr val="tx1"/>
                </a:solidFill>
                <a:latin typeface="Gill Sans Nova Light" panose="020B0302020104020203" pitchFamily="34" charset="0"/>
              </a:rPr>
              <a:t>→</a:t>
            </a:r>
            <a:r>
              <a:rPr lang="de-CH" dirty="0"/>
              <a:t> Stichprobe dürfte deshalb zu tief ausfallen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dirty="0"/>
              <a:t>Die dokumentierten Strafverfahren standen i.d.R. in einem </a:t>
            </a:r>
            <a:r>
              <a:rPr lang="de-CH" sz="1200" dirty="0">
                <a:effectLst/>
                <a:latin typeface="PalatinoLinotype"/>
              </a:rPr>
              <a:t>unmittelbaren Zusammenhang mit demjenigen Vorfall, der zu einer Aufnahme der betroffenen Person ins Fallmanagement führte </a:t>
            </a:r>
            <a:r>
              <a:rPr lang="de-CH" sz="1200" dirty="0">
                <a:solidFill>
                  <a:schemeClr val="tx1"/>
                </a:solidFill>
                <a:latin typeface="Gill Sans Nova Light" panose="020B0302020104020203" pitchFamily="34" charset="0"/>
              </a:rPr>
              <a:t>→</a:t>
            </a:r>
            <a:r>
              <a:rPr lang="de-CH" sz="1200" dirty="0">
                <a:effectLst/>
                <a:latin typeface="PalatinoLinotype"/>
              </a:rPr>
              <a:t> KBM-Fachstellen und Staatsanwaltschaft zeitgleich in die entsprechenden Fälle involviert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sz="1200" dirty="0">
                <a:effectLst/>
                <a:latin typeface="PalatinoLinotype"/>
              </a:rPr>
              <a:t>Laufende Strafverfahren hatten verschiedene Auswirkungen auf Fallmanagement, so bspw.</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de-CH" sz="1200" dirty="0">
                <a:effectLst/>
                <a:latin typeface="PalatinoLinotype"/>
              </a:rPr>
              <a:t>Einleitung Fallmanagement nach Entlassung aus U-Haft</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de-CH" sz="1200" dirty="0">
                <a:effectLst/>
                <a:latin typeface="PalatinoLinotype"/>
              </a:rPr>
              <a:t>Verzicht auf Gefährderansprache wegen laufendem Strafverfahren</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de-CH" sz="1200" dirty="0">
                <a:effectLst/>
                <a:latin typeface="PalatinoLinotype"/>
              </a:rPr>
              <a:t>Verzicht auf Fallmanagement wegen laufendem Strafverfahren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CH" sz="1200" dirty="0">
              <a:effectLst/>
              <a:latin typeface="PalatinoLinotype"/>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CH" sz="1200" b="1" dirty="0">
                <a:effectLst/>
                <a:latin typeface="PalatinoLinotype"/>
              </a:rPr>
              <a:t>Diskussionspunkt</a:t>
            </a:r>
            <a:r>
              <a:rPr lang="de-CH" sz="1200" dirty="0">
                <a:effectLst/>
                <a:latin typeface="PalatinoLinotype"/>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sz="1200" dirty="0">
                <a:effectLst/>
                <a:latin typeface="PalatinoLinotype"/>
              </a:rPr>
              <a:t>Zusammenspiel zwischen KBM und Strafverfolgung liess sich oftmals nicht verlässlich nachvollziehen, da eine detailliertere Dokumentation in den analysierten Akten fehlte</a:t>
            </a:r>
            <a:endParaRPr lang="de-CH" dirty="0"/>
          </a:p>
          <a:p>
            <a:endParaRPr lang="de-CH" dirty="0"/>
          </a:p>
        </p:txBody>
      </p:sp>
      <p:sp>
        <p:nvSpPr>
          <p:cNvPr id="4" name="Foliennummernplatzhalter 3"/>
          <p:cNvSpPr>
            <a:spLocks noGrp="1"/>
          </p:cNvSpPr>
          <p:nvPr>
            <p:ph type="sldNum" sz="quarter" idx="5"/>
          </p:nvPr>
        </p:nvSpPr>
        <p:spPr/>
        <p:txBody>
          <a:bodyPr/>
          <a:lstStyle/>
          <a:p>
            <a:fld id="{19EFE3F1-1C0D-4780-BCDC-4F7033F6C9E1}" type="slidenum">
              <a:rPr lang="de-CH" smtClean="0"/>
              <a:t>16</a:t>
            </a:fld>
            <a:endParaRPr lang="de-CH"/>
          </a:p>
        </p:txBody>
      </p:sp>
    </p:spTree>
    <p:extLst>
      <p:ext uri="{BB962C8B-B14F-4D97-AF65-F5344CB8AC3E}">
        <p14:creationId xmlns:p14="http://schemas.microsoft.com/office/powerpoint/2010/main" val="28422815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lnSpc>
                <a:spcPct val="150000"/>
              </a:lnSpc>
              <a:buFont typeface="Arial" panose="020B0604020202020204" pitchFamily="34" charset="0"/>
              <a:buNone/>
            </a:pPr>
            <a:r>
              <a:rPr lang="de-CH" b="1"/>
              <a:t>Grundsätze</a:t>
            </a:r>
          </a:p>
          <a:p>
            <a:pPr marL="171450" indent="-171450">
              <a:lnSpc>
                <a:spcPct val="150000"/>
              </a:lnSpc>
              <a:buFont typeface="Arial" panose="020B0604020202020204" pitchFamily="34" charset="0"/>
              <a:buChar char="•"/>
            </a:pPr>
            <a:r>
              <a:rPr lang="de-CH" b="0"/>
              <a:t>Gefährder sind mehrheitlich bereits polizeilich registriert, bevor sie ins Fallmanagement aufgenommen werden</a:t>
            </a:r>
          </a:p>
          <a:p>
            <a:pPr marL="171450" indent="-171450">
              <a:lnSpc>
                <a:spcPct val="150000"/>
              </a:lnSpc>
              <a:buFont typeface="Arial" panose="020B0604020202020204" pitchFamily="34" charset="0"/>
              <a:buChar char="•"/>
            </a:pPr>
            <a:r>
              <a:rPr lang="de-CH" b="0"/>
              <a:t>Knapp ein Fünftel ist bereits in ein laufendes Strafverfahren involviert, das meist mit dem Vorfall zusammenhängt, der zum Fallmanagement führt</a:t>
            </a:r>
          </a:p>
          <a:p>
            <a:pPr marL="171450" indent="-171450">
              <a:lnSpc>
                <a:spcPct val="150000"/>
              </a:lnSpc>
              <a:buFont typeface="Arial" panose="020B0604020202020204" pitchFamily="34" charset="0"/>
              <a:buChar char="•"/>
            </a:pPr>
            <a:r>
              <a:rPr lang="de-CH" b="0"/>
              <a:t>KBM bewegt sich deshalb im Grenzbereich zwischen Prävention und Strafverfolgung, indem sich bereits potenziell strafrechtlich relevante Vorfälle ereignet haben können </a:t>
            </a:r>
            <a:r>
              <a:rPr lang="de-CH" sz="1000">
                <a:solidFill>
                  <a:schemeClr val="tx1"/>
                </a:solidFill>
                <a:latin typeface="Gill Sans Nova Light" panose="020B0302020104020203" pitchFamily="34" charset="0"/>
              </a:rPr>
              <a:t>→ Kein reines </a:t>
            </a:r>
            <a:r>
              <a:rPr lang="de-CH" sz="1000" err="1">
                <a:solidFill>
                  <a:schemeClr val="tx1"/>
                </a:solidFill>
                <a:latin typeface="Gill Sans Nova Light" panose="020B0302020104020203" pitchFamily="34" charset="0"/>
              </a:rPr>
              <a:t>Pre</a:t>
            </a:r>
            <a:r>
              <a:rPr lang="de-CH" sz="1000">
                <a:solidFill>
                  <a:schemeClr val="tx1"/>
                </a:solidFill>
                <a:latin typeface="Gill Sans Nova Light" panose="020B0302020104020203" pitchFamily="34" charset="0"/>
              </a:rPr>
              <a:t>-Crime-Management</a:t>
            </a:r>
            <a:endParaRPr lang="de-CH" b="0"/>
          </a:p>
          <a:p>
            <a:pPr marL="0" indent="0">
              <a:lnSpc>
                <a:spcPct val="150000"/>
              </a:lnSpc>
              <a:buFont typeface="Arial" panose="020B0604020202020204" pitchFamily="34" charset="0"/>
              <a:buNone/>
            </a:pPr>
            <a:endParaRPr lang="de-CH"/>
          </a:p>
          <a:p>
            <a:pPr marL="0" indent="0">
              <a:lnSpc>
                <a:spcPct val="150000"/>
              </a:lnSpc>
              <a:buFont typeface="Arial" panose="020B0604020202020204" pitchFamily="34" charset="0"/>
              <a:buNone/>
            </a:pPr>
            <a:r>
              <a:rPr lang="de-CH" b="1"/>
              <a:t>Diskussionspunkt I</a:t>
            </a:r>
          </a:p>
          <a:p>
            <a:pPr marL="171450" indent="-171450">
              <a:lnSpc>
                <a:spcPct val="150000"/>
              </a:lnSpc>
              <a:buFont typeface="Arial" panose="020B0604020202020204" pitchFamily="34" charset="0"/>
              <a:buChar char="•"/>
            </a:pPr>
            <a:r>
              <a:rPr lang="de-CH" b="0"/>
              <a:t>Abgrenzung zwischen einer rein präventiven Tätigkeit und gerichtspolizeilicher Tätigkeit kann schwerfallen </a:t>
            </a:r>
            <a:r>
              <a:rPr lang="de-CH" sz="1000">
                <a:solidFill>
                  <a:schemeClr val="tx1"/>
                </a:solidFill>
                <a:latin typeface="Gill Sans Nova Light" panose="020B0302020104020203" pitchFamily="34" charset="0"/>
              </a:rPr>
              <a:t>→ Frage, welches Prozessrecht anwendbar ist</a:t>
            </a:r>
          </a:p>
          <a:p>
            <a:pPr marL="171450" indent="-171450">
              <a:lnSpc>
                <a:spcPct val="150000"/>
              </a:lnSpc>
              <a:buFont typeface="Arial" panose="020B0604020202020204" pitchFamily="34" charset="0"/>
              <a:buChar char="•"/>
            </a:pPr>
            <a:r>
              <a:rPr lang="de-CH" sz="1000" b="0">
                <a:solidFill>
                  <a:schemeClr val="tx1"/>
                </a:solidFill>
                <a:latin typeface="Gill Sans Nova Light" panose="020B0302020104020203" pitchFamily="34" charset="0"/>
              </a:rPr>
              <a:t>Da Fallmanagement nicht nur im Vorfeld allfälliger Straftaten erfolgt, dürfte ein Anfangsverdacht regelmässig gegeben sein</a:t>
            </a:r>
          </a:p>
          <a:p>
            <a:pPr marL="171450" indent="-171450">
              <a:lnSpc>
                <a:spcPct val="150000"/>
              </a:lnSpc>
              <a:buFont typeface="Arial" panose="020B0604020202020204" pitchFamily="34" charset="0"/>
              <a:buChar char="•"/>
            </a:pPr>
            <a:r>
              <a:rPr lang="de-CH" sz="1000" b="0">
                <a:solidFill>
                  <a:schemeClr val="tx1"/>
                </a:solidFill>
                <a:latin typeface="Gill Sans Nova Light" panose="020B0302020104020203" pitchFamily="34" charset="0"/>
              </a:rPr>
              <a:t>Schwerpunkt der Tätigkeit liegt aber nicht auf Untersuchung bereits erfolgter Straftaten, sondern Verhinderung zukünftiger Delikte</a:t>
            </a:r>
          </a:p>
          <a:p>
            <a:pPr marL="171450" indent="-171450">
              <a:lnSpc>
                <a:spcPct val="150000"/>
              </a:lnSpc>
              <a:buFont typeface="Arial" panose="020B0604020202020204" pitchFamily="34" charset="0"/>
              <a:buChar char="•"/>
            </a:pPr>
            <a:endParaRPr lang="de-CH" sz="1000" b="0">
              <a:solidFill>
                <a:schemeClr val="tx1"/>
              </a:solidFill>
              <a:latin typeface="Gill Sans Nova Light" panose="020B0302020104020203" pitchFamily="34" charset="0"/>
            </a:endParaRPr>
          </a:p>
          <a:p>
            <a:pPr marL="171450" indent="-171450">
              <a:lnSpc>
                <a:spcPct val="150000"/>
              </a:lnSpc>
              <a:buFont typeface="Arial" panose="020B0604020202020204" pitchFamily="34" charset="0"/>
              <a:buChar char="•"/>
            </a:pPr>
            <a:r>
              <a:rPr lang="de-CH" sz="1000" b="0">
                <a:solidFill>
                  <a:schemeClr val="tx1"/>
                </a:solidFill>
                <a:latin typeface="Gill Sans Nova Light" panose="020B0302020104020203" pitchFamily="34" charset="0"/>
              </a:rPr>
              <a:t>Erschwerend kommt bei diesen Abgrenzungsfragen hinzu, dass sich die Zusammenarbeit zwischen KBM und Strafverfolgung aus den analysierten Akten nur bedingt rekonstruieren liess</a:t>
            </a:r>
            <a:endParaRPr lang="de-CH" b="0"/>
          </a:p>
          <a:p>
            <a:pPr marL="171450" indent="-171450">
              <a:lnSpc>
                <a:spcPct val="150000"/>
              </a:lnSpc>
              <a:buFont typeface="Arial" panose="020B0604020202020204" pitchFamily="34" charset="0"/>
              <a:buChar char="•"/>
            </a:pPr>
            <a:endParaRPr lang="de-CH" b="0"/>
          </a:p>
        </p:txBody>
      </p:sp>
      <p:sp>
        <p:nvSpPr>
          <p:cNvPr id="4" name="Foliennummernplatzhalter 3"/>
          <p:cNvSpPr>
            <a:spLocks noGrp="1"/>
          </p:cNvSpPr>
          <p:nvPr>
            <p:ph type="sldNum" sz="quarter" idx="5"/>
          </p:nvPr>
        </p:nvSpPr>
        <p:spPr/>
        <p:txBody>
          <a:bodyPr/>
          <a:lstStyle/>
          <a:p>
            <a:fld id="{19EFE3F1-1C0D-4780-BCDC-4F7033F6C9E1}" type="slidenum">
              <a:rPr lang="de-CH" smtClean="0"/>
              <a:t>17</a:t>
            </a:fld>
            <a:endParaRPr lang="de-CH"/>
          </a:p>
        </p:txBody>
      </p:sp>
    </p:spTree>
    <p:extLst>
      <p:ext uri="{BB962C8B-B14F-4D97-AF65-F5344CB8AC3E}">
        <p14:creationId xmlns:p14="http://schemas.microsoft.com/office/powerpoint/2010/main" val="21394042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lnSpc>
                <a:spcPct val="150000"/>
              </a:lnSpc>
              <a:buFont typeface="Arial" panose="020B0604020202020204" pitchFamily="34" charset="0"/>
              <a:buNone/>
            </a:pPr>
            <a:r>
              <a:rPr lang="de-CH" b="1"/>
              <a:t>Grundsätze</a:t>
            </a:r>
          </a:p>
          <a:p>
            <a:pPr marL="171450" indent="-171450">
              <a:lnSpc>
                <a:spcPct val="150000"/>
              </a:lnSpc>
              <a:buFont typeface="Arial" panose="020B0604020202020204" pitchFamily="34" charset="0"/>
              <a:buChar char="•"/>
            </a:pPr>
            <a:r>
              <a:rPr lang="de-CH" b="0"/>
              <a:t>Gefährder sind mehrheitlich bereits polizeilich registriert, bevor sie ins Fallmanagement aufgenommen werden</a:t>
            </a:r>
          </a:p>
          <a:p>
            <a:pPr marL="171450" indent="-171450">
              <a:lnSpc>
                <a:spcPct val="150000"/>
              </a:lnSpc>
              <a:buFont typeface="Arial" panose="020B0604020202020204" pitchFamily="34" charset="0"/>
              <a:buChar char="•"/>
            </a:pPr>
            <a:r>
              <a:rPr lang="de-CH" b="0"/>
              <a:t>Knapp ein Fünftel ist bereits in ein laufendes Strafverfahren involviert, das meist mit dem Vorfall zusammenhängt, der zum Fallmanagement führt</a:t>
            </a:r>
          </a:p>
          <a:p>
            <a:pPr marL="171450" indent="-171450">
              <a:lnSpc>
                <a:spcPct val="150000"/>
              </a:lnSpc>
              <a:buFont typeface="Arial" panose="020B0604020202020204" pitchFamily="34" charset="0"/>
              <a:buChar char="•"/>
            </a:pPr>
            <a:r>
              <a:rPr lang="de-CH" b="0"/>
              <a:t>KBM bewegt sich deshalb im Grenzbereich zwischen Prävention und Strafverfolgung, indem sich bereits potenziell strafrechtlich relevante Vorfälle ereignet haben können </a:t>
            </a:r>
            <a:r>
              <a:rPr lang="de-CH" sz="1000">
                <a:solidFill>
                  <a:schemeClr val="tx1"/>
                </a:solidFill>
                <a:latin typeface="Gill Sans Nova Light" panose="020B0302020104020203" pitchFamily="34" charset="0"/>
              </a:rPr>
              <a:t>→ Kein reines </a:t>
            </a:r>
            <a:r>
              <a:rPr lang="de-CH" sz="1000" err="1">
                <a:solidFill>
                  <a:schemeClr val="tx1"/>
                </a:solidFill>
                <a:latin typeface="Gill Sans Nova Light" panose="020B0302020104020203" pitchFamily="34" charset="0"/>
              </a:rPr>
              <a:t>Pre</a:t>
            </a:r>
            <a:r>
              <a:rPr lang="de-CH" sz="1000">
                <a:solidFill>
                  <a:schemeClr val="tx1"/>
                </a:solidFill>
                <a:latin typeface="Gill Sans Nova Light" panose="020B0302020104020203" pitchFamily="34" charset="0"/>
              </a:rPr>
              <a:t>-Crime-Management</a:t>
            </a:r>
            <a:endParaRPr lang="de-CH" b="0"/>
          </a:p>
          <a:p>
            <a:pPr marL="0" indent="0">
              <a:lnSpc>
                <a:spcPct val="150000"/>
              </a:lnSpc>
              <a:buFont typeface="Arial" panose="020B0604020202020204" pitchFamily="34" charset="0"/>
              <a:buNone/>
            </a:pPr>
            <a:endParaRPr lang="de-CH"/>
          </a:p>
          <a:p>
            <a:pPr marL="0" indent="0">
              <a:lnSpc>
                <a:spcPct val="150000"/>
              </a:lnSpc>
              <a:buFont typeface="Arial" panose="020B0604020202020204" pitchFamily="34" charset="0"/>
              <a:buNone/>
            </a:pPr>
            <a:r>
              <a:rPr lang="de-CH" b="1"/>
              <a:t>Diskussionspunkt I</a:t>
            </a:r>
          </a:p>
          <a:p>
            <a:pPr marL="171450" indent="-171450">
              <a:lnSpc>
                <a:spcPct val="150000"/>
              </a:lnSpc>
              <a:buFont typeface="Arial" panose="020B0604020202020204" pitchFamily="34" charset="0"/>
              <a:buChar char="•"/>
            </a:pPr>
            <a:r>
              <a:rPr lang="de-CH" b="0"/>
              <a:t>Abgrenzung zwischen einer rein präventiven Tätigkeit und gerichtspolizeilicher Tätigkeit kann schwerfallen </a:t>
            </a:r>
            <a:r>
              <a:rPr lang="de-CH" sz="1000">
                <a:solidFill>
                  <a:schemeClr val="tx1"/>
                </a:solidFill>
                <a:latin typeface="Gill Sans Nova Light" panose="020B0302020104020203" pitchFamily="34" charset="0"/>
              </a:rPr>
              <a:t>→ Frage, welches Prozessrecht anwendbar ist</a:t>
            </a:r>
          </a:p>
          <a:p>
            <a:pPr marL="171450" indent="-171450">
              <a:lnSpc>
                <a:spcPct val="150000"/>
              </a:lnSpc>
              <a:buFont typeface="Arial" panose="020B0604020202020204" pitchFamily="34" charset="0"/>
              <a:buChar char="•"/>
            </a:pPr>
            <a:r>
              <a:rPr lang="de-CH" sz="1000" b="0">
                <a:solidFill>
                  <a:schemeClr val="tx1"/>
                </a:solidFill>
                <a:latin typeface="Gill Sans Nova Light" panose="020B0302020104020203" pitchFamily="34" charset="0"/>
              </a:rPr>
              <a:t>Da Fallmanagement nicht nur im Vorfeld allfälliger Straftaten erfolgt, dürfte ein Anfangsverdacht regelmässig gegeben sein</a:t>
            </a:r>
          </a:p>
          <a:p>
            <a:pPr marL="171450" indent="-171450">
              <a:lnSpc>
                <a:spcPct val="150000"/>
              </a:lnSpc>
              <a:buFont typeface="Arial" panose="020B0604020202020204" pitchFamily="34" charset="0"/>
              <a:buChar char="•"/>
            </a:pPr>
            <a:r>
              <a:rPr lang="de-CH" sz="1000" b="0">
                <a:solidFill>
                  <a:schemeClr val="tx1"/>
                </a:solidFill>
                <a:latin typeface="Gill Sans Nova Light" panose="020B0302020104020203" pitchFamily="34" charset="0"/>
              </a:rPr>
              <a:t>Schwerpunkt der Tätigkeit liegt aber nicht auf Untersuchung bereits erfolgter Straftaten, sondern Verhinderung zukünftiger Delikte</a:t>
            </a:r>
          </a:p>
          <a:p>
            <a:pPr marL="171450" indent="-171450">
              <a:lnSpc>
                <a:spcPct val="150000"/>
              </a:lnSpc>
              <a:buFont typeface="Arial" panose="020B0604020202020204" pitchFamily="34" charset="0"/>
              <a:buChar char="•"/>
            </a:pPr>
            <a:endParaRPr lang="de-CH" sz="1000" b="0">
              <a:solidFill>
                <a:schemeClr val="tx1"/>
              </a:solidFill>
              <a:latin typeface="Gill Sans Nova Light" panose="020B0302020104020203" pitchFamily="34" charset="0"/>
            </a:endParaRPr>
          </a:p>
          <a:p>
            <a:pPr marL="171450" indent="-171450">
              <a:lnSpc>
                <a:spcPct val="150000"/>
              </a:lnSpc>
              <a:buFont typeface="Arial" panose="020B0604020202020204" pitchFamily="34" charset="0"/>
              <a:buChar char="•"/>
            </a:pPr>
            <a:r>
              <a:rPr lang="de-CH" sz="1000" b="0">
                <a:solidFill>
                  <a:schemeClr val="tx1"/>
                </a:solidFill>
                <a:latin typeface="Gill Sans Nova Light" panose="020B0302020104020203" pitchFamily="34" charset="0"/>
              </a:rPr>
              <a:t>Erschwerend kommt bei diesen Abgrenzungsfragen hinzu, dass sich die Zusammenarbeit zwischen KBM und Strafverfolgung aus den analysierten Akten nur bedingt rekonstruieren liess</a:t>
            </a:r>
            <a:endParaRPr lang="de-CH" b="0"/>
          </a:p>
          <a:p>
            <a:pPr marL="171450" indent="-171450">
              <a:lnSpc>
                <a:spcPct val="150000"/>
              </a:lnSpc>
              <a:buFont typeface="Arial" panose="020B0604020202020204" pitchFamily="34" charset="0"/>
              <a:buChar char="•"/>
            </a:pPr>
            <a:endParaRPr lang="de-CH" b="0"/>
          </a:p>
        </p:txBody>
      </p:sp>
      <p:sp>
        <p:nvSpPr>
          <p:cNvPr id="4" name="Foliennummernplatzhalter 3"/>
          <p:cNvSpPr>
            <a:spLocks noGrp="1"/>
          </p:cNvSpPr>
          <p:nvPr>
            <p:ph type="sldNum" sz="quarter" idx="5"/>
          </p:nvPr>
        </p:nvSpPr>
        <p:spPr/>
        <p:txBody>
          <a:bodyPr/>
          <a:lstStyle/>
          <a:p>
            <a:fld id="{19EFE3F1-1C0D-4780-BCDC-4F7033F6C9E1}" type="slidenum">
              <a:rPr lang="de-CH" smtClean="0"/>
              <a:t>18</a:t>
            </a:fld>
            <a:endParaRPr lang="de-CH"/>
          </a:p>
        </p:txBody>
      </p:sp>
    </p:spTree>
    <p:extLst>
      <p:ext uri="{BB962C8B-B14F-4D97-AF65-F5344CB8AC3E}">
        <p14:creationId xmlns:p14="http://schemas.microsoft.com/office/powerpoint/2010/main" val="22128971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CH" b="1"/>
              <a:t>Ergebnisse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a:t>Mit Ausnahme eines Falles (</a:t>
            </a:r>
            <a:r>
              <a:rPr lang="de-CH" err="1"/>
              <a:t>Odara</a:t>
            </a:r>
            <a:r>
              <a:rPr lang="de-CH"/>
              <a:t>) wurde nur die Verwendung von Octagon festgestellt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a:t>Verwendung erfolgt primär bei erweiterten Risikobeurteilungen (65.2%) </a:t>
            </a:r>
            <a:r>
              <a:rPr lang="de-CH" sz="1000">
                <a:solidFill>
                  <a:schemeClr val="tx1"/>
                </a:solidFill>
                <a:latin typeface="Gill Sans Nova Light" panose="020B0302020104020203" pitchFamily="34" charset="0"/>
              </a:rPr>
              <a:t>→ Fälle, die mit Journaleinträgen abgeschlossen wurden, enthielten kaum Hinweise auf eine Verwendung bzw. verwendete Auswertungen</a:t>
            </a:r>
            <a:endParaRPr lang="de-CH"/>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a:t>Verwendung von Tools erfolgt primär durch die KBM-Fachstellen selbst. Im Rahmen der Informationsbeschaffung können sie aber auch Zugang zu Auswertungen erhalten, die von externen Institutionen oder Behörden vorgenommen wurden </a:t>
            </a:r>
            <a:r>
              <a:rPr lang="de-CH" sz="1000">
                <a:solidFill>
                  <a:schemeClr val="tx1"/>
                </a:solidFill>
                <a:latin typeface="Gill Sans Nova Light" panose="020B0302020104020203" pitchFamily="34" charset="0"/>
              </a:rPr>
              <a:t>→</a:t>
            </a:r>
            <a:r>
              <a:rPr lang="de-CH"/>
              <a:t> insb. STA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CH"/>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CH" b="1"/>
              <a:t>Anmerkung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a:t>Analysiertee Akten enthielten in der Regel keine expliziten Informationen zur Verwendung von Tools. Es musste deshalb auf Verweise auf Beilagen bzw. die Ergebnisse solcher Tools abgestellt werden.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a:t>Die ausgewiesene Häufigkeit eines Einsatzes von Octagon dürfte deshalb zu tief ausfallen.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a:t>Dürfte auch erklären, weshalb bei Ersteinschätzungen nur in knapp 4% der Fälle ein Tool zum Einsatz gelangte </a:t>
            </a:r>
            <a:r>
              <a:rPr lang="de-CH" sz="1000">
                <a:solidFill>
                  <a:schemeClr val="tx1"/>
                </a:solidFill>
                <a:latin typeface="Gill Sans Nova Light" panose="020B0302020104020203" pitchFamily="34" charset="0"/>
              </a:rPr>
              <a:t>→ </a:t>
            </a:r>
            <a:r>
              <a:rPr lang="de-CH"/>
              <a:t>Journaleinträge enthielten zumeist nur eine summarische Zusammenfassung des Falles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CH"/>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CH"/>
          </a:p>
          <a:p>
            <a:endParaRPr lang="de-CH"/>
          </a:p>
        </p:txBody>
      </p:sp>
      <p:sp>
        <p:nvSpPr>
          <p:cNvPr id="4" name="Foliennummernplatzhalter 3"/>
          <p:cNvSpPr>
            <a:spLocks noGrp="1"/>
          </p:cNvSpPr>
          <p:nvPr>
            <p:ph type="sldNum" sz="quarter" idx="5"/>
          </p:nvPr>
        </p:nvSpPr>
        <p:spPr/>
        <p:txBody>
          <a:bodyPr/>
          <a:lstStyle/>
          <a:p>
            <a:fld id="{19EFE3F1-1C0D-4780-BCDC-4F7033F6C9E1}" type="slidenum">
              <a:rPr lang="de-CH" smtClean="0"/>
              <a:t>19</a:t>
            </a:fld>
            <a:endParaRPr lang="de-CH"/>
          </a:p>
        </p:txBody>
      </p:sp>
    </p:spTree>
    <p:extLst>
      <p:ext uri="{BB962C8B-B14F-4D97-AF65-F5344CB8AC3E}">
        <p14:creationId xmlns:p14="http://schemas.microsoft.com/office/powerpoint/2010/main" val="16172433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CH" sz="1800" b="1">
                <a:effectLst/>
                <a:latin typeface="PalatinoLinotype"/>
              </a:rPr>
              <a:t>BE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sz="1800">
                <a:effectLst/>
                <a:latin typeface="PalatinoLinotype"/>
              </a:rPr>
              <a:t>Die Mitarbeitenden der Berner KBM-Fachstelle konnten angeben, ob der Einfluss der Ergebnisse eines algorithmischen Tools auf die Risikobewertung als hoch, mittel, tief oder nicht vorhanden eingeschätzt wird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sz="1800">
                <a:effectLst/>
                <a:latin typeface="PalatinoLinotype"/>
              </a:rPr>
              <a:t>Diesen Angaben zufolge haben die Tools nahezu in allen Fällen einen mittleren bis hohen Einfluss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CH" sz="1800">
              <a:effectLst/>
              <a:latin typeface="PalatinoLinotype"/>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CH" sz="1800" b="1">
                <a:effectLst/>
                <a:latin typeface="PalatinoLinotype"/>
              </a:rPr>
              <a:t>SG und ZH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sz="1800">
                <a:effectLst/>
                <a:latin typeface="PalatinoLinotype"/>
              </a:rPr>
              <a:t>Der Einfluss algorithmischer Tools konnte anhand der analysierten Akten nicht beurteilt werden, da es an entsprechenden Informationen fehlte, die konkrete Rückschlüsse zugelassen hätten</a:t>
            </a:r>
            <a:endParaRPr lang="de-CH"/>
          </a:p>
          <a:p>
            <a:pPr marL="171450" indent="-171450">
              <a:buFont typeface="Arial" panose="020B0604020202020204" pitchFamily="34" charset="0"/>
              <a:buChar char="•"/>
            </a:pPr>
            <a:endParaRPr lang="de-CH"/>
          </a:p>
        </p:txBody>
      </p:sp>
      <p:sp>
        <p:nvSpPr>
          <p:cNvPr id="4" name="Foliennummernplatzhalter 3"/>
          <p:cNvSpPr>
            <a:spLocks noGrp="1"/>
          </p:cNvSpPr>
          <p:nvPr>
            <p:ph type="sldNum" sz="quarter" idx="5"/>
          </p:nvPr>
        </p:nvSpPr>
        <p:spPr/>
        <p:txBody>
          <a:bodyPr/>
          <a:lstStyle/>
          <a:p>
            <a:fld id="{19EFE3F1-1C0D-4780-BCDC-4F7033F6C9E1}" type="slidenum">
              <a:rPr lang="de-CH" smtClean="0"/>
              <a:t>21</a:t>
            </a:fld>
            <a:endParaRPr lang="de-CH"/>
          </a:p>
        </p:txBody>
      </p:sp>
    </p:spTree>
    <p:extLst>
      <p:ext uri="{BB962C8B-B14F-4D97-AF65-F5344CB8AC3E}">
        <p14:creationId xmlns:p14="http://schemas.microsoft.com/office/powerpoint/2010/main" val="34504418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lnSpc>
                <a:spcPct val="150000"/>
              </a:lnSpc>
              <a:buFont typeface="Arial" panose="020B0604020202020204" pitchFamily="34" charset="0"/>
              <a:buNone/>
            </a:pPr>
            <a:r>
              <a:rPr lang="de-CH" b="1" dirty="0"/>
              <a:t>Grundsätzliches</a:t>
            </a:r>
          </a:p>
          <a:p>
            <a:pPr marL="171450" indent="-171450">
              <a:lnSpc>
                <a:spcPct val="150000"/>
              </a:lnSpc>
              <a:buFont typeface="Arial" panose="020B0604020202020204" pitchFamily="34" charset="0"/>
              <a:buChar char="•"/>
            </a:pPr>
            <a:r>
              <a:rPr lang="de-CH" dirty="0"/>
              <a:t>Ergebnisse zeigen, dass Tools nicht in jedem Fall verwendet werden, sondern vorwiegend bei komplexeren Sachverhalten </a:t>
            </a:r>
            <a:r>
              <a:rPr lang="de-CH" dirty="0">
                <a:solidFill>
                  <a:schemeClr val="tx1"/>
                </a:solidFill>
              </a:rPr>
              <a:t>→ Nicht zwingender Bestandteil der Beurteilungsprozesse</a:t>
            </a:r>
          </a:p>
          <a:p>
            <a:pPr marL="171450" indent="-171450">
              <a:lnSpc>
                <a:spcPct val="150000"/>
              </a:lnSpc>
              <a:buFont typeface="Arial" panose="020B0604020202020204" pitchFamily="34" charset="0"/>
              <a:buChar char="•"/>
            </a:pPr>
            <a:r>
              <a:rPr lang="de-CH" dirty="0">
                <a:solidFill>
                  <a:schemeClr val="tx1"/>
                </a:solidFill>
              </a:rPr>
              <a:t>Die festgestellten Tools (Octagon, BRO) weisen einfache Wenn-Dann-Strukturen auf und können keine autonomen Entscheidungen treffen → Tools eher als Orientierungshilfe; keine «künstliche Intelligenz» vorhanden, die Entscheidungen übernehmen könnte</a:t>
            </a:r>
          </a:p>
          <a:p>
            <a:pPr marL="171450" indent="-171450">
              <a:lnSpc>
                <a:spcPct val="150000"/>
              </a:lnSpc>
              <a:buFont typeface="Arial" panose="020B0604020202020204" pitchFamily="34" charset="0"/>
              <a:buChar char="•"/>
            </a:pPr>
            <a:r>
              <a:rPr lang="de-CH" dirty="0">
                <a:solidFill>
                  <a:schemeClr val="tx1"/>
                </a:solidFill>
              </a:rPr>
              <a:t>Überraschend: Keine Verwendung von </a:t>
            </a:r>
            <a:r>
              <a:rPr lang="de-CH" dirty="0" err="1">
                <a:solidFill>
                  <a:schemeClr val="tx1"/>
                </a:solidFill>
              </a:rPr>
              <a:t>DyRiAS</a:t>
            </a:r>
            <a:r>
              <a:rPr lang="de-CH" dirty="0">
                <a:solidFill>
                  <a:schemeClr val="tx1"/>
                </a:solidFill>
              </a:rPr>
              <a:t> und Ra-Prof; nur ein Fall mit ODARA → Kontrast zur Studie SIMMLER/BRUNNER/SCHEDLER aus dem Jahr 2020</a:t>
            </a:r>
          </a:p>
          <a:p>
            <a:pPr marL="171450" indent="-171450">
              <a:lnSpc>
                <a:spcPct val="150000"/>
              </a:lnSpc>
              <a:buFont typeface="Arial" panose="020B0604020202020204" pitchFamily="34" charset="0"/>
              <a:buChar char="•"/>
            </a:pPr>
            <a:endParaRPr lang="de-CH" dirty="0">
              <a:solidFill>
                <a:schemeClr val="tx1"/>
              </a:solidFill>
            </a:endParaRPr>
          </a:p>
          <a:p>
            <a:pPr marL="0" indent="0">
              <a:lnSpc>
                <a:spcPct val="150000"/>
              </a:lnSpc>
              <a:buFont typeface="Arial" panose="020B0604020202020204" pitchFamily="34" charset="0"/>
              <a:buNone/>
            </a:pPr>
            <a:r>
              <a:rPr lang="de-CH" b="1" dirty="0"/>
              <a:t>Diskussionspunkte</a:t>
            </a:r>
          </a:p>
          <a:p>
            <a:pPr marL="171450" indent="-171450">
              <a:lnSpc>
                <a:spcPct val="150000"/>
              </a:lnSpc>
              <a:buFont typeface="Arial" panose="020B0604020202020204" pitchFamily="34" charset="0"/>
              <a:buChar char="•"/>
            </a:pPr>
            <a:r>
              <a:rPr lang="de-CH" b="0" dirty="0">
                <a:solidFill>
                  <a:schemeClr val="tx1"/>
                </a:solidFill>
              </a:rPr>
              <a:t>Algorithmen scheinen auf dem Rückzug zu sein </a:t>
            </a:r>
            <a:r>
              <a:rPr lang="de-CH" dirty="0">
                <a:solidFill>
                  <a:schemeClr val="tx1"/>
                </a:solidFill>
              </a:rPr>
              <a:t>→ Bedenken über algorithmische Blackboxes können vorerst ausgeräumt werden</a:t>
            </a:r>
          </a:p>
          <a:p>
            <a:pPr marL="171450" indent="-171450">
              <a:lnSpc>
                <a:spcPct val="150000"/>
              </a:lnSpc>
              <a:buFont typeface="Arial" panose="020B0604020202020204" pitchFamily="34" charset="0"/>
              <a:buChar char="•"/>
            </a:pPr>
            <a:r>
              <a:rPr lang="de-CH" b="0" dirty="0">
                <a:solidFill>
                  <a:schemeClr val="tx1"/>
                </a:solidFill>
              </a:rPr>
              <a:t>Aber: Dokumentation der Verwendung solcher Tools erschien mangelhaft </a:t>
            </a:r>
            <a:r>
              <a:rPr lang="de-CH" dirty="0">
                <a:solidFill>
                  <a:schemeClr val="tx1"/>
                </a:solidFill>
              </a:rPr>
              <a:t>→ </a:t>
            </a:r>
            <a:r>
              <a:rPr lang="de-CH" b="0" dirty="0">
                <a:solidFill>
                  <a:schemeClr val="tx1"/>
                </a:solidFill>
              </a:rPr>
              <a:t>Nachvollziehbarkeit und Transparenz sollten auch bei «menschlichen» Prozessen angestrebt werden </a:t>
            </a:r>
          </a:p>
          <a:p>
            <a:pPr marL="171450" indent="-171450">
              <a:lnSpc>
                <a:spcPct val="150000"/>
              </a:lnSpc>
              <a:buFont typeface="Arial" panose="020B0604020202020204" pitchFamily="34" charset="0"/>
              <a:buChar char="•"/>
            </a:pPr>
            <a:endParaRPr lang="de-CH" dirty="0"/>
          </a:p>
        </p:txBody>
      </p:sp>
      <p:sp>
        <p:nvSpPr>
          <p:cNvPr id="4" name="Foliennummernplatzhalter 3"/>
          <p:cNvSpPr>
            <a:spLocks noGrp="1"/>
          </p:cNvSpPr>
          <p:nvPr>
            <p:ph type="sldNum" sz="quarter" idx="5"/>
          </p:nvPr>
        </p:nvSpPr>
        <p:spPr/>
        <p:txBody>
          <a:bodyPr/>
          <a:lstStyle/>
          <a:p>
            <a:fld id="{19EFE3F1-1C0D-4780-BCDC-4F7033F6C9E1}" type="slidenum">
              <a:rPr lang="de-CH" smtClean="0"/>
              <a:t>22</a:t>
            </a:fld>
            <a:endParaRPr lang="de-CH"/>
          </a:p>
        </p:txBody>
      </p:sp>
    </p:spTree>
    <p:extLst>
      <p:ext uri="{BB962C8B-B14F-4D97-AF65-F5344CB8AC3E}">
        <p14:creationId xmlns:p14="http://schemas.microsoft.com/office/powerpoint/2010/main" val="3339754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endParaRPr lang="de-CH" dirty="0"/>
          </a:p>
        </p:txBody>
      </p:sp>
      <p:sp>
        <p:nvSpPr>
          <p:cNvPr id="4" name="Foliennummernplatzhalter 3"/>
          <p:cNvSpPr>
            <a:spLocks noGrp="1"/>
          </p:cNvSpPr>
          <p:nvPr>
            <p:ph type="sldNum" sz="quarter" idx="5"/>
          </p:nvPr>
        </p:nvSpPr>
        <p:spPr/>
        <p:txBody>
          <a:bodyPr/>
          <a:lstStyle/>
          <a:p>
            <a:fld id="{19EFE3F1-1C0D-4780-BCDC-4F7033F6C9E1}" type="slidenum">
              <a:rPr lang="de-CH" smtClean="0"/>
              <a:t>2</a:t>
            </a:fld>
            <a:endParaRPr lang="de-CH"/>
          </a:p>
        </p:txBody>
      </p:sp>
    </p:spTree>
    <p:extLst>
      <p:ext uri="{BB962C8B-B14F-4D97-AF65-F5344CB8AC3E}">
        <p14:creationId xmlns:p14="http://schemas.microsoft.com/office/powerpoint/2010/main" val="24623641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endParaRPr lang="de-CH"/>
          </a:p>
        </p:txBody>
      </p:sp>
      <p:sp>
        <p:nvSpPr>
          <p:cNvPr id="4" name="Foliennummernplatzhalter 3"/>
          <p:cNvSpPr>
            <a:spLocks noGrp="1"/>
          </p:cNvSpPr>
          <p:nvPr>
            <p:ph type="sldNum" sz="quarter" idx="5"/>
          </p:nvPr>
        </p:nvSpPr>
        <p:spPr/>
        <p:txBody>
          <a:bodyPr/>
          <a:lstStyle/>
          <a:p>
            <a:fld id="{19EFE3F1-1C0D-4780-BCDC-4F7033F6C9E1}" type="slidenum">
              <a:rPr lang="de-CH" smtClean="0"/>
              <a:t>23</a:t>
            </a:fld>
            <a:endParaRPr lang="de-CH"/>
          </a:p>
        </p:txBody>
      </p:sp>
    </p:spTree>
    <p:extLst>
      <p:ext uri="{BB962C8B-B14F-4D97-AF65-F5344CB8AC3E}">
        <p14:creationId xmlns:p14="http://schemas.microsoft.com/office/powerpoint/2010/main" val="42360851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panose="020B0604020202020204" pitchFamily="34" charset="0"/>
              <a:buNone/>
            </a:pPr>
            <a:r>
              <a:rPr lang="de-CH" b="1"/>
              <a:t>Grundsätzliches</a:t>
            </a:r>
          </a:p>
          <a:p>
            <a:pPr marL="171450" indent="-171450">
              <a:buFont typeface="Arial" panose="020B0604020202020204" pitchFamily="34" charset="0"/>
              <a:buChar char="•"/>
            </a:pPr>
            <a:r>
              <a:rPr lang="de-CH"/>
              <a:t>Wirkungen der getroffenen Massnahmen liessen sich i.d.R. nicht den Akten entnehmen </a:t>
            </a:r>
            <a:r>
              <a:rPr lang="de-CH">
                <a:solidFill>
                  <a:schemeClr val="tx1"/>
                </a:solidFill>
              </a:rPr>
              <a:t>→ Liegt wohl primär daran, dass Aktenstücke abgeschlossen wurden, bevor solche hätten beobachtet und dokumentiert werden können</a:t>
            </a:r>
            <a:endParaRPr lang="de-CH"/>
          </a:p>
          <a:p>
            <a:pPr marL="171450" indent="-171450">
              <a:buFont typeface="Arial" panose="020B0604020202020204" pitchFamily="34" charset="0"/>
              <a:buChar char="•"/>
            </a:pPr>
            <a:r>
              <a:rPr lang="de-CH"/>
              <a:t>Eine Ausnahme bildet die Gefährderansprache, da die Ergebnisse hier i.d.R. in Form einer Zusammenfassung in den Fallakten ersichtlich waren</a:t>
            </a:r>
          </a:p>
          <a:p>
            <a:pPr marL="171450" indent="-171450">
              <a:buFont typeface="Arial" panose="020B0604020202020204" pitchFamily="34" charset="0"/>
              <a:buChar char="•"/>
            </a:pPr>
            <a:endParaRPr lang="de-CH"/>
          </a:p>
          <a:p>
            <a:pPr marL="0" indent="0">
              <a:buFont typeface="Arial" panose="020B0604020202020204" pitchFamily="34" charset="0"/>
              <a:buNone/>
            </a:pPr>
            <a:r>
              <a:rPr lang="de-CH" b="1"/>
              <a:t>Ergebnisse</a:t>
            </a:r>
          </a:p>
          <a:p>
            <a:pPr marL="171450" indent="-171450">
              <a:buFont typeface="Arial" panose="020B0604020202020204" pitchFamily="34" charset="0"/>
              <a:buChar char="•"/>
            </a:pPr>
            <a:r>
              <a:rPr lang="de-CH"/>
              <a:t>Gefährdende Personen grossmehrheitlich bereit, mit den KBM-Mitarbeitenden zu kooperieren und an der Gefährderansprache teilzunehmen. </a:t>
            </a:r>
          </a:p>
          <a:p>
            <a:pPr marL="171450" indent="-171450">
              <a:buFont typeface="Arial" panose="020B0604020202020204" pitchFamily="34" charset="0"/>
              <a:buChar char="•"/>
            </a:pPr>
            <a:r>
              <a:rPr lang="de-CH"/>
              <a:t>Nur knapp jede fünfte Person verweigerte die Teilnahme oder zeigte sich nicht kooperativ.</a:t>
            </a:r>
          </a:p>
        </p:txBody>
      </p:sp>
      <p:sp>
        <p:nvSpPr>
          <p:cNvPr id="4" name="Foliennummernplatzhalter 3"/>
          <p:cNvSpPr>
            <a:spLocks noGrp="1"/>
          </p:cNvSpPr>
          <p:nvPr>
            <p:ph type="sldNum" sz="quarter" idx="5"/>
          </p:nvPr>
        </p:nvSpPr>
        <p:spPr/>
        <p:txBody>
          <a:bodyPr/>
          <a:lstStyle/>
          <a:p>
            <a:fld id="{19EFE3F1-1C0D-4780-BCDC-4F7033F6C9E1}" type="slidenum">
              <a:rPr lang="de-CH" smtClean="0"/>
              <a:t>24</a:t>
            </a:fld>
            <a:endParaRPr lang="de-CH"/>
          </a:p>
        </p:txBody>
      </p:sp>
    </p:spTree>
    <p:extLst>
      <p:ext uri="{BB962C8B-B14F-4D97-AF65-F5344CB8AC3E}">
        <p14:creationId xmlns:p14="http://schemas.microsoft.com/office/powerpoint/2010/main" val="23628882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CH"/>
              <a:t>Massnahmen zum Schutz der Opfer werden gesamthaft in knapp jedem vierten Fall ergriffen (24.9%)</a:t>
            </a:r>
          </a:p>
          <a:p>
            <a:pPr marL="171450" indent="-171450">
              <a:buFont typeface="Arial" panose="020B0604020202020204" pitchFamily="34" charset="0"/>
              <a:buChar char="•"/>
            </a:pPr>
            <a:r>
              <a:rPr lang="de-CH"/>
              <a:t>Insbesondere bei häuslicher und sexueller Gewalt konnten solche Massnahmen festgestellt werden (38.1%) </a:t>
            </a:r>
          </a:p>
          <a:p>
            <a:pPr marL="171450" indent="-171450">
              <a:buFont typeface="Arial" panose="020B0604020202020204" pitchFamily="34" charset="0"/>
              <a:buChar char="•"/>
            </a:pPr>
            <a:r>
              <a:rPr lang="de-CH"/>
              <a:t>Keine Hinweise auf solche Massnahmen gab es in der Kategorie Extremismus/Radikalisierung </a:t>
            </a:r>
            <a:r>
              <a:rPr lang="de-CH">
                <a:solidFill>
                  <a:schemeClr val="tx1"/>
                </a:solidFill>
              </a:rPr>
              <a:t>→ </a:t>
            </a:r>
            <a:r>
              <a:rPr lang="de-CH"/>
              <a:t>dürfte vorab daran liegen, dass es in diesen Fällen keine spezifischen Opfer gab, sondern allgemeine Drohungen bzw. Risikosituationen. </a:t>
            </a:r>
          </a:p>
        </p:txBody>
      </p:sp>
      <p:sp>
        <p:nvSpPr>
          <p:cNvPr id="4" name="Foliennummernplatzhalter 3"/>
          <p:cNvSpPr>
            <a:spLocks noGrp="1"/>
          </p:cNvSpPr>
          <p:nvPr>
            <p:ph type="sldNum" sz="quarter" idx="5"/>
          </p:nvPr>
        </p:nvSpPr>
        <p:spPr/>
        <p:txBody>
          <a:bodyPr/>
          <a:lstStyle/>
          <a:p>
            <a:fld id="{19EFE3F1-1C0D-4780-BCDC-4F7033F6C9E1}" type="slidenum">
              <a:rPr lang="de-CH" smtClean="0"/>
              <a:t>25</a:t>
            </a:fld>
            <a:endParaRPr lang="de-CH"/>
          </a:p>
        </p:txBody>
      </p:sp>
    </p:spTree>
    <p:extLst>
      <p:ext uri="{BB962C8B-B14F-4D97-AF65-F5344CB8AC3E}">
        <p14:creationId xmlns:p14="http://schemas.microsoft.com/office/powerpoint/2010/main" val="42079800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lnSpc>
                <a:spcPct val="150000"/>
              </a:lnSpc>
              <a:buFont typeface="Arial" panose="020B0604020202020204" pitchFamily="34" charset="0"/>
              <a:buNone/>
            </a:pPr>
            <a:r>
              <a:rPr lang="de-CH" b="1"/>
              <a:t>Ergebnisse</a:t>
            </a:r>
          </a:p>
          <a:p>
            <a:pPr marL="171450" indent="-171450">
              <a:lnSpc>
                <a:spcPct val="150000"/>
              </a:lnSpc>
              <a:buFont typeface="Arial" panose="020B0604020202020204" pitchFamily="34" charset="0"/>
              <a:buChar char="•"/>
            </a:pPr>
            <a:r>
              <a:rPr lang="de-CH"/>
              <a:t>15 Fälle, bei denen keinerlei Massnahmen ergriffen wurden </a:t>
            </a:r>
            <a:r>
              <a:rPr lang="de-CH">
                <a:solidFill>
                  <a:schemeClr val="tx1"/>
                </a:solidFill>
              </a:rPr>
              <a:t>→</a:t>
            </a:r>
            <a:r>
              <a:rPr lang="de-CH"/>
              <a:t> stammten alle aus SG und ZH</a:t>
            </a:r>
          </a:p>
          <a:p>
            <a:pPr marL="628650" lvl="1" indent="-171450">
              <a:lnSpc>
                <a:spcPct val="150000"/>
              </a:lnSpc>
              <a:buFont typeface="Courier New" panose="02070309020205020404" pitchFamily="49" charset="0"/>
              <a:buChar char="o"/>
            </a:pPr>
            <a:r>
              <a:rPr lang="de-CH"/>
              <a:t>Waren alles Fälle, in denen lediglich ein Journaleintrag erstellt wurde </a:t>
            </a:r>
            <a:r>
              <a:rPr lang="de-CH">
                <a:solidFill>
                  <a:schemeClr val="tx1"/>
                </a:solidFill>
              </a:rPr>
              <a:t>→ </a:t>
            </a:r>
            <a:r>
              <a:rPr lang="de-CH"/>
              <a:t>insofern möglich, dass auch in diesen Fällen Massnahmen ergriffen, aber nicht explizit in der summarischen Zusammenfassung dokumentiert wurden</a:t>
            </a:r>
          </a:p>
          <a:p>
            <a:pPr marL="628650" lvl="1" indent="-171450">
              <a:lnSpc>
                <a:spcPct val="150000"/>
              </a:lnSpc>
              <a:buFont typeface="Courier New" panose="02070309020205020404" pitchFamily="49" charset="0"/>
              <a:buChar char="o"/>
            </a:pPr>
            <a:r>
              <a:rPr lang="de-CH"/>
              <a:t>In Fällen mit erweiterter Risikobeurteilung wird jedoch immer eine Massnahme ergriffen </a:t>
            </a:r>
            <a:r>
              <a:rPr lang="de-CH">
                <a:solidFill>
                  <a:schemeClr val="tx1"/>
                </a:solidFill>
              </a:rPr>
              <a:t>→ </a:t>
            </a:r>
            <a:r>
              <a:rPr lang="de-CH"/>
              <a:t>liegt primär auch daran, dass die Beschaffung weiterer Informationen über den Gefährder bzw. den Sachverhalt bereits als Massnahme betrachtet wurde.</a:t>
            </a: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de-CH"/>
              <a:t>Massnahmen betreffen grossmehrheitlich die gefährdende Person. Konkrete Massnahmen, die nur dem Opfer dienen bilden dagegen die Ausnahme. </a:t>
            </a:r>
          </a:p>
          <a:p>
            <a:pPr marL="171450" indent="-171450">
              <a:lnSpc>
                <a:spcPct val="150000"/>
              </a:lnSpc>
              <a:buFont typeface="Arial" panose="020B0604020202020204" pitchFamily="34" charset="0"/>
              <a:buChar char="•"/>
            </a:pPr>
            <a:r>
              <a:rPr lang="de-CH"/>
              <a:t>Massnahmen zumeist niederschwelliger Natur </a:t>
            </a:r>
            <a:r>
              <a:rPr lang="de-CH">
                <a:solidFill>
                  <a:schemeClr val="tx1"/>
                </a:solidFill>
              </a:rPr>
              <a:t>→ unterstreicht präventiven Charakter der Tätigkeit</a:t>
            </a:r>
            <a:endParaRPr lang="de-CH"/>
          </a:p>
          <a:p>
            <a:pPr marL="171450" indent="-171450">
              <a:lnSpc>
                <a:spcPct val="150000"/>
              </a:lnSpc>
              <a:buFont typeface="Arial" panose="020B0604020202020204" pitchFamily="34" charset="0"/>
              <a:buChar char="•"/>
            </a:pPr>
            <a:r>
              <a:rPr lang="de-CH"/>
              <a:t>Implikationen, die laufende Strafverfahren auf die präventiven Massnahmen des KBM hatten aus analysierten Akten nicht immer eindeutig nachvollziehbar</a:t>
            </a:r>
          </a:p>
          <a:p>
            <a:pPr marL="628650" lvl="1" indent="-171450">
              <a:lnSpc>
                <a:spcPct val="150000"/>
              </a:lnSpc>
              <a:buFont typeface="Courier New" panose="02070309020205020404" pitchFamily="49" charset="0"/>
              <a:buChar char="o"/>
            </a:pPr>
            <a:r>
              <a:rPr lang="de-CH"/>
              <a:t>In einigen Fällen wurde aber explizit auf Massnahmen verzichtet, weil bereits ein Strafverfahren lief, was zu begrüssen sein dürfte. </a:t>
            </a:r>
          </a:p>
          <a:p>
            <a:pPr marL="628650" lvl="1" indent="-171450">
              <a:lnSpc>
                <a:spcPct val="150000"/>
              </a:lnSpc>
              <a:buFont typeface="Courier New" panose="02070309020205020404" pitchFamily="49" charset="0"/>
              <a:buChar char="o"/>
            </a:pPr>
            <a:r>
              <a:rPr lang="de-CH"/>
              <a:t>Fraglich bleibt aber, ob dies lediglich Ausnahmefälle waren oder ob dieses Vorgehen die Regel bildet.</a:t>
            </a: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de-CH"/>
              <a:t>Wirkungen der getroffenen Massnahmen liessen sich i.d.R. nicht den Akten entnehmen </a:t>
            </a:r>
            <a:endParaRPr lang="de-CH">
              <a:solidFill>
                <a:schemeClr val="tx1"/>
              </a:solidFill>
            </a:endParaRPr>
          </a:p>
          <a:p>
            <a:pPr marL="628650" marR="0" lvl="1" indent="-171450" algn="l" defTabSz="914400" rtl="0" eaLnBrk="1" fontAlgn="auto" latinLnBrk="0" hangingPunct="1">
              <a:lnSpc>
                <a:spcPct val="150000"/>
              </a:lnSpc>
              <a:spcBef>
                <a:spcPts val="0"/>
              </a:spcBef>
              <a:spcAft>
                <a:spcPts val="0"/>
              </a:spcAft>
              <a:buClrTx/>
              <a:buSzTx/>
              <a:buFont typeface="Courier New" panose="02070309020205020404" pitchFamily="49" charset="0"/>
              <a:buChar char="o"/>
              <a:tabLst/>
              <a:defRPr/>
            </a:pPr>
            <a:r>
              <a:rPr lang="de-CH">
                <a:solidFill>
                  <a:schemeClr val="tx1"/>
                </a:solidFill>
              </a:rPr>
              <a:t>Liegt wohl primär daran, dass Aktenstücke abgeschlossen wurden, bevor solche hätten beobachtet und dokumentiert werden können</a:t>
            </a:r>
          </a:p>
          <a:p>
            <a:pPr marL="628650" marR="0" lvl="1" indent="-171450" algn="l" defTabSz="914400" rtl="0" eaLnBrk="1" fontAlgn="auto" latinLnBrk="0" hangingPunct="1">
              <a:lnSpc>
                <a:spcPct val="150000"/>
              </a:lnSpc>
              <a:spcBef>
                <a:spcPts val="0"/>
              </a:spcBef>
              <a:spcAft>
                <a:spcPts val="0"/>
              </a:spcAft>
              <a:buClrTx/>
              <a:buSzTx/>
              <a:buFont typeface="Courier New" panose="02070309020205020404" pitchFamily="49" charset="0"/>
              <a:buChar char="o"/>
              <a:tabLst/>
              <a:defRPr/>
            </a:pPr>
            <a:r>
              <a:rPr lang="de-CH">
                <a:solidFill>
                  <a:schemeClr val="tx1"/>
                </a:solidFill>
              </a:rPr>
              <a:t>Ausnahme bildete die zuvor gezeigte Gefährderansprache</a:t>
            </a:r>
            <a:endParaRPr lang="de-CH"/>
          </a:p>
          <a:p>
            <a:pPr marL="0" indent="0">
              <a:lnSpc>
                <a:spcPct val="150000"/>
              </a:lnSpc>
              <a:buFont typeface="Arial" panose="020B0604020202020204" pitchFamily="34" charset="0"/>
              <a:buNone/>
            </a:pPr>
            <a:endParaRPr lang="de-CH"/>
          </a:p>
          <a:p>
            <a:pPr marL="0" indent="0">
              <a:lnSpc>
                <a:spcPct val="150000"/>
              </a:lnSpc>
              <a:buFont typeface="Arial" panose="020B0604020202020204" pitchFamily="34" charset="0"/>
              <a:buNone/>
            </a:pPr>
            <a:r>
              <a:rPr lang="de-CH" b="1"/>
              <a:t>Diskussionspunkt</a:t>
            </a:r>
          </a:p>
          <a:p>
            <a:pPr marL="171450" indent="-171450">
              <a:lnSpc>
                <a:spcPct val="150000"/>
              </a:lnSpc>
              <a:buFont typeface="Arial" panose="020B0604020202020204" pitchFamily="34" charset="0"/>
              <a:buChar char="•"/>
            </a:pPr>
            <a:r>
              <a:rPr lang="de-CH"/>
              <a:t>Ergriffene Massnahmen in den analysierten Akten zumeist nur summarisch dokumentiert </a:t>
            </a:r>
            <a:r>
              <a:rPr lang="de-CH">
                <a:solidFill>
                  <a:schemeClr val="tx1"/>
                </a:solidFill>
              </a:rPr>
              <a:t>→ insb. die zugrundeliegenden Entscheidungsprozesse sind damit für Aussenstehende nur bedingt nachvollziehbar</a:t>
            </a:r>
          </a:p>
        </p:txBody>
      </p:sp>
      <p:sp>
        <p:nvSpPr>
          <p:cNvPr id="4" name="Foliennummernplatzhalter 3"/>
          <p:cNvSpPr>
            <a:spLocks noGrp="1"/>
          </p:cNvSpPr>
          <p:nvPr>
            <p:ph type="sldNum" sz="quarter" idx="5"/>
          </p:nvPr>
        </p:nvSpPr>
        <p:spPr/>
        <p:txBody>
          <a:bodyPr/>
          <a:lstStyle/>
          <a:p>
            <a:fld id="{19EFE3F1-1C0D-4780-BCDC-4F7033F6C9E1}" type="slidenum">
              <a:rPr lang="de-CH" smtClean="0"/>
              <a:t>26</a:t>
            </a:fld>
            <a:endParaRPr lang="de-CH"/>
          </a:p>
        </p:txBody>
      </p:sp>
    </p:spTree>
    <p:extLst>
      <p:ext uri="{BB962C8B-B14F-4D97-AF65-F5344CB8AC3E}">
        <p14:creationId xmlns:p14="http://schemas.microsoft.com/office/powerpoint/2010/main" val="34988293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lnSpc>
                <a:spcPct val="150000"/>
              </a:lnSpc>
              <a:buFont typeface="Arial" panose="020B0604020202020204" pitchFamily="34" charset="0"/>
              <a:buNone/>
            </a:pPr>
            <a:r>
              <a:rPr lang="de-CH" b="0" u="sng" dirty="0"/>
              <a:t>Für dritten Punkt: Beispiel NZZ Zürich</a:t>
            </a:r>
          </a:p>
          <a:p>
            <a:pPr marL="0" indent="0">
              <a:lnSpc>
                <a:spcPct val="150000"/>
              </a:lnSpc>
              <a:buFont typeface="Arial" panose="020B0604020202020204" pitchFamily="34" charset="0"/>
              <a:buNone/>
            </a:pPr>
            <a:endParaRPr lang="de-CH" b="1" dirty="0"/>
          </a:p>
          <a:p>
            <a:pPr marL="0" indent="0">
              <a:lnSpc>
                <a:spcPct val="150000"/>
              </a:lnSpc>
              <a:buFont typeface="Arial" panose="020B0604020202020204" pitchFamily="34" charset="0"/>
              <a:buNone/>
            </a:pPr>
            <a:r>
              <a:rPr lang="de-CH" b="1" dirty="0"/>
              <a:t>Zuständigkeiten</a:t>
            </a:r>
          </a:p>
          <a:p>
            <a:pPr marL="171450" indent="-171450">
              <a:lnSpc>
                <a:spcPct val="150000"/>
              </a:lnSpc>
              <a:buFont typeface="Arial" panose="020B0604020202020204" pitchFamily="34" charset="0"/>
              <a:buChar char="•"/>
            </a:pPr>
            <a:r>
              <a:rPr lang="de-CH" dirty="0"/>
              <a:t>In den kantonalen Polizeigesetzen fehlen i.d.R. klare und eindeutige Bestimmungen, welche die Tätigkeit der KBM-Fachstellen eingehend regeln </a:t>
            </a:r>
            <a:r>
              <a:rPr lang="de-CH" sz="1000" dirty="0">
                <a:solidFill>
                  <a:schemeClr val="tx1"/>
                </a:solidFill>
                <a:latin typeface="Gill Sans Nova Light" panose="020B0302020104020203" pitchFamily="34" charset="0"/>
              </a:rPr>
              <a:t>→</a:t>
            </a:r>
            <a:r>
              <a:rPr lang="de-CH" dirty="0"/>
              <a:t> Ein «Recht des Bedrohungsmanagement» bzw. ein dazugehöriges Verfahrensrecht fehlen bislang weitgehend</a:t>
            </a:r>
          </a:p>
          <a:p>
            <a:pPr marL="171450" indent="-171450">
              <a:lnSpc>
                <a:spcPct val="150000"/>
              </a:lnSpc>
              <a:buFont typeface="Arial" panose="020B0604020202020204" pitchFamily="34" charset="0"/>
              <a:buChar char="•"/>
            </a:pPr>
            <a:r>
              <a:rPr lang="de-CH" dirty="0"/>
              <a:t>Hinzukommt, dass sich die Tätigkeit des KBM oftmals im Grenzbereich zwischen verschiedenen Aufgaben und Rechtsgebieten bewegt. Eine klare Zuordnung kann deshalb schwerfallen. Dies wäre aber gerade angesichts der anwendbaren Rechtsgrundlagen (StPO, kantonales Recht), welche die Rechtsstellung der betroffenen nicht im gleichen Umfang regeln, bedeutsam. Insbesondere die Schnittstellen zum Strafprozessrecht sollten geklärt und aufeinander abgestimmt werden.</a:t>
            </a:r>
          </a:p>
          <a:p>
            <a:pPr marL="171450" indent="-171450">
              <a:lnSpc>
                <a:spcPct val="150000"/>
              </a:lnSpc>
              <a:buFont typeface="Arial" panose="020B0604020202020204" pitchFamily="34" charset="0"/>
              <a:buChar char="•"/>
            </a:pPr>
            <a:endParaRPr lang="de-CH" dirty="0"/>
          </a:p>
          <a:p>
            <a:pPr marL="0" indent="0">
              <a:lnSpc>
                <a:spcPct val="150000"/>
              </a:lnSpc>
              <a:buFont typeface="Arial" panose="020B0604020202020204" pitchFamily="34" charset="0"/>
              <a:buNone/>
            </a:pPr>
            <a:r>
              <a:rPr lang="de-CH" b="1" dirty="0"/>
              <a:t>Gesetzesgrundlagen</a:t>
            </a:r>
          </a:p>
          <a:p>
            <a:pPr marL="171450" indent="-171450">
              <a:lnSpc>
                <a:spcPct val="150000"/>
              </a:lnSpc>
              <a:buFont typeface="Arial" panose="020B0604020202020204" pitchFamily="34" charset="0"/>
              <a:buChar char="•"/>
            </a:pPr>
            <a:r>
              <a:rPr lang="de-CH" dirty="0"/>
              <a:t>Obwohl das KBM primär auf niederschwellige Massnahmen zurückgreift, die wenig invasiv sind, können die Grundrechte der – ggf. zu Unrecht – registrierten Personen tangiert werden. </a:t>
            </a:r>
          </a:p>
          <a:p>
            <a:pPr marL="171450" indent="-171450">
              <a:lnSpc>
                <a:spcPct val="150000"/>
              </a:lnSpc>
              <a:buFont typeface="Arial" panose="020B0604020202020204" pitchFamily="34" charset="0"/>
              <a:buChar char="•"/>
            </a:pPr>
            <a:r>
              <a:rPr lang="de-CH" dirty="0"/>
              <a:t>Solche Eingriffe sind nur legitim, wenn sie sich auf eine genügende gesetzliche Grundlage stützen können und den betroffenen Personen eine adäquate Rechtsstellung eingeräumt wird.</a:t>
            </a:r>
          </a:p>
          <a:p>
            <a:pPr marL="171450" indent="-171450">
              <a:lnSpc>
                <a:spcPct val="150000"/>
              </a:lnSpc>
              <a:buFont typeface="Arial" panose="020B0604020202020204" pitchFamily="34" charset="0"/>
              <a:buChar char="•"/>
            </a:pPr>
            <a:r>
              <a:rPr lang="de-CH" dirty="0"/>
              <a:t>Die «Gefährder» müssen in der Lage sein, sich über ihre Beurteilung angemessen informieren und sich ggf. gegen ihren Status wehren zu können </a:t>
            </a:r>
            <a:r>
              <a:rPr lang="de-CH" sz="1000" dirty="0">
                <a:solidFill>
                  <a:schemeClr val="tx1"/>
                </a:solidFill>
                <a:latin typeface="Gill Sans Nova Light" panose="020B0302020104020203" pitchFamily="34" charset="0"/>
              </a:rPr>
              <a:t>→</a:t>
            </a:r>
            <a:r>
              <a:rPr lang="de-CH" dirty="0"/>
              <a:t> «Waffengleichheit»</a:t>
            </a:r>
          </a:p>
          <a:p>
            <a:pPr marL="171450" indent="-171450">
              <a:lnSpc>
                <a:spcPct val="150000"/>
              </a:lnSpc>
              <a:buFont typeface="Arial" panose="020B0604020202020204" pitchFamily="34" charset="0"/>
              <a:buChar char="•"/>
            </a:pPr>
            <a:endParaRPr lang="de-CH" dirty="0"/>
          </a:p>
          <a:p>
            <a:pPr marL="0" indent="0">
              <a:lnSpc>
                <a:spcPct val="150000"/>
              </a:lnSpc>
              <a:buFont typeface="Arial" panose="020B0604020202020204" pitchFamily="34" charset="0"/>
              <a:buNone/>
            </a:pPr>
            <a:r>
              <a:rPr lang="de-CH" b="1" dirty="0"/>
              <a:t>Transparenz</a:t>
            </a:r>
          </a:p>
          <a:p>
            <a:pPr marL="171450" indent="-171450">
              <a:lnSpc>
                <a:spcPct val="150000"/>
              </a:lnSpc>
              <a:buFont typeface="Arial" panose="020B0604020202020204" pitchFamily="34" charset="0"/>
              <a:buChar char="•"/>
            </a:pPr>
            <a:r>
              <a:rPr lang="de-CH" dirty="0"/>
              <a:t>Die Themen Transparenz und Nachvollziehbarkeit werden vor allem im Kontext algorithmischer Tools kontrovers diskutiert. Es ist aber auch notwendig, diese Themen in Bezug auf die menschlichen Entscheidungsprozesse zu berücksichtigen. Ohne entsprechende Dokumentation sind die Entscheidungsprozesse für Aussenstehende und damit insbesondere auch die betroffenen Personen nur bedingt nachvollziehbar und überprüfbar. Gerade im Hinblick auf eine Akteneinsicht betroffener Personen scheint deshalb eine zusätzliche Formalisierung angezeigt.  </a:t>
            </a:r>
          </a:p>
          <a:p>
            <a:pPr marL="171450" indent="-171450">
              <a:lnSpc>
                <a:spcPct val="150000"/>
              </a:lnSpc>
              <a:buFont typeface="Arial" panose="020B0604020202020204" pitchFamily="34" charset="0"/>
              <a:buChar char="•"/>
            </a:pPr>
            <a:endParaRPr lang="de-CH" dirty="0"/>
          </a:p>
          <a:p>
            <a:pPr marL="0" indent="0">
              <a:lnSpc>
                <a:spcPct val="150000"/>
              </a:lnSpc>
              <a:buFont typeface="Arial" panose="020B0604020202020204" pitchFamily="34" charset="0"/>
              <a:buNone/>
            </a:pPr>
            <a:r>
              <a:rPr lang="de-CH" b="1" dirty="0"/>
              <a:t>Flexibilität und Praktikabilität</a:t>
            </a:r>
          </a:p>
          <a:p>
            <a:pPr marL="171450" indent="-171450">
              <a:lnSpc>
                <a:spcPct val="150000"/>
              </a:lnSpc>
              <a:buFont typeface="Arial" panose="020B0604020202020204" pitchFamily="34" charset="0"/>
              <a:buChar char="•"/>
            </a:pPr>
            <a:r>
              <a:rPr lang="de-CH" dirty="0"/>
              <a:t>Auch wenn klarere Gesetzesgrundlagen und eine eigentliche Formalisierung des Bedrohungsmanagements angezeigt sein dürften, erscheint es wichtig, dass dabei eine genügende Flexibilität und Praktikabilität bleibt. Dies erfordert die vielseitige Tätigkeit der KBM-Fachstellen, die letztlich einen wertvollen Beitrag zum Gemeinwohl darstellt – insbesondere, weil auch subsidiäre Bedürfnisse befriedigt werden, die sich im Grenzbereich zwischen Polizei- und Sozialarbeit bewegen und von anderen Behörden bzw. Verfahren nicht erfasst werden können. </a:t>
            </a:r>
          </a:p>
        </p:txBody>
      </p:sp>
      <p:sp>
        <p:nvSpPr>
          <p:cNvPr id="4" name="Foliennummernplatzhalter 3"/>
          <p:cNvSpPr>
            <a:spLocks noGrp="1"/>
          </p:cNvSpPr>
          <p:nvPr>
            <p:ph type="sldNum" sz="quarter" idx="5"/>
          </p:nvPr>
        </p:nvSpPr>
        <p:spPr/>
        <p:txBody>
          <a:bodyPr/>
          <a:lstStyle/>
          <a:p>
            <a:fld id="{19EFE3F1-1C0D-4780-BCDC-4F7033F6C9E1}" type="slidenum">
              <a:rPr lang="de-CH" smtClean="0"/>
              <a:t>27</a:t>
            </a:fld>
            <a:endParaRPr lang="de-CH"/>
          </a:p>
        </p:txBody>
      </p:sp>
    </p:spTree>
    <p:extLst>
      <p:ext uri="{BB962C8B-B14F-4D97-AF65-F5344CB8AC3E}">
        <p14:creationId xmlns:p14="http://schemas.microsoft.com/office/powerpoint/2010/main" val="26774537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lnSpc>
                <a:spcPct val="150000"/>
              </a:lnSpc>
              <a:buFont typeface="Arial" panose="020B0604020202020204" pitchFamily="34" charset="0"/>
              <a:buNone/>
            </a:pPr>
            <a:r>
              <a:rPr lang="de-CH" dirty="0"/>
              <a:t>Beispiel neues BGE zu Abgrenzung: Via Zwangsmittel und via Vorliegen einer Strafanzeige </a:t>
            </a:r>
            <a:r>
              <a:rPr lang="de-CH" dirty="0">
                <a:sym typeface="Wingdings" pitchFamily="2" charset="2"/>
              </a:rPr>
              <a:t> wenig überzeugend</a:t>
            </a: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de-CH" dirty="0"/>
              <a:t>Zweck oft neu im Polizeirecht auch «Verfolgung von Straftaten» </a:t>
            </a:r>
            <a:r>
              <a:rPr lang="de-CH" dirty="0">
                <a:sym typeface="Wingdings" pitchFamily="2" charset="2"/>
              </a:rPr>
              <a:t> Vermischung, Unklarheiten</a:t>
            </a:r>
            <a:endParaRPr lang="de-CH" dirty="0"/>
          </a:p>
          <a:p>
            <a:pPr marL="0" indent="0">
              <a:lnSpc>
                <a:spcPct val="150000"/>
              </a:lnSpc>
              <a:buFont typeface="Arial" panose="020B0604020202020204" pitchFamily="34" charset="0"/>
              <a:buNone/>
            </a:pPr>
            <a:endParaRPr lang="de-CH" dirty="0"/>
          </a:p>
        </p:txBody>
      </p:sp>
      <p:sp>
        <p:nvSpPr>
          <p:cNvPr id="4" name="Foliennummernplatzhalter 3"/>
          <p:cNvSpPr>
            <a:spLocks noGrp="1"/>
          </p:cNvSpPr>
          <p:nvPr>
            <p:ph type="sldNum" sz="quarter" idx="5"/>
          </p:nvPr>
        </p:nvSpPr>
        <p:spPr/>
        <p:txBody>
          <a:bodyPr/>
          <a:lstStyle/>
          <a:p>
            <a:fld id="{19EFE3F1-1C0D-4780-BCDC-4F7033F6C9E1}" type="slidenum">
              <a:rPr lang="de-CH" smtClean="0"/>
              <a:t>29</a:t>
            </a:fld>
            <a:endParaRPr lang="de-CH"/>
          </a:p>
        </p:txBody>
      </p:sp>
    </p:spTree>
    <p:extLst>
      <p:ext uri="{BB962C8B-B14F-4D97-AF65-F5344CB8AC3E}">
        <p14:creationId xmlns:p14="http://schemas.microsoft.com/office/powerpoint/2010/main" val="7148497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lnSpc>
                <a:spcPct val="150000"/>
              </a:lnSpc>
              <a:buFont typeface="Arial" panose="020B0604020202020204" pitchFamily="34" charset="0"/>
              <a:buNone/>
            </a:pPr>
            <a:endParaRPr lang="de-CH" dirty="0"/>
          </a:p>
        </p:txBody>
      </p:sp>
      <p:sp>
        <p:nvSpPr>
          <p:cNvPr id="4" name="Foliennummernplatzhalter 3"/>
          <p:cNvSpPr>
            <a:spLocks noGrp="1"/>
          </p:cNvSpPr>
          <p:nvPr>
            <p:ph type="sldNum" sz="quarter" idx="5"/>
          </p:nvPr>
        </p:nvSpPr>
        <p:spPr/>
        <p:txBody>
          <a:bodyPr/>
          <a:lstStyle/>
          <a:p>
            <a:fld id="{19EFE3F1-1C0D-4780-BCDC-4F7033F6C9E1}" type="slidenum">
              <a:rPr lang="de-CH" smtClean="0"/>
              <a:t>30</a:t>
            </a:fld>
            <a:endParaRPr lang="de-CH"/>
          </a:p>
        </p:txBody>
      </p:sp>
    </p:spTree>
    <p:extLst>
      <p:ext uri="{BB962C8B-B14F-4D97-AF65-F5344CB8AC3E}">
        <p14:creationId xmlns:p14="http://schemas.microsoft.com/office/powerpoint/2010/main" val="29927018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lnSpc>
                <a:spcPct val="150000"/>
              </a:lnSpc>
              <a:buFont typeface="Arial" panose="020B0604020202020204" pitchFamily="34" charset="0"/>
              <a:buNone/>
            </a:pPr>
            <a:endParaRPr lang="de-CH" dirty="0"/>
          </a:p>
        </p:txBody>
      </p:sp>
      <p:sp>
        <p:nvSpPr>
          <p:cNvPr id="4" name="Foliennummernplatzhalter 3"/>
          <p:cNvSpPr>
            <a:spLocks noGrp="1"/>
          </p:cNvSpPr>
          <p:nvPr>
            <p:ph type="sldNum" sz="quarter" idx="5"/>
          </p:nvPr>
        </p:nvSpPr>
        <p:spPr/>
        <p:txBody>
          <a:bodyPr/>
          <a:lstStyle/>
          <a:p>
            <a:fld id="{19EFE3F1-1C0D-4780-BCDC-4F7033F6C9E1}" type="slidenum">
              <a:rPr lang="de-CH" smtClean="0"/>
              <a:t>31</a:t>
            </a:fld>
            <a:endParaRPr lang="de-CH"/>
          </a:p>
        </p:txBody>
      </p:sp>
    </p:spTree>
    <p:extLst>
      <p:ext uri="{BB962C8B-B14F-4D97-AF65-F5344CB8AC3E}">
        <p14:creationId xmlns:p14="http://schemas.microsoft.com/office/powerpoint/2010/main" val="25877020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de-CH" b="1" dirty="0"/>
              <a:t>Beschuldigter vs. Gefährder</a:t>
            </a:r>
          </a:p>
          <a:p>
            <a:pPr marL="171450" marR="0" lvl="0" indent="-171450" algn="l" defTabSz="914400" rtl="0" eaLnBrk="1" fontAlgn="auto" latinLnBrk="0" hangingPunct="1">
              <a:lnSpc>
                <a:spcPct val="150000"/>
              </a:lnSpc>
              <a:spcBef>
                <a:spcPts val="0"/>
              </a:spcBef>
              <a:spcAft>
                <a:spcPts val="0"/>
              </a:spcAft>
              <a:buClrTx/>
              <a:buSzTx/>
              <a:buFontTx/>
              <a:buChar char="-"/>
              <a:tabLst/>
              <a:defRPr/>
            </a:pPr>
            <a:r>
              <a:rPr lang="de-CH" dirty="0"/>
              <a:t>Beispiele unterschiedlicher Stellung: </a:t>
            </a:r>
            <a:r>
              <a:rPr lang="de-CH" sz="1000" dirty="0"/>
              <a:t>(notwendige) Verteidigung, Unschuldsvermutung, Akteneinsicht und Recht, Aussage und jede Mitwirkung zu verweigern</a:t>
            </a:r>
          </a:p>
          <a:p>
            <a:pPr marL="0" marR="0" lvl="0" indent="0" algn="l" defTabSz="914400" rtl="0" eaLnBrk="1" fontAlgn="auto" latinLnBrk="0" hangingPunct="1">
              <a:lnSpc>
                <a:spcPct val="150000"/>
              </a:lnSpc>
              <a:spcBef>
                <a:spcPts val="0"/>
              </a:spcBef>
              <a:spcAft>
                <a:spcPts val="0"/>
              </a:spcAft>
              <a:buClrTx/>
              <a:buSzTx/>
              <a:buFontTx/>
              <a:buNone/>
              <a:tabLst/>
              <a:defRPr/>
            </a:pPr>
            <a:r>
              <a:rPr lang="de-CH" sz="1000" dirty="0">
                <a:sym typeface="Wingdings" pitchFamily="2" charset="2"/>
              </a:rPr>
              <a:t> </a:t>
            </a:r>
            <a:r>
              <a:rPr lang="de-CH" sz="1000" dirty="0"/>
              <a:t>Paradox: Beschuldigter bessergestellt als Gefährder</a:t>
            </a:r>
          </a:p>
          <a:p>
            <a:pPr marL="0" indent="0">
              <a:lnSpc>
                <a:spcPct val="150000"/>
              </a:lnSpc>
              <a:buFont typeface="Arial" panose="020B0604020202020204" pitchFamily="34" charset="0"/>
              <a:buNone/>
            </a:pPr>
            <a:endParaRPr lang="de-CH" dirty="0"/>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de-CH" b="1" dirty="0"/>
              <a:t>Beweisproblematik: </a:t>
            </a:r>
            <a:r>
              <a:rPr lang="de-CH" sz="1000" dirty="0"/>
              <a:t>z.B. Geständnis im Rahmen von Gefährderansprache ohne vorgängige Belehrung</a:t>
            </a: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endParaRPr lang="de-CH" sz="1000" dirty="0"/>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de-CH" sz="1000" b="1" dirty="0" err="1"/>
              <a:t>Aktenbeizug</a:t>
            </a:r>
            <a:r>
              <a:rPr lang="de-CH" sz="1000" b="1" dirty="0"/>
              <a:t>:</a:t>
            </a:r>
          </a:p>
          <a:p>
            <a:pPr marL="171450" marR="0" lvl="0" indent="-171450" algn="l" defTabSz="914400" rtl="0" eaLnBrk="1" fontAlgn="auto" latinLnBrk="0" hangingPunct="1">
              <a:lnSpc>
                <a:spcPct val="150000"/>
              </a:lnSpc>
              <a:spcBef>
                <a:spcPts val="0"/>
              </a:spcBef>
              <a:spcAft>
                <a:spcPts val="0"/>
              </a:spcAft>
              <a:buClrTx/>
              <a:buSzTx/>
              <a:buFontTx/>
              <a:buChar char="-"/>
              <a:tabLst/>
              <a:defRPr/>
            </a:pPr>
            <a:r>
              <a:rPr lang="de-CH" sz="1000" dirty="0"/>
              <a:t>Verhältnismässigkeit sicherstellen</a:t>
            </a:r>
          </a:p>
          <a:p>
            <a:pPr marL="171450" marR="0" lvl="0" indent="-171450" algn="l" defTabSz="914400" rtl="0" eaLnBrk="1" fontAlgn="auto" latinLnBrk="0" hangingPunct="1">
              <a:lnSpc>
                <a:spcPct val="150000"/>
              </a:lnSpc>
              <a:spcBef>
                <a:spcPts val="0"/>
              </a:spcBef>
              <a:spcAft>
                <a:spcPts val="0"/>
              </a:spcAft>
              <a:buClrTx/>
              <a:buSzTx/>
              <a:buFontTx/>
              <a:buChar char="-"/>
              <a:tabLst/>
              <a:defRPr/>
            </a:pPr>
            <a:r>
              <a:rPr lang="de-CH" sz="1000" dirty="0"/>
              <a:t>Risiko des Vertrauensverlustes?</a:t>
            </a:r>
          </a:p>
        </p:txBody>
      </p:sp>
      <p:sp>
        <p:nvSpPr>
          <p:cNvPr id="4" name="Foliennummernplatzhalter 3"/>
          <p:cNvSpPr>
            <a:spLocks noGrp="1"/>
          </p:cNvSpPr>
          <p:nvPr>
            <p:ph type="sldNum" sz="quarter" idx="5"/>
          </p:nvPr>
        </p:nvSpPr>
        <p:spPr/>
        <p:txBody>
          <a:bodyPr/>
          <a:lstStyle/>
          <a:p>
            <a:fld id="{19EFE3F1-1C0D-4780-BCDC-4F7033F6C9E1}" type="slidenum">
              <a:rPr lang="de-CH" smtClean="0"/>
              <a:t>32</a:t>
            </a:fld>
            <a:endParaRPr lang="de-CH"/>
          </a:p>
        </p:txBody>
      </p:sp>
    </p:spTree>
    <p:extLst>
      <p:ext uri="{BB962C8B-B14F-4D97-AF65-F5344CB8AC3E}">
        <p14:creationId xmlns:p14="http://schemas.microsoft.com/office/powerpoint/2010/main" val="10051296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lnSpc>
                <a:spcPct val="150000"/>
              </a:lnSpc>
              <a:buFont typeface="Arial" panose="020B0604020202020204" pitchFamily="34" charset="0"/>
              <a:buNone/>
            </a:pPr>
            <a:r>
              <a:rPr lang="de-CH" dirty="0"/>
              <a:t>Hält polizeiliche Datenbearbeitung mit mit neuem verschärften Datenschutzrecht und Trend im Datenschutz?</a:t>
            </a:r>
          </a:p>
          <a:p>
            <a:pPr marL="0" indent="0">
              <a:lnSpc>
                <a:spcPct val="150000"/>
              </a:lnSpc>
              <a:buFont typeface="Arial" panose="020B0604020202020204" pitchFamily="34" charset="0"/>
              <a:buNone/>
            </a:pPr>
            <a:endParaRPr lang="de-CH" dirty="0"/>
          </a:p>
          <a:p>
            <a:pPr marL="0" indent="0">
              <a:lnSpc>
                <a:spcPct val="150000"/>
              </a:lnSpc>
              <a:buFont typeface="Arial" panose="020B0604020202020204" pitchFamily="34" charset="0"/>
              <a:buNone/>
            </a:pPr>
            <a:r>
              <a:rPr lang="de-CH" dirty="0"/>
              <a:t>Abgrenzung Ansprüche an rechtsstaatliche Verfahren gerade bei Prävention hoch, aber: Praktikabilität?</a:t>
            </a:r>
          </a:p>
        </p:txBody>
      </p:sp>
      <p:sp>
        <p:nvSpPr>
          <p:cNvPr id="4" name="Foliennummernplatzhalter 3"/>
          <p:cNvSpPr>
            <a:spLocks noGrp="1"/>
          </p:cNvSpPr>
          <p:nvPr>
            <p:ph type="sldNum" sz="quarter" idx="5"/>
          </p:nvPr>
        </p:nvSpPr>
        <p:spPr/>
        <p:txBody>
          <a:bodyPr/>
          <a:lstStyle/>
          <a:p>
            <a:fld id="{19EFE3F1-1C0D-4780-BCDC-4F7033F6C9E1}" type="slidenum">
              <a:rPr lang="de-CH" smtClean="0"/>
              <a:t>33</a:t>
            </a:fld>
            <a:endParaRPr lang="de-CH"/>
          </a:p>
        </p:txBody>
      </p:sp>
    </p:spTree>
    <p:extLst>
      <p:ext uri="{BB962C8B-B14F-4D97-AF65-F5344CB8AC3E}">
        <p14:creationId xmlns:p14="http://schemas.microsoft.com/office/powerpoint/2010/main" val="1039449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CH" dirty="0"/>
              <a:t>Ein Trend steht im Zentrum: Vorverlagerung der Polizeiarbeit</a:t>
            </a:r>
          </a:p>
          <a:p>
            <a:pPr marL="171450" indent="-171450">
              <a:buFont typeface="Arial" panose="020B0604020202020204" pitchFamily="34" charset="0"/>
              <a:buChar char="•"/>
            </a:pPr>
            <a:r>
              <a:rPr lang="de-CH" dirty="0"/>
              <a:t>Attentat Zug und Doppelmord Pfäffikon gilt als Auslöser </a:t>
            </a:r>
            <a:r>
              <a:rPr lang="de-CH" dirty="0">
                <a:sym typeface="Wingdings" pitchFamily="2" charset="2"/>
              </a:rPr>
              <a:t> in den letzten 10 Jahren in allen Deutschschweizer Kantonen KBM etabliert</a:t>
            </a:r>
          </a:p>
          <a:p>
            <a:pPr marL="171450" indent="-171450">
              <a:buFont typeface="Arial" panose="020B0604020202020204" pitchFamily="34" charset="0"/>
              <a:buChar char="•"/>
            </a:pPr>
            <a:r>
              <a:rPr lang="de-CH" dirty="0">
                <a:sym typeface="Wingdings" pitchFamily="2" charset="2"/>
              </a:rPr>
              <a:t>Durch Istanbul Konvention im Bereich Häusliche Gewalt gestärkt</a:t>
            </a:r>
          </a:p>
          <a:p>
            <a:pPr marL="171450" indent="-171450">
              <a:buFont typeface="Arial" panose="020B0604020202020204" pitchFamily="34" charset="0"/>
              <a:buChar char="•"/>
            </a:pPr>
            <a:endParaRPr lang="de-CH" dirty="0"/>
          </a:p>
          <a:p>
            <a:pPr marL="171450" indent="-171450">
              <a:buFont typeface="Arial" panose="020B0604020202020204" pitchFamily="34" charset="0"/>
              <a:buChar char="•"/>
            </a:pPr>
            <a:r>
              <a:rPr lang="de-CH" dirty="0"/>
              <a:t>Begriff </a:t>
            </a:r>
            <a:r>
              <a:rPr lang="de-CH" dirty="0" err="1"/>
              <a:t>Predictive</a:t>
            </a:r>
            <a:r>
              <a:rPr lang="de-CH" dirty="0"/>
              <a:t> </a:t>
            </a:r>
            <a:r>
              <a:rPr lang="de-CH" dirty="0" err="1"/>
              <a:t>Policing</a:t>
            </a:r>
            <a:r>
              <a:rPr lang="de-CH" dirty="0"/>
              <a:t> etwas «Kampfbegriff»:</a:t>
            </a:r>
          </a:p>
          <a:p>
            <a:pPr marL="628650" lvl="1" indent="-171450">
              <a:buFont typeface="Arial" panose="020B0604020202020204" pitchFamily="34" charset="0"/>
              <a:buChar char="•"/>
            </a:pPr>
            <a:r>
              <a:rPr lang="de-CH" dirty="0"/>
              <a:t>Raumzeitbezogenes </a:t>
            </a:r>
            <a:r>
              <a:rPr lang="de-CH" dirty="0" err="1"/>
              <a:t>Predictive</a:t>
            </a:r>
            <a:r>
              <a:rPr lang="de-CH" dirty="0"/>
              <a:t> </a:t>
            </a:r>
            <a:r>
              <a:rPr lang="de-CH" dirty="0" err="1"/>
              <a:t>Policing</a:t>
            </a:r>
            <a:endParaRPr lang="de-CH" dirty="0"/>
          </a:p>
          <a:p>
            <a:pPr marL="628650" lvl="1" indent="-171450">
              <a:buFont typeface="Arial" panose="020B0604020202020204" pitchFamily="34" charset="0"/>
              <a:buChar char="•"/>
            </a:pPr>
            <a:r>
              <a:rPr lang="de-CH" dirty="0"/>
              <a:t>Personenbezogenes </a:t>
            </a:r>
            <a:r>
              <a:rPr lang="de-CH" dirty="0" err="1"/>
              <a:t>Predictive</a:t>
            </a:r>
            <a:r>
              <a:rPr lang="de-CH" dirty="0"/>
              <a:t> </a:t>
            </a:r>
            <a:r>
              <a:rPr lang="de-CH" dirty="0" err="1"/>
              <a:t>Policing</a:t>
            </a:r>
            <a:r>
              <a:rPr lang="de-CH" dirty="0"/>
              <a:t> </a:t>
            </a:r>
            <a:r>
              <a:rPr lang="de-CH" dirty="0">
                <a:sym typeface="Wingdings" pitchFamily="2" charset="2"/>
              </a:rPr>
              <a:t> Bedrohungsmanagement</a:t>
            </a:r>
          </a:p>
          <a:p>
            <a:pPr marL="171450" lvl="0" indent="-171450">
              <a:buFont typeface="Arial" panose="020B0604020202020204" pitchFamily="34" charset="0"/>
              <a:buChar char="•"/>
            </a:pPr>
            <a:endParaRPr lang="de-CH" dirty="0">
              <a:sym typeface="Wingdings" pitchFamily="2" charset="2"/>
            </a:endParaRPr>
          </a:p>
          <a:p>
            <a:pPr marL="171450" lvl="0" indent="-171450">
              <a:buFont typeface="Arial" panose="020B0604020202020204" pitchFamily="34" charset="0"/>
              <a:buChar char="•"/>
            </a:pPr>
            <a:r>
              <a:rPr lang="de-CH" dirty="0">
                <a:sym typeface="Wingdings" pitchFamily="2" charset="2"/>
              </a:rPr>
              <a:t>Bedrohungsmanagement als Management potenziell gefährlicher Personen</a:t>
            </a:r>
          </a:p>
        </p:txBody>
      </p:sp>
      <p:sp>
        <p:nvSpPr>
          <p:cNvPr id="4" name="Foliennummernplatzhalter 3"/>
          <p:cNvSpPr>
            <a:spLocks noGrp="1"/>
          </p:cNvSpPr>
          <p:nvPr>
            <p:ph type="sldNum" sz="quarter" idx="5"/>
          </p:nvPr>
        </p:nvSpPr>
        <p:spPr/>
        <p:txBody>
          <a:bodyPr/>
          <a:lstStyle/>
          <a:p>
            <a:fld id="{19EFE3F1-1C0D-4780-BCDC-4F7033F6C9E1}" type="slidenum">
              <a:rPr lang="de-CH" smtClean="0"/>
              <a:t>3</a:t>
            </a:fld>
            <a:endParaRPr lang="de-CH"/>
          </a:p>
        </p:txBody>
      </p:sp>
    </p:spTree>
    <p:extLst>
      <p:ext uri="{BB962C8B-B14F-4D97-AF65-F5344CB8AC3E}">
        <p14:creationId xmlns:p14="http://schemas.microsoft.com/office/powerpoint/2010/main" val="27308056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50000"/>
              </a:lnSpc>
              <a:spcBef>
                <a:spcPts val="0"/>
              </a:spcBef>
              <a:spcAft>
                <a:spcPts val="0"/>
              </a:spcAft>
              <a:buClrTx/>
              <a:buSzTx/>
              <a:buFontTx/>
              <a:buNone/>
              <a:tabLst/>
              <a:defRPr/>
            </a:pPr>
            <a:endParaRPr lang="de-CH" sz="1000" dirty="0"/>
          </a:p>
        </p:txBody>
      </p:sp>
      <p:sp>
        <p:nvSpPr>
          <p:cNvPr id="4" name="Foliennummernplatzhalter 3"/>
          <p:cNvSpPr>
            <a:spLocks noGrp="1"/>
          </p:cNvSpPr>
          <p:nvPr>
            <p:ph type="sldNum" sz="quarter" idx="5"/>
          </p:nvPr>
        </p:nvSpPr>
        <p:spPr/>
        <p:txBody>
          <a:bodyPr/>
          <a:lstStyle/>
          <a:p>
            <a:fld id="{19EFE3F1-1C0D-4780-BCDC-4F7033F6C9E1}" type="slidenum">
              <a:rPr lang="de-CH" smtClean="0"/>
              <a:t>34</a:t>
            </a:fld>
            <a:endParaRPr lang="de-CH"/>
          </a:p>
        </p:txBody>
      </p:sp>
    </p:spTree>
    <p:extLst>
      <p:ext uri="{BB962C8B-B14F-4D97-AF65-F5344CB8AC3E}">
        <p14:creationId xmlns:p14="http://schemas.microsoft.com/office/powerpoint/2010/main" val="14080983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lnSpc>
                <a:spcPct val="150000"/>
              </a:lnSpc>
              <a:buFont typeface="Arial" panose="020B0604020202020204" pitchFamily="34" charset="0"/>
              <a:buNone/>
            </a:pPr>
            <a:endParaRPr lang="de-CH" dirty="0"/>
          </a:p>
        </p:txBody>
      </p:sp>
      <p:sp>
        <p:nvSpPr>
          <p:cNvPr id="4" name="Foliennummernplatzhalter 3"/>
          <p:cNvSpPr>
            <a:spLocks noGrp="1"/>
          </p:cNvSpPr>
          <p:nvPr>
            <p:ph type="sldNum" sz="quarter" idx="5"/>
          </p:nvPr>
        </p:nvSpPr>
        <p:spPr/>
        <p:txBody>
          <a:bodyPr/>
          <a:lstStyle/>
          <a:p>
            <a:fld id="{19EFE3F1-1C0D-4780-BCDC-4F7033F6C9E1}" type="slidenum">
              <a:rPr lang="de-CH" smtClean="0"/>
              <a:t>36</a:t>
            </a:fld>
            <a:endParaRPr lang="de-CH"/>
          </a:p>
        </p:txBody>
      </p:sp>
    </p:spTree>
    <p:extLst>
      <p:ext uri="{BB962C8B-B14F-4D97-AF65-F5344CB8AC3E}">
        <p14:creationId xmlns:p14="http://schemas.microsoft.com/office/powerpoint/2010/main" val="7598098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lnSpc>
                <a:spcPct val="150000"/>
              </a:lnSpc>
              <a:buFont typeface="Arial" panose="020B0604020202020204" pitchFamily="34" charset="0"/>
              <a:buNone/>
            </a:pPr>
            <a:endParaRPr lang="de-CH" dirty="0"/>
          </a:p>
        </p:txBody>
      </p:sp>
      <p:sp>
        <p:nvSpPr>
          <p:cNvPr id="4" name="Foliennummernplatzhalter 3"/>
          <p:cNvSpPr>
            <a:spLocks noGrp="1"/>
          </p:cNvSpPr>
          <p:nvPr>
            <p:ph type="sldNum" sz="quarter" idx="5"/>
          </p:nvPr>
        </p:nvSpPr>
        <p:spPr/>
        <p:txBody>
          <a:bodyPr/>
          <a:lstStyle/>
          <a:p>
            <a:fld id="{19EFE3F1-1C0D-4780-BCDC-4F7033F6C9E1}" type="slidenum">
              <a:rPr lang="de-CH" smtClean="0"/>
              <a:t>37</a:t>
            </a:fld>
            <a:endParaRPr lang="de-CH"/>
          </a:p>
        </p:txBody>
      </p:sp>
    </p:spTree>
    <p:extLst>
      <p:ext uri="{BB962C8B-B14F-4D97-AF65-F5344CB8AC3E}">
        <p14:creationId xmlns:p14="http://schemas.microsoft.com/office/powerpoint/2010/main" val="19550954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lnSpc>
                <a:spcPct val="150000"/>
              </a:lnSpc>
              <a:buFont typeface="Arial" panose="020B0604020202020204" pitchFamily="34" charset="0"/>
              <a:buNone/>
            </a:pPr>
            <a:endParaRPr lang="de-CH" dirty="0"/>
          </a:p>
        </p:txBody>
      </p:sp>
      <p:sp>
        <p:nvSpPr>
          <p:cNvPr id="4" name="Foliennummernplatzhalter 3"/>
          <p:cNvSpPr>
            <a:spLocks noGrp="1"/>
          </p:cNvSpPr>
          <p:nvPr>
            <p:ph type="sldNum" sz="quarter" idx="5"/>
          </p:nvPr>
        </p:nvSpPr>
        <p:spPr/>
        <p:txBody>
          <a:bodyPr/>
          <a:lstStyle/>
          <a:p>
            <a:fld id="{19EFE3F1-1C0D-4780-BCDC-4F7033F6C9E1}" type="slidenum">
              <a:rPr lang="de-CH" smtClean="0"/>
              <a:t>38</a:t>
            </a:fld>
            <a:endParaRPr lang="de-CH"/>
          </a:p>
        </p:txBody>
      </p:sp>
    </p:spTree>
    <p:extLst>
      <p:ext uri="{BB962C8B-B14F-4D97-AF65-F5344CB8AC3E}">
        <p14:creationId xmlns:p14="http://schemas.microsoft.com/office/powerpoint/2010/main" val="2034464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panose="020B0604020202020204" pitchFamily="34" charset="0"/>
              <a:buNone/>
            </a:pPr>
            <a:r>
              <a:rPr lang="de-CH" b="1" dirty="0"/>
              <a:t>Ausgangslage</a:t>
            </a:r>
          </a:p>
          <a:p>
            <a:pPr marL="171450" indent="-171450">
              <a:buFont typeface="Arial" panose="020B0604020202020204" pitchFamily="34" charset="0"/>
              <a:buChar char="•"/>
            </a:pPr>
            <a:r>
              <a:rPr lang="de-CH" dirty="0"/>
              <a:t>Studie wurde im Frühjahr 2022 von Amnesty International (Niederländische Sektion) in Auftrag gegeben</a:t>
            </a:r>
          </a:p>
          <a:p>
            <a:pPr marL="171450" indent="-171450">
              <a:buFont typeface="Arial" panose="020B0604020202020204" pitchFamily="34" charset="0"/>
              <a:buChar char="•"/>
            </a:pPr>
            <a:r>
              <a:rPr lang="de-CH" dirty="0"/>
              <a:t>Datenerhebung erfolgte im Sommer 2022</a:t>
            </a:r>
          </a:p>
          <a:p>
            <a:pPr marL="171450" indent="-171450">
              <a:buFont typeface="Arial" panose="020B0604020202020204" pitchFamily="34" charset="0"/>
              <a:buChar char="•"/>
            </a:pPr>
            <a:r>
              <a:rPr lang="de-CH" dirty="0"/>
              <a:t>Auswertung der Daten und Verfassen der Studienberichte (Englisch und Deutsch) bis Anfang 2023</a:t>
            </a:r>
          </a:p>
          <a:p>
            <a:pPr marL="171450" indent="-171450">
              <a:buFont typeface="Arial" panose="020B0604020202020204" pitchFamily="34" charset="0"/>
              <a:buChar char="•"/>
            </a:pPr>
            <a:endParaRPr lang="de-CH" dirty="0"/>
          </a:p>
          <a:p>
            <a:pPr marL="0" indent="0">
              <a:buFont typeface="Arial" panose="020B0604020202020204" pitchFamily="34" charset="0"/>
              <a:buNone/>
            </a:pPr>
            <a:r>
              <a:rPr lang="de-CH" b="1" dirty="0"/>
              <a:t>Thematische Schwerpunkte</a:t>
            </a:r>
          </a:p>
          <a:p>
            <a:pPr marL="171450" indent="-171450">
              <a:buFont typeface="Arial" panose="020B0604020202020204" pitchFamily="34" charset="0"/>
              <a:buChar char="•"/>
            </a:pPr>
            <a:r>
              <a:rPr lang="de-CH" dirty="0"/>
              <a:t>Ziel war es, ein umfassendes Bild über die präventive Polizeiarbeit des kantonalen Bedrohungsmanagements zu erhalten – insb. weil bislang nur wenig empirische Forschung vorhanden</a:t>
            </a:r>
          </a:p>
          <a:p>
            <a:pPr marL="171450" indent="-171450">
              <a:buFont typeface="Arial" panose="020B0604020202020204" pitchFamily="34" charset="0"/>
              <a:buChar char="•"/>
            </a:pPr>
            <a:endParaRPr lang="de-CH" dirty="0"/>
          </a:p>
          <a:p>
            <a:pPr marL="0" indent="0">
              <a:buFont typeface="Arial" panose="020B0604020202020204" pitchFamily="34" charset="0"/>
              <a:buNone/>
            </a:pPr>
            <a:r>
              <a:rPr lang="de-CH" sz="1000" b="1" i="0" u="none" strike="noStrike" dirty="0">
                <a:solidFill>
                  <a:srgbClr val="000000"/>
                </a:solidFill>
                <a:effectLst/>
                <a:latin typeface="Arial" panose="020B0604020202020204" pitchFamily="34" charset="0"/>
                <a:cs typeface="Arial" panose="020B0604020202020204" pitchFamily="34" charset="0"/>
              </a:rPr>
              <a:t>Datenerhebung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dirty="0"/>
              <a:t>Organisatorische und strukturelle Grundlagen wurden mittels Interviews erfasst und qualitativ ausgewertet</a:t>
            </a:r>
          </a:p>
          <a:p>
            <a:pPr marL="171450" indent="-171450">
              <a:buFont typeface="Arial" panose="020B0604020202020204" pitchFamily="34" charset="0"/>
              <a:buChar char="•"/>
            </a:pPr>
            <a:r>
              <a:rPr lang="de-CH" sz="1000" b="0" i="0" u="none" strike="noStrike" dirty="0">
                <a:solidFill>
                  <a:srgbClr val="000000"/>
                </a:solidFill>
                <a:effectLst/>
                <a:latin typeface="Arial" panose="020B0604020202020204" pitchFamily="34" charset="0"/>
                <a:cs typeface="Arial" panose="020B0604020202020204" pitchFamily="34" charset="0"/>
              </a:rPr>
              <a:t>SG und ZH: Datenerhebung vor Ort anhand der Journaleinträge und Berichte. </a:t>
            </a:r>
          </a:p>
          <a:p>
            <a:pPr marL="171450" indent="-171450">
              <a:buFont typeface="Arial" panose="020B0604020202020204" pitchFamily="34" charset="0"/>
              <a:buChar char="•"/>
            </a:pPr>
            <a:r>
              <a:rPr lang="de-CH" sz="1000" b="0" i="0" u="none" strike="noStrike" dirty="0">
                <a:solidFill>
                  <a:srgbClr val="000000"/>
                </a:solidFill>
                <a:effectLst/>
                <a:latin typeface="Arial" panose="020B0604020202020204" pitchFamily="34" charset="0"/>
                <a:cs typeface="Arial" panose="020B0604020202020204" pitchFamily="34" charset="0"/>
              </a:rPr>
              <a:t>BE: Akteneinsicht nicht möglich, Daten deshalb anhand unseres Variablenkatalogs durch Mitarbeitende der Fachstelle erhoben.</a:t>
            </a:r>
          </a:p>
          <a:p>
            <a:pPr marL="0" indent="0">
              <a:buFont typeface="Arial" panose="020B0604020202020204" pitchFamily="34" charset="0"/>
              <a:buNone/>
            </a:pPr>
            <a:endParaRPr lang="de-CH" sz="1000" b="0" i="0" u="none" strike="noStrike" dirty="0">
              <a:solidFill>
                <a:srgbClr val="000000"/>
              </a:solidFill>
              <a:effectLst/>
              <a:latin typeface="Arial" panose="020B0604020202020204" pitchFamily="34" charset="0"/>
              <a:cs typeface="Arial" panose="020B0604020202020204" pitchFamily="34" charset="0"/>
            </a:endParaRPr>
          </a:p>
          <a:p>
            <a:pPr marL="0" indent="0">
              <a:buFont typeface="Arial" panose="020B0604020202020204" pitchFamily="34" charset="0"/>
              <a:buNone/>
            </a:pPr>
            <a:r>
              <a:rPr lang="de-CH" sz="1000" b="1" i="0" u="none" strike="noStrike" dirty="0">
                <a:solidFill>
                  <a:srgbClr val="000000"/>
                </a:solidFill>
                <a:effectLst/>
                <a:latin typeface="Arial" panose="020B0604020202020204" pitchFamily="34" charset="0"/>
                <a:cs typeface="Arial" panose="020B0604020202020204" pitchFamily="34" charset="0"/>
              </a:rPr>
              <a:t>Stichprobe</a:t>
            </a:r>
          </a:p>
          <a:p>
            <a:pPr marL="171450" indent="-171450">
              <a:buFont typeface="Arial" panose="020B0604020202020204" pitchFamily="34" charset="0"/>
              <a:buChar char="•"/>
            </a:pPr>
            <a:r>
              <a:rPr lang="de-CH" sz="1000" b="0" i="0" u="none" strike="noStrike" dirty="0">
                <a:solidFill>
                  <a:srgbClr val="000000"/>
                </a:solidFill>
                <a:effectLst/>
                <a:latin typeface="Arial" panose="020B0604020202020204" pitchFamily="34" charset="0"/>
                <a:cs typeface="Arial" panose="020B0604020202020204" pitchFamily="34" charset="0"/>
              </a:rPr>
              <a:t>Ursprünglich geplant war eine Stichprobe von 300 Fällen. Aufgrund unvollständigen Datensätzen musste Stichprobe auf 293 reduziert werden.</a:t>
            </a:r>
          </a:p>
          <a:p>
            <a:pPr marL="171450" indent="-171450">
              <a:buFont typeface="Arial" panose="020B0604020202020204" pitchFamily="34" charset="0"/>
              <a:buChar char="•"/>
            </a:pPr>
            <a:r>
              <a:rPr lang="de-CH" sz="1000" b="0" i="0" u="none" strike="noStrike" dirty="0">
                <a:solidFill>
                  <a:srgbClr val="000000"/>
                </a:solidFill>
                <a:effectLst/>
                <a:latin typeface="Arial" panose="020B0604020202020204" pitchFamily="34" charset="0"/>
                <a:cs typeface="Arial" panose="020B0604020202020204" pitchFamily="34" charset="0"/>
              </a:rPr>
              <a:t>Stichprobe setzt sich aus 293 Fällen zusammen, nicht aus 293 «Gefährdern» → 6 Personen doppelt in Stichprobe enthalten</a:t>
            </a:r>
          </a:p>
          <a:p>
            <a:pPr marL="171450" indent="-171450">
              <a:buFont typeface="Arial" panose="020B0604020202020204" pitchFamily="34" charset="0"/>
              <a:buChar char="•"/>
            </a:pPr>
            <a:r>
              <a:rPr lang="de-CH" sz="1000" b="0" i="0" u="none" strike="noStrike" dirty="0">
                <a:solidFill>
                  <a:srgbClr val="000000"/>
                </a:solidFill>
                <a:effectLst/>
                <a:latin typeface="Arial" panose="020B0604020202020204" pitchFamily="34" charset="0"/>
                <a:cs typeface="Arial" panose="020B0604020202020204" pitchFamily="34" charset="0"/>
              </a:rPr>
              <a:t>Pro Fall immer nur eine Person als Gefährder registriert</a:t>
            </a:r>
          </a:p>
          <a:p>
            <a:pPr marL="171450" indent="-171450">
              <a:buFont typeface="Arial" panose="020B0604020202020204" pitchFamily="34" charset="0"/>
              <a:buChar char="•"/>
            </a:pPr>
            <a:r>
              <a:rPr lang="de-CH" sz="1000" b="0" i="0" u="none" strike="noStrike" dirty="0">
                <a:solidFill>
                  <a:srgbClr val="000000"/>
                </a:solidFill>
                <a:effectLst/>
                <a:latin typeface="Arial" panose="020B0604020202020204" pitchFamily="34" charset="0"/>
                <a:cs typeface="Arial" panose="020B0604020202020204" pitchFamily="34" charset="0"/>
              </a:rPr>
              <a:t>SG und BE: Randomisierte Stichprobe aus dem Jahr 2021</a:t>
            </a:r>
          </a:p>
          <a:p>
            <a:pPr marL="171450" indent="-171450">
              <a:buFont typeface="Arial" panose="020B0604020202020204" pitchFamily="34" charset="0"/>
              <a:buChar char="•"/>
            </a:pPr>
            <a:r>
              <a:rPr lang="de-CH" sz="1000" b="0" i="0" u="none" strike="noStrike" dirty="0">
                <a:solidFill>
                  <a:srgbClr val="000000"/>
                </a:solidFill>
                <a:effectLst/>
                <a:latin typeface="Arial" panose="020B0604020202020204" pitchFamily="34" charset="0"/>
                <a:cs typeface="Arial" panose="020B0604020202020204" pitchFamily="34" charset="0"/>
              </a:rPr>
              <a:t>ZH: Chronologisch erste 100 Fälle ab dem 1. Januar 2021</a:t>
            </a:r>
          </a:p>
          <a:p>
            <a:pPr marL="0" indent="0">
              <a:buFont typeface="Arial" panose="020B0604020202020204" pitchFamily="34" charset="0"/>
              <a:buNone/>
            </a:pPr>
            <a:endParaRPr lang="de-CH" sz="1000" b="0" i="0" u="none" strike="noStrike" dirty="0">
              <a:solidFill>
                <a:srgbClr val="000000"/>
              </a:solidFill>
              <a:effectLst/>
              <a:latin typeface="Arial" panose="020B0604020202020204" pitchFamily="34" charset="0"/>
              <a:cs typeface="Arial" panose="020B0604020202020204" pitchFamily="34" charset="0"/>
            </a:endParaRPr>
          </a:p>
          <a:p>
            <a:pPr marL="0" indent="0">
              <a:buFont typeface="Arial" panose="020B0604020202020204" pitchFamily="34" charset="0"/>
              <a:buNone/>
            </a:pPr>
            <a:r>
              <a:rPr lang="de-CH" sz="1000" b="1" i="0" u="none" strike="noStrike" dirty="0">
                <a:solidFill>
                  <a:srgbClr val="000000"/>
                </a:solidFill>
                <a:effectLst/>
                <a:latin typeface="Arial" panose="020B0604020202020204" pitchFamily="34" charset="0"/>
                <a:cs typeface="Arial" panose="020B0604020202020204" pitchFamily="34" charset="0"/>
              </a:rPr>
              <a:t>Limitationen</a:t>
            </a:r>
          </a:p>
          <a:p>
            <a:pPr marL="171450" indent="-171450">
              <a:buFont typeface="Arial" panose="020B0604020202020204" pitchFamily="34" charset="0"/>
              <a:buChar char="•"/>
            </a:pPr>
            <a:r>
              <a:rPr lang="de-CH" sz="1000" b="0" i="1" u="none" strike="noStrike" dirty="0">
                <a:solidFill>
                  <a:srgbClr val="000000"/>
                </a:solidFill>
                <a:effectLst/>
                <a:latin typeface="Arial" panose="020B0604020202020204" pitchFamily="34" charset="0"/>
                <a:cs typeface="Arial" panose="020B0604020202020204" pitchFamily="34" charset="0"/>
              </a:rPr>
              <a:t>Strukturelle Unterschiede</a:t>
            </a:r>
            <a:r>
              <a:rPr lang="de-CH" sz="1000" b="0" i="0" u="none" strike="noStrike" dirty="0">
                <a:solidFill>
                  <a:srgbClr val="000000"/>
                </a:solidFill>
                <a:effectLst/>
                <a:latin typeface="Arial" panose="020B0604020202020204" pitchFamily="34" charset="0"/>
                <a:cs typeface="Arial" panose="020B0604020202020204" pitchFamily="34" charset="0"/>
              </a:rPr>
              <a:t>: Bspw. wurde in SG und ZH zwischen Ersteinschätzungen und erweiterten Risikobeurteilungen differenziert in Abhängigkeit davon, ob der Fall mit einem Journaleintrag oder einem Risikobericht abgeschlossen wurde. In Bern wurde dagegen zwischen «roten» und «gelben» Fällen abgestellt. </a:t>
            </a:r>
          </a:p>
          <a:p>
            <a:pPr marL="171450" indent="-171450">
              <a:buFont typeface="Arial" panose="020B0604020202020204" pitchFamily="34" charset="0"/>
              <a:buChar char="•"/>
            </a:pPr>
            <a:r>
              <a:rPr lang="de-CH" sz="1000" b="0" i="1" u="none" strike="noStrike" dirty="0">
                <a:solidFill>
                  <a:srgbClr val="000000"/>
                </a:solidFill>
                <a:effectLst/>
                <a:latin typeface="Arial" panose="020B0604020202020204" pitchFamily="34" charset="0"/>
                <a:cs typeface="Arial" panose="020B0604020202020204" pitchFamily="34" charset="0"/>
              </a:rPr>
              <a:t>Berücksichtigte Akten</a:t>
            </a:r>
            <a:r>
              <a:rPr lang="de-CH" sz="1000" b="0" i="0" u="none" strike="noStrike" dirty="0">
                <a:solidFill>
                  <a:srgbClr val="000000"/>
                </a:solidFill>
                <a:effectLst/>
                <a:latin typeface="Arial" panose="020B0604020202020204" pitchFamily="34" charset="0"/>
                <a:cs typeface="Arial" panose="020B0604020202020204" pitchFamily="34" charset="0"/>
              </a:rPr>
              <a:t>: In SG und ZH nur Journaleinträge und Berichte berücksichtigt, aber keine anderweitigen Aktenstücke. Alle Ergebnisse beziehen sich ausschliesslich auf die in den berücksichtigten Akten dokumentierten Informationen. In Bern wurde die Datenerhebung dagegen von Mitarbeitenden der Fachstelle selbst durchgeführt. Es konnte daher davon ausgegangen werden, dass die Daten vollständig und unter Berücksichtigung aller verfügbaren Informationen erhoben wurden.</a:t>
            </a:r>
          </a:p>
          <a:p>
            <a:pPr marL="171450" indent="-171450">
              <a:buFont typeface="Arial" panose="020B0604020202020204" pitchFamily="34" charset="0"/>
              <a:buChar char="•"/>
            </a:pPr>
            <a:r>
              <a:rPr lang="de-CH" sz="1000" b="0" i="1" u="none" strike="noStrike" dirty="0">
                <a:solidFill>
                  <a:srgbClr val="000000"/>
                </a:solidFill>
                <a:effectLst/>
                <a:latin typeface="Arial" panose="020B0604020202020204" pitchFamily="34" charset="0"/>
                <a:cs typeface="Arial" panose="020B0604020202020204" pitchFamily="34" charset="0"/>
              </a:rPr>
              <a:t>Fehlende Informationen</a:t>
            </a:r>
            <a:r>
              <a:rPr lang="de-CH" sz="1000" b="0" i="0" u="none" strike="noStrike" dirty="0">
                <a:solidFill>
                  <a:srgbClr val="000000"/>
                </a:solidFill>
                <a:effectLst/>
                <a:latin typeface="Arial" panose="020B0604020202020204" pitchFamily="34" charset="0"/>
                <a:cs typeface="Arial" panose="020B0604020202020204" pitchFamily="34" charset="0"/>
              </a:rPr>
              <a:t>: Die von der Berner Fachstelle zur Verfügung gestellten Datensätze liessen keine konkreten Rückschlüsse auf Vorliegen/Anzahl von früheren polizeilichen Registrierungen sowie abgeschlossener und laufender Strafverfahren zu. Die Ergebnisse der entsprechenden Kapitel beziehen sich deshalb nur auf SG und ZH.</a:t>
            </a:r>
            <a:endParaRPr lang="de-CH" dirty="0"/>
          </a:p>
          <a:p>
            <a:pPr marL="171450" indent="-171450">
              <a:buFont typeface="Arial" panose="020B0604020202020204" pitchFamily="34" charset="0"/>
              <a:buChar char="•"/>
            </a:pPr>
            <a:endParaRPr lang="de-CH" dirty="0"/>
          </a:p>
        </p:txBody>
      </p:sp>
      <p:sp>
        <p:nvSpPr>
          <p:cNvPr id="4" name="Foliennummernplatzhalter 3"/>
          <p:cNvSpPr>
            <a:spLocks noGrp="1"/>
          </p:cNvSpPr>
          <p:nvPr>
            <p:ph type="sldNum" sz="quarter" idx="5"/>
          </p:nvPr>
        </p:nvSpPr>
        <p:spPr/>
        <p:txBody>
          <a:bodyPr/>
          <a:lstStyle/>
          <a:p>
            <a:fld id="{19EFE3F1-1C0D-4780-BCDC-4F7033F6C9E1}" type="slidenum">
              <a:rPr lang="de-CH" smtClean="0"/>
              <a:t>6</a:t>
            </a:fld>
            <a:endParaRPr lang="de-CH"/>
          </a:p>
        </p:txBody>
      </p:sp>
    </p:spTree>
    <p:extLst>
      <p:ext uri="{BB962C8B-B14F-4D97-AF65-F5344CB8AC3E}">
        <p14:creationId xmlns:p14="http://schemas.microsoft.com/office/powerpoint/2010/main" val="2798810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85750" marR="0" lvl="0" indent="-285750" defTabSz="685800" rtl="0" eaLnBrk="1" fontAlgn="auto" latinLnBrk="0" hangingPunct="1">
              <a:lnSpc>
                <a:spcPct val="120000"/>
              </a:lnSpc>
              <a:spcBef>
                <a:spcPts val="0"/>
              </a:spcBef>
              <a:spcAft>
                <a:spcPts val="600"/>
              </a:spcAft>
              <a:buClrTx/>
              <a:buSzTx/>
              <a:buFont typeface="Arial" panose="020B0604020202020204" pitchFamily="34" charset="0"/>
              <a:buChar char="•"/>
              <a:tabLst/>
              <a:defRPr/>
            </a:pPr>
            <a:r>
              <a:rPr lang="de-CH" sz="1200" dirty="0">
                <a:solidFill>
                  <a:prstClr val="black"/>
                </a:solidFill>
                <a:latin typeface="Gill Sans Nova" panose="020B0602020104020203" pitchFamily="34" charset="0"/>
              </a:rPr>
              <a:t>Zwei Kernbereiche erkennbar: </a:t>
            </a:r>
            <a:r>
              <a:rPr kumimoji="0" lang="de-CH" sz="1200" b="0" i="0" u="none" strike="noStrike" kern="1200" cap="none" spc="0" normalizeH="0" baseline="0" noProof="0" dirty="0">
                <a:ln>
                  <a:noFill/>
                </a:ln>
                <a:solidFill>
                  <a:prstClr val="black"/>
                </a:solidFill>
                <a:effectLst/>
                <a:uLnTx/>
                <a:uFillTx/>
                <a:latin typeface="Gill Sans Nova" panose="020B0602020104020203" pitchFamily="34" charset="0"/>
                <a:ea typeface="+mn-ea"/>
                <a:cs typeface="+mn-cs"/>
              </a:rPr>
              <a:t>Häusliche Gewalt sowie </a:t>
            </a:r>
            <a:r>
              <a:rPr lang="de-CH" sz="1200" dirty="0">
                <a:solidFill>
                  <a:prstClr val="black"/>
                </a:solidFill>
                <a:latin typeface="Gill Sans Nova" panose="020B0602020104020203" pitchFamily="34" charset="0"/>
              </a:rPr>
              <a:t>Drohungen und Gewalt gegen Behörden und Institutionen </a:t>
            </a:r>
          </a:p>
          <a:p>
            <a:pPr marL="285750" indent="-285750">
              <a:lnSpc>
                <a:spcPct val="120000"/>
              </a:lnSpc>
              <a:spcAft>
                <a:spcPts val="1200"/>
              </a:spcAft>
              <a:buFont typeface="Arial" panose="020B0604020202020204" pitchFamily="34" charset="0"/>
              <a:buChar char="•"/>
              <a:defRPr/>
            </a:pPr>
            <a:r>
              <a:rPr kumimoji="0" lang="de-CH" sz="1200" b="0" i="0" u="none" strike="noStrike" kern="1200" cap="none" spc="0" normalizeH="0" baseline="0" noProof="0" dirty="0">
                <a:ln>
                  <a:noFill/>
                </a:ln>
                <a:solidFill>
                  <a:prstClr val="black"/>
                </a:solidFill>
                <a:effectLst/>
                <a:uLnTx/>
                <a:uFillTx/>
                <a:latin typeface="Gill Sans Nova" panose="020B0602020104020203" pitchFamily="34" charset="0"/>
                <a:ea typeface="+mn-ea"/>
                <a:cs typeface="+mn-cs"/>
              </a:rPr>
              <a:t>Fälle mit extremistischem oder radikalem Hintergrund sind selten</a:t>
            </a:r>
          </a:p>
          <a:p>
            <a:pPr marL="171450" indent="-171450">
              <a:lnSpc>
                <a:spcPct val="150000"/>
              </a:lnSpc>
              <a:buFont typeface="Arial" panose="020B0604020202020204" pitchFamily="34" charset="0"/>
              <a:buChar char="•"/>
            </a:pPr>
            <a:r>
              <a:rPr kumimoji="0" lang="de-CH" sz="1800" b="0" i="0" u="none" strike="noStrike" kern="1200" cap="none" spc="0" normalizeH="0" baseline="0" noProof="0" dirty="0">
                <a:ln>
                  <a:noFill/>
                </a:ln>
                <a:solidFill>
                  <a:prstClr val="black"/>
                </a:solidFill>
                <a:effectLst/>
                <a:uLnTx/>
                <a:uFillTx/>
                <a:latin typeface="Gill Sans Nova" panose="020B0602020104020203" pitchFamily="34" charset="0"/>
                <a:ea typeface="+mn-ea"/>
                <a:cs typeface="+mn-cs"/>
              </a:rPr>
              <a:t>Keine Fälle, die nur Vermögensdelikte betreffen </a:t>
            </a:r>
            <a:r>
              <a:rPr lang="de-CH" sz="1800" dirty="0">
                <a:effectLst/>
                <a:latin typeface="Calibri" panose="020F0502020204030204" pitchFamily="34" charset="0"/>
                <a:ea typeface="Calibri" panose="020F0502020204030204" pitchFamily="34" charset="0"/>
                <a:cs typeface="Times New Roman" panose="02020603050405020304" pitchFamily="18" charset="0"/>
                <a:sym typeface="Symbol" pitchFamily="2" charset="2"/>
              </a:rPr>
              <a:t> </a:t>
            </a:r>
            <a:r>
              <a:rPr lang="de-CH" sz="1800" b="1" dirty="0">
                <a:effectLst/>
                <a:latin typeface="Calibri" panose="020F0502020204030204" pitchFamily="34" charset="0"/>
                <a:ea typeface="Calibri" panose="020F0502020204030204" pitchFamily="34" charset="0"/>
                <a:cs typeface="Times New Roman" panose="02020603050405020304" pitchFamily="18" charset="0"/>
                <a:sym typeface="Symbol" pitchFamily="2" charset="2"/>
              </a:rPr>
              <a:t>Nur </a:t>
            </a:r>
            <a:r>
              <a:rPr kumimoji="0" lang="de-CH" sz="1800" b="1" i="0" u="none" strike="noStrike" kern="1200" cap="none" spc="0" normalizeH="0" baseline="0" noProof="0" dirty="0">
                <a:ln>
                  <a:noFill/>
                </a:ln>
                <a:solidFill>
                  <a:prstClr val="black"/>
                </a:solidFill>
                <a:effectLst/>
                <a:uLnTx/>
                <a:uFillTx/>
                <a:latin typeface="Gill Sans Nova" panose="020B0602020104020203" pitchFamily="34" charset="0"/>
                <a:ea typeface="+mn-ea"/>
                <a:cs typeface="+mn-cs"/>
              </a:rPr>
              <a:t>Schutz der physischen, psychischen und/oder sexuellen Integrität potenzieller Opfer</a:t>
            </a:r>
          </a:p>
          <a:p>
            <a:pPr marL="171450" indent="-171450">
              <a:lnSpc>
                <a:spcPct val="150000"/>
              </a:lnSpc>
              <a:buFont typeface="Arial" panose="020B0604020202020204" pitchFamily="34" charset="0"/>
              <a:buChar char="•"/>
            </a:pPr>
            <a:endParaRPr kumimoji="0" lang="de-CH" sz="1800" b="1" i="0" u="none" strike="noStrike" kern="1200" cap="none" spc="0" normalizeH="0" baseline="0" noProof="0" dirty="0">
              <a:ln>
                <a:noFill/>
              </a:ln>
              <a:solidFill>
                <a:prstClr val="black"/>
              </a:solidFill>
              <a:effectLst/>
              <a:uLnTx/>
              <a:uFillTx/>
              <a:latin typeface="Gill Sans Nova" panose="020B0602020104020203" pitchFamily="34" charset="0"/>
              <a:ea typeface="+mn-ea"/>
              <a:cs typeface="+mn-cs"/>
            </a:endParaRPr>
          </a:p>
          <a:p>
            <a:pPr marL="171450" indent="-171450">
              <a:lnSpc>
                <a:spcPct val="150000"/>
              </a:lnSpc>
              <a:buFont typeface="Arial" panose="020B0604020202020204" pitchFamily="34" charset="0"/>
              <a:buChar char="•"/>
            </a:pPr>
            <a:r>
              <a:rPr kumimoji="0" lang="de-CH" sz="1800" b="1" i="0" u="none" strike="noStrike" kern="1200" cap="none" spc="0" normalizeH="0" baseline="0" noProof="0" dirty="0">
                <a:ln>
                  <a:noFill/>
                </a:ln>
                <a:solidFill>
                  <a:prstClr val="black"/>
                </a:solidFill>
                <a:effectLst/>
                <a:uLnTx/>
                <a:uFillTx/>
                <a:latin typeface="Gill Sans Nova" panose="020B0602020104020203" pitchFamily="34" charset="0"/>
                <a:ea typeface="+mn-ea"/>
                <a:cs typeface="+mn-cs"/>
              </a:rPr>
              <a:t>Sachverhalte der Fälle sind äusserst heterogen</a:t>
            </a:r>
            <a:r>
              <a:rPr kumimoji="0" lang="de-CH" sz="1800" b="0" i="0" u="none" strike="noStrike" kern="1200" cap="none" spc="0" normalizeH="0" baseline="0" noProof="0" dirty="0">
                <a:ln>
                  <a:noFill/>
                </a:ln>
                <a:solidFill>
                  <a:prstClr val="black"/>
                </a:solidFill>
                <a:effectLst/>
                <a:uLnTx/>
                <a:uFillTx/>
                <a:latin typeface="Gill Sans Nova" panose="020B0602020104020203" pitchFamily="34" charset="0"/>
                <a:ea typeface="+mn-ea"/>
                <a:cs typeface="+mn-cs"/>
              </a:rPr>
              <a:t> – auch innerhalb der jeweiligen Falltypen. </a:t>
            </a:r>
            <a:r>
              <a:rPr lang="de-CH" sz="1200" dirty="0"/>
              <a:t>Die Fälle korrelieren aber mit den in der Fachliteratur genannten Phänomene</a:t>
            </a:r>
          </a:p>
          <a:p>
            <a:pPr marL="171450" indent="-171450">
              <a:lnSpc>
                <a:spcPct val="150000"/>
              </a:lnSpc>
              <a:buFont typeface="Arial" panose="020B0604020202020204" pitchFamily="34" charset="0"/>
              <a:buChar char="•"/>
            </a:pPr>
            <a:endParaRPr kumimoji="0" lang="de-CH" sz="1800" b="0" i="0" u="none" strike="noStrike" kern="1200" cap="none" spc="0" normalizeH="0" baseline="0" noProof="0" dirty="0">
              <a:ln>
                <a:noFill/>
              </a:ln>
              <a:solidFill>
                <a:prstClr val="black"/>
              </a:solidFill>
              <a:effectLst/>
              <a:uLnTx/>
              <a:uFillTx/>
              <a:latin typeface="Gill Sans Nova" panose="020B0602020104020203" pitchFamily="34" charset="0"/>
              <a:ea typeface="+mn-ea"/>
              <a:cs typeface="+mn-cs"/>
            </a:endParaRP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de-CH" sz="1200" b="1" dirty="0"/>
              <a:t>Diskussionspunkt:</a:t>
            </a:r>
            <a:r>
              <a:rPr lang="de-CH" sz="1200" dirty="0"/>
              <a:t> Wird der Begriff der «gefährdenden Person» der festgestellten Heterogenität gerecht werden kann. Drängt sich bspw. im Bereich der Querulanz, die einen deutlich anderen Charakter aufweist als Gefährdungssituationen im häuslichen Bereich, nicht eine differenziertere Terminologie auf? </a:t>
            </a:r>
          </a:p>
          <a:p>
            <a:pPr marL="285750" indent="-285750">
              <a:lnSpc>
                <a:spcPct val="120000"/>
              </a:lnSpc>
              <a:spcAft>
                <a:spcPts val="1200"/>
              </a:spcAft>
              <a:buFont typeface="Arial" panose="020B0604020202020204" pitchFamily="34" charset="0"/>
              <a:buChar char="•"/>
              <a:defRPr/>
            </a:pPr>
            <a:endParaRPr kumimoji="0" lang="de-CH" sz="1200" b="0" i="0" u="none" strike="noStrike" kern="1200" cap="none" spc="0" normalizeH="0" baseline="0" noProof="0" dirty="0">
              <a:ln>
                <a:noFill/>
              </a:ln>
              <a:solidFill>
                <a:prstClr val="black"/>
              </a:solidFill>
              <a:effectLst/>
              <a:uLnTx/>
              <a:uFillTx/>
              <a:latin typeface="Gill Sans Nova" panose="020B0602020104020203" pitchFamily="34" charset="0"/>
              <a:ea typeface="+mn-ea"/>
              <a:cs typeface="+mn-cs"/>
            </a:endParaRPr>
          </a:p>
          <a:p>
            <a:pPr marL="285750" indent="-285750">
              <a:lnSpc>
                <a:spcPct val="120000"/>
              </a:lnSpc>
              <a:spcAft>
                <a:spcPts val="1200"/>
              </a:spcAft>
              <a:buFont typeface="Arial" panose="020B0604020202020204" pitchFamily="34" charset="0"/>
              <a:buChar char="•"/>
              <a:defRPr/>
            </a:pPr>
            <a:endParaRPr kumimoji="0" lang="de-CH" sz="1200" b="0" i="0" u="none" strike="noStrike" kern="1200" cap="none" spc="0" normalizeH="0" baseline="0" noProof="0" dirty="0">
              <a:ln>
                <a:noFill/>
              </a:ln>
              <a:solidFill>
                <a:prstClr val="black"/>
              </a:solidFill>
              <a:effectLst/>
              <a:uLnTx/>
              <a:uFillTx/>
              <a:latin typeface="Gill Sans Nova" panose="020B0602020104020203" pitchFamily="34" charset="0"/>
              <a:ea typeface="+mn-ea"/>
              <a:cs typeface="+mn-cs"/>
            </a:endParaRPr>
          </a:p>
          <a:p>
            <a:pPr>
              <a:defRPr/>
            </a:pPr>
            <a:r>
              <a:rPr lang="de-CH" sz="1200" b="1" dirty="0">
                <a:solidFill>
                  <a:prstClr val="black"/>
                </a:solidFill>
                <a:latin typeface="Gill Sans Nova" panose="020B0602020104020203" pitchFamily="34" charset="0"/>
              </a:rPr>
              <a:t>Häusliche und sexuelle Gewalt</a:t>
            </a:r>
          </a:p>
          <a:p>
            <a:pPr marL="285750" indent="-285750">
              <a:buFont typeface="Arial" panose="020B0604020202020204" pitchFamily="34" charset="0"/>
              <a:buChar char="•"/>
              <a:defRPr/>
            </a:pPr>
            <a:r>
              <a:rPr lang="de-CH" sz="1200" dirty="0">
                <a:solidFill>
                  <a:prstClr val="black"/>
                </a:solidFill>
                <a:latin typeface="Gill Sans Nova" panose="020B0602020104020203" pitchFamily="34" charset="0"/>
              </a:rPr>
              <a:t>Physische, psychische und/oder sexuelle Gewalt </a:t>
            </a:r>
            <a:r>
              <a:rPr lang="de-CH" sz="1200" dirty="0" err="1">
                <a:solidFill>
                  <a:prstClr val="black"/>
                </a:solidFill>
                <a:latin typeface="Gill Sans Nova" panose="020B0602020104020203" pitchFamily="34" charset="0"/>
              </a:rPr>
              <a:t>z.Nt</a:t>
            </a:r>
            <a:r>
              <a:rPr lang="de-CH" sz="1200" dirty="0">
                <a:solidFill>
                  <a:prstClr val="black"/>
                </a:solidFill>
                <a:latin typeface="Gill Sans Nova" panose="020B0602020104020203" pitchFamily="34" charset="0"/>
              </a:rPr>
              <a:t>. Ehepartner*in, Partner*in, Kinder, nahe Verwandte</a:t>
            </a:r>
          </a:p>
          <a:p>
            <a:pPr marL="285750" indent="-285750">
              <a:buFont typeface="Arial" panose="020B0604020202020204" pitchFamily="34" charset="0"/>
              <a:buChar char="•"/>
              <a:defRPr/>
            </a:pPr>
            <a:r>
              <a:rPr lang="de-CH" sz="1200" dirty="0">
                <a:solidFill>
                  <a:prstClr val="black"/>
                </a:solidFill>
                <a:latin typeface="Gill Sans Nova" panose="020B0602020104020203" pitchFamily="34" charset="0"/>
              </a:rPr>
              <a:t>Stalking im Kontext (ehemaliger) Partnerschaften oder versuchter Kontaktaufnahme</a:t>
            </a:r>
          </a:p>
          <a:p>
            <a:pPr marL="285750" indent="-285750">
              <a:buFont typeface="Arial" panose="020B0604020202020204" pitchFamily="34" charset="0"/>
              <a:buChar char="•"/>
              <a:defRPr/>
            </a:pPr>
            <a:r>
              <a:rPr lang="de-CH" sz="1200" dirty="0">
                <a:solidFill>
                  <a:prstClr val="black"/>
                </a:solidFill>
                <a:latin typeface="Gill Sans Nova" panose="020B0602020104020203" pitchFamily="34" charset="0"/>
              </a:rPr>
              <a:t>Sexualdelikte (z.B. sexuelle Handlungen mit Kindern)</a:t>
            </a:r>
          </a:p>
          <a:p>
            <a:pPr>
              <a:defRPr/>
            </a:pPr>
            <a:endParaRPr lang="de-CH" sz="1200" dirty="0">
              <a:solidFill>
                <a:prstClr val="black"/>
              </a:solidFill>
              <a:latin typeface="Gill Sans Nova" panose="020B0602020104020203" pitchFamily="34" charset="0"/>
            </a:endParaRPr>
          </a:p>
          <a:p>
            <a:pPr>
              <a:defRPr/>
            </a:pPr>
            <a:r>
              <a:rPr lang="de-CH" sz="1200" b="1" dirty="0">
                <a:solidFill>
                  <a:prstClr val="black"/>
                </a:solidFill>
                <a:latin typeface="Gill Sans Nova" panose="020B0602020104020203" pitchFamily="34" charset="0"/>
              </a:rPr>
              <a:t>Drohungen/Gewalt Behörden</a:t>
            </a:r>
          </a:p>
          <a:p>
            <a:pPr marL="285750" marR="0" lvl="0" indent="-285750" algn="l" defTabSz="685800" rtl="0" eaLnBrk="1" fontAlgn="auto" latinLnBrk="0" hangingPunct="1">
              <a:spcBef>
                <a:spcPts val="0"/>
              </a:spcBef>
              <a:buClrTx/>
              <a:buSzTx/>
              <a:buFont typeface="Arial" panose="020B0604020202020204" pitchFamily="34" charset="0"/>
              <a:buChar char="•"/>
              <a:tabLst/>
              <a:defRPr/>
            </a:pPr>
            <a:r>
              <a:rPr kumimoji="0" lang="de-CH" sz="1200" b="0" i="0" u="none" strike="noStrike" kern="1200" cap="none" spc="0" normalizeH="0" baseline="0" noProof="0" dirty="0">
                <a:ln>
                  <a:noFill/>
                </a:ln>
                <a:solidFill>
                  <a:prstClr val="black"/>
                </a:solidFill>
                <a:effectLst/>
                <a:uLnTx/>
                <a:uFillTx/>
                <a:latin typeface="Gill Sans Nova" panose="020B0602020104020203" pitchFamily="34" charset="0"/>
                <a:ea typeface="+mn-ea"/>
                <a:cs typeface="+mn-cs"/>
              </a:rPr>
              <a:t>Gewalt oder Widerstand gegen Polizeibeamte </a:t>
            </a:r>
          </a:p>
          <a:p>
            <a:pPr marL="285750" marR="0" lvl="0" indent="-285750" algn="l" defTabSz="685800" rtl="0" eaLnBrk="1" fontAlgn="auto" latinLnBrk="0" hangingPunct="1">
              <a:spcBef>
                <a:spcPts val="0"/>
              </a:spcBef>
              <a:buClrTx/>
              <a:buSzTx/>
              <a:buFont typeface="Arial" panose="020B0604020202020204" pitchFamily="34" charset="0"/>
              <a:buChar char="•"/>
              <a:tabLst/>
              <a:defRPr/>
            </a:pPr>
            <a:r>
              <a:rPr lang="de-CH" sz="1200" dirty="0">
                <a:solidFill>
                  <a:prstClr val="black"/>
                </a:solidFill>
                <a:latin typeface="Gill Sans Nova" panose="020B0602020104020203" pitchFamily="34" charset="0"/>
              </a:rPr>
              <a:t>Versand von Verschwörungstheorien</a:t>
            </a:r>
          </a:p>
          <a:p>
            <a:pPr marL="285750" marR="0" lvl="0" indent="-285750" algn="l" defTabSz="685800" rtl="0" eaLnBrk="1" fontAlgn="auto" latinLnBrk="0" hangingPunct="1">
              <a:spcBef>
                <a:spcPts val="0"/>
              </a:spcBef>
              <a:buClrTx/>
              <a:buSzTx/>
              <a:buFont typeface="Arial" panose="020B0604020202020204" pitchFamily="34" charset="0"/>
              <a:buChar char="•"/>
              <a:tabLst/>
              <a:defRPr/>
            </a:pPr>
            <a:r>
              <a:rPr kumimoji="0" lang="de-CH" sz="1200" b="0" i="0" u="none" strike="noStrike" kern="1200" cap="none" spc="0" normalizeH="0" baseline="0" noProof="0" dirty="0">
                <a:ln>
                  <a:noFill/>
                </a:ln>
                <a:solidFill>
                  <a:prstClr val="black"/>
                </a:solidFill>
                <a:effectLst/>
                <a:uLnTx/>
                <a:uFillTx/>
                <a:latin typeface="Gill Sans Nova" panose="020B0602020104020203" pitchFamily="34" charset="0"/>
                <a:ea typeface="+mn-ea"/>
                <a:cs typeface="+mn-cs"/>
              </a:rPr>
              <a:t>Querulanz</a:t>
            </a:r>
          </a:p>
          <a:p>
            <a:pPr marL="285750" marR="0" lvl="0" indent="-285750" algn="l" defTabSz="685800" rtl="0" eaLnBrk="1" fontAlgn="auto" latinLnBrk="0" hangingPunct="1">
              <a:spcBef>
                <a:spcPts val="0"/>
              </a:spcBef>
              <a:buClrTx/>
              <a:buSzTx/>
              <a:buFont typeface="Arial" panose="020B0604020202020204" pitchFamily="34" charset="0"/>
              <a:buChar char="•"/>
              <a:tabLst/>
              <a:defRPr/>
            </a:pPr>
            <a:endParaRPr kumimoji="0" lang="de-CH" sz="1200" b="0" i="0" u="none" strike="noStrike" kern="1200" cap="none" spc="0" normalizeH="0" baseline="0" noProof="0" dirty="0">
              <a:ln>
                <a:noFill/>
              </a:ln>
              <a:solidFill>
                <a:prstClr val="black"/>
              </a:solidFill>
              <a:effectLst/>
              <a:uLnTx/>
              <a:uFillTx/>
              <a:latin typeface="Gill Sans Nova" panose="020B0602020104020203" pitchFamily="34" charset="0"/>
              <a:ea typeface="+mn-ea"/>
              <a:cs typeface="+mn-cs"/>
            </a:endParaRPr>
          </a:p>
          <a:p>
            <a:pPr>
              <a:defRPr/>
            </a:pPr>
            <a:r>
              <a:rPr kumimoji="0" lang="de-CH" sz="1200" b="1" i="0" u="none" strike="noStrike" kern="1200" cap="none" spc="0" normalizeH="0" baseline="0" noProof="0" dirty="0">
                <a:ln>
                  <a:noFill/>
                </a:ln>
                <a:solidFill>
                  <a:prstClr val="black"/>
                </a:solidFill>
                <a:effectLst/>
                <a:uLnTx/>
                <a:uFillTx/>
                <a:latin typeface="Gill Sans Nova" panose="020B0602020104020203" pitchFamily="34" charset="0"/>
                <a:ea typeface="+mn-ea"/>
                <a:cs typeface="+mn-cs"/>
              </a:rPr>
              <a:t>Drohungen/Gewalt Drittpersonen</a:t>
            </a:r>
          </a:p>
          <a:p>
            <a:pPr marL="171450" indent="-171450">
              <a:buFont typeface="Arial" panose="020B0604020202020204" pitchFamily="34" charset="0"/>
              <a:buChar char="•"/>
              <a:defRPr/>
            </a:pPr>
            <a:r>
              <a:rPr kumimoji="0" lang="de-CH" sz="1200" b="0" i="0" u="none" strike="noStrike" kern="1200" cap="none" spc="0" normalizeH="0" baseline="0" noProof="0" dirty="0">
                <a:ln>
                  <a:noFill/>
                </a:ln>
                <a:solidFill>
                  <a:prstClr val="black"/>
                </a:solidFill>
                <a:effectLst/>
                <a:uLnTx/>
                <a:uFillTx/>
                <a:latin typeface="Gill Sans Nova" panose="020B0602020104020203" pitchFamily="34" charset="0"/>
                <a:ea typeface="+mn-ea"/>
                <a:cs typeface="+mn-cs"/>
              </a:rPr>
              <a:t>Drohungen bei </a:t>
            </a:r>
            <a:r>
              <a:rPr lang="de-CH" sz="1200" dirty="0">
                <a:solidFill>
                  <a:prstClr val="black"/>
                </a:solidFill>
                <a:latin typeface="Gill Sans Nova" panose="020B0602020104020203" pitchFamily="34" charset="0"/>
              </a:rPr>
              <a:t>Nachbarschaftskonflikten</a:t>
            </a:r>
          </a:p>
          <a:p>
            <a:pPr marL="171450" indent="-171450">
              <a:buFont typeface="Arial" panose="020B0604020202020204" pitchFamily="34" charset="0"/>
              <a:buChar char="•"/>
              <a:defRPr/>
            </a:pPr>
            <a:r>
              <a:rPr lang="de-CH" sz="1200" dirty="0">
                <a:solidFill>
                  <a:prstClr val="black"/>
                </a:solidFill>
                <a:latin typeface="Gill Sans Nova" panose="020B0602020104020203" pitchFamily="34" charset="0"/>
              </a:rPr>
              <a:t>Physische Gewalt </a:t>
            </a:r>
            <a:r>
              <a:rPr lang="de-CH" sz="1200" dirty="0" err="1">
                <a:solidFill>
                  <a:prstClr val="black"/>
                </a:solidFill>
                <a:latin typeface="Gill Sans Nova" panose="020B0602020104020203" pitchFamily="34" charset="0"/>
              </a:rPr>
              <a:t>z.Nt</a:t>
            </a:r>
            <a:r>
              <a:rPr lang="de-CH" sz="1200" dirty="0">
                <a:solidFill>
                  <a:prstClr val="black"/>
                </a:solidFill>
                <a:latin typeface="Gill Sans Nova" panose="020B0602020104020203" pitchFamily="34" charset="0"/>
              </a:rPr>
              <a:t>. unbekannter Dritter</a:t>
            </a:r>
          </a:p>
          <a:p>
            <a:pPr>
              <a:defRPr/>
            </a:pPr>
            <a:endParaRPr lang="de-CH" sz="1200" dirty="0">
              <a:solidFill>
                <a:prstClr val="black"/>
              </a:solidFill>
              <a:latin typeface="Gill Sans Nova" panose="020B0602020104020203" pitchFamily="34" charset="0"/>
            </a:endParaRPr>
          </a:p>
          <a:p>
            <a:pPr>
              <a:defRPr/>
            </a:pPr>
            <a:r>
              <a:rPr kumimoji="0" lang="de-CH" sz="1200" b="1" i="0" u="none" strike="noStrike" kern="1200" cap="none" spc="0" normalizeH="0" baseline="0" noProof="0" dirty="0">
                <a:ln>
                  <a:noFill/>
                </a:ln>
                <a:solidFill>
                  <a:prstClr val="black"/>
                </a:solidFill>
                <a:effectLst/>
                <a:uLnTx/>
                <a:uFillTx/>
                <a:latin typeface="Gill Sans Nova" panose="020B0602020104020203" pitchFamily="34" charset="0"/>
                <a:ea typeface="+mn-ea"/>
                <a:cs typeface="+mn-cs"/>
              </a:rPr>
              <a:t>Extremismus / Radikalisierung</a:t>
            </a:r>
          </a:p>
          <a:p>
            <a:pPr marL="171450" indent="-171450">
              <a:buFont typeface="Arial" panose="020B0604020202020204" pitchFamily="34" charset="0"/>
              <a:buChar char="•"/>
              <a:defRPr/>
            </a:pPr>
            <a:r>
              <a:rPr lang="de-CH" sz="1200" dirty="0">
                <a:solidFill>
                  <a:prstClr val="black"/>
                </a:solidFill>
                <a:latin typeface="Gill Sans Nova" panose="020B0602020104020203" pitchFamily="34" charset="0"/>
              </a:rPr>
              <a:t>Androhung terroristischer Anschläge oder Amokläufe</a:t>
            </a:r>
          </a:p>
          <a:p>
            <a:pPr marL="171450" indent="-171450">
              <a:buFont typeface="Arial" panose="020B0604020202020204" pitchFamily="34" charset="0"/>
              <a:buChar char="•"/>
              <a:defRPr/>
            </a:pPr>
            <a:r>
              <a:rPr lang="de-CH" sz="1200" dirty="0">
                <a:solidFill>
                  <a:prstClr val="black"/>
                </a:solidFill>
                <a:latin typeface="Gill Sans Nova" panose="020B0602020104020203" pitchFamily="34" charset="0"/>
              </a:rPr>
              <a:t>Äusserungen radikalen oder extremistischen Gedankenguts </a:t>
            </a:r>
          </a:p>
          <a:p>
            <a:pPr>
              <a:defRPr/>
            </a:pPr>
            <a:endParaRPr lang="de-CH" sz="1200" dirty="0">
              <a:solidFill>
                <a:prstClr val="black"/>
              </a:solidFill>
              <a:latin typeface="Gill Sans Nova" panose="020B0602020104020203" pitchFamily="34" charset="0"/>
            </a:endParaRPr>
          </a:p>
          <a:p>
            <a:pPr>
              <a:defRPr/>
            </a:pPr>
            <a:r>
              <a:rPr kumimoji="0" lang="de-CH" sz="1200" b="1" i="0" u="none" strike="noStrike" kern="1200" cap="none" spc="0" normalizeH="0" baseline="0" noProof="0" dirty="0">
                <a:ln>
                  <a:noFill/>
                </a:ln>
                <a:solidFill>
                  <a:prstClr val="black"/>
                </a:solidFill>
                <a:effectLst/>
                <a:uLnTx/>
                <a:uFillTx/>
                <a:latin typeface="Gill Sans Nova" panose="020B0602020104020203" pitchFamily="34" charset="0"/>
                <a:ea typeface="+mn-ea"/>
                <a:cs typeface="+mn-cs"/>
              </a:rPr>
              <a:t>Andere</a:t>
            </a:r>
          </a:p>
          <a:p>
            <a:pPr marL="285750" indent="-285750">
              <a:lnSpc>
                <a:spcPct val="120000"/>
              </a:lnSpc>
              <a:buFont typeface="Arial" panose="020B0604020202020204" pitchFamily="34" charset="0"/>
              <a:buChar char="•"/>
            </a:pPr>
            <a:r>
              <a:rPr kumimoji="0" lang="de-CH" sz="1200" b="0" i="0" u="none" strike="noStrike" kern="1200" cap="none" spc="0" normalizeH="0" baseline="0" dirty="0">
                <a:ln>
                  <a:noFill/>
                </a:ln>
                <a:solidFill>
                  <a:prstClr val="black"/>
                </a:solidFill>
                <a:effectLst/>
                <a:uLnTx/>
                <a:uFillTx/>
                <a:latin typeface="Gill Sans Nova" panose="020B0602020104020203" pitchFamily="34" charset="0"/>
                <a:ea typeface="+mn-ea"/>
                <a:cs typeface="+mn-cs"/>
              </a:rPr>
              <a:t>Einzug </a:t>
            </a:r>
            <a:r>
              <a:rPr lang="de-CH" sz="1200" dirty="0">
                <a:solidFill>
                  <a:prstClr val="black"/>
                </a:solidFill>
                <a:latin typeface="Gill Sans Nova" panose="020B0602020104020203" pitchFamily="34" charset="0"/>
              </a:rPr>
              <a:t>Armeewaffe infolge p</a:t>
            </a:r>
            <a:r>
              <a:rPr kumimoji="0" lang="de-CH" sz="1200" b="0" i="0" u="none" strike="noStrike" kern="1200" cap="none" spc="0" normalizeH="0" baseline="0" dirty="0">
                <a:ln>
                  <a:noFill/>
                </a:ln>
                <a:solidFill>
                  <a:prstClr val="black"/>
                </a:solidFill>
                <a:effectLst/>
                <a:uLnTx/>
                <a:uFillTx/>
                <a:latin typeface="Gill Sans Nova" panose="020B0602020104020203" pitchFamily="34" charset="0"/>
                <a:ea typeface="+mn-ea"/>
                <a:cs typeface="+mn-cs"/>
              </a:rPr>
              <a:t>sychischer Auffälligkeiten</a:t>
            </a:r>
          </a:p>
          <a:p>
            <a:pPr marL="285750" indent="-285750">
              <a:lnSpc>
                <a:spcPct val="120000"/>
              </a:lnSpc>
              <a:buFont typeface="Arial" panose="020B0604020202020204" pitchFamily="34" charset="0"/>
              <a:buChar char="•"/>
            </a:pPr>
            <a:r>
              <a:rPr lang="de-CH" sz="1200" dirty="0">
                <a:solidFill>
                  <a:prstClr val="black"/>
                </a:solidFill>
                <a:latin typeface="Gill Sans Nova" panose="020B0602020104020203" pitchFamily="34" charset="0"/>
              </a:rPr>
              <a:t>Gesuch um Waffenerwerbsschein</a:t>
            </a:r>
          </a:p>
          <a:p>
            <a:pPr marL="285750" indent="-285750">
              <a:lnSpc>
                <a:spcPct val="120000"/>
              </a:lnSpc>
              <a:buFont typeface="Arial" panose="020B0604020202020204" pitchFamily="34" charset="0"/>
              <a:buChar char="•"/>
            </a:pPr>
            <a:endParaRPr lang="de-CH" sz="1200" dirty="0">
              <a:solidFill>
                <a:prstClr val="black"/>
              </a:solidFill>
              <a:latin typeface="Gill Sans Nova" panose="020B0602020104020203" pitchFamily="34" charset="0"/>
            </a:endParaRPr>
          </a:p>
          <a:p>
            <a:pPr marL="171450" indent="-171450">
              <a:lnSpc>
                <a:spcPct val="150000"/>
              </a:lnSpc>
              <a:buFont typeface="Arial" panose="020B0604020202020204" pitchFamily="34" charset="0"/>
              <a:buChar char="•"/>
            </a:pPr>
            <a:endParaRPr kumimoji="0" lang="de-CH" sz="1800" b="0" i="0" u="none" strike="noStrike" kern="1200" cap="none" spc="0" normalizeH="0" baseline="0" noProof="0" dirty="0">
              <a:ln>
                <a:noFill/>
              </a:ln>
              <a:solidFill>
                <a:prstClr val="black"/>
              </a:solidFill>
              <a:effectLst/>
              <a:uLnTx/>
              <a:uFillTx/>
              <a:latin typeface="Gill Sans Nova" panose="020B0602020104020203" pitchFamily="34" charset="0"/>
              <a:ea typeface="+mn-ea"/>
              <a:cs typeface="+mn-cs"/>
            </a:endParaRPr>
          </a:p>
          <a:p>
            <a:pPr marL="285750" indent="-285750">
              <a:lnSpc>
                <a:spcPct val="120000"/>
              </a:lnSpc>
              <a:buFont typeface="Arial" panose="020B0604020202020204" pitchFamily="34" charset="0"/>
              <a:buChar char="•"/>
            </a:pPr>
            <a:endParaRPr lang="de-CH" sz="1200" dirty="0">
              <a:solidFill>
                <a:prstClr val="black"/>
              </a:solidFill>
              <a:latin typeface="Gill Sans Nova" panose="020B0602020104020203" pitchFamily="34" charset="0"/>
            </a:endParaRPr>
          </a:p>
          <a:p>
            <a:pPr marL="285750" marR="0" lvl="0" indent="-285750" algn="l" defTabSz="685800" rtl="0" eaLnBrk="1" fontAlgn="auto" latinLnBrk="0" hangingPunct="1">
              <a:spcBef>
                <a:spcPts val="0"/>
              </a:spcBef>
              <a:buClrTx/>
              <a:buSzTx/>
              <a:buFont typeface="Arial" panose="020B0604020202020204" pitchFamily="34" charset="0"/>
              <a:buChar char="•"/>
              <a:tabLst/>
              <a:defRPr/>
            </a:pPr>
            <a:endParaRPr kumimoji="0" lang="de-CH" sz="1200" b="0" i="0" u="none" strike="noStrike" kern="1200" cap="none" spc="0" normalizeH="0" baseline="0" noProof="0" dirty="0">
              <a:ln>
                <a:noFill/>
              </a:ln>
              <a:solidFill>
                <a:prstClr val="black"/>
              </a:solidFill>
              <a:effectLst/>
              <a:uLnTx/>
              <a:uFillTx/>
              <a:latin typeface="Gill Sans Nova" panose="020B0602020104020203" pitchFamily="34" charset="0"/>
              <a:ea typeface="+mn-ea"/>
              <a:cs typeface="+mn-cs"/>
            </a:endParaRPr>
          </a:p>
          <a:p>
            <a:pPr marL="285750" indent="-285750">
              <a:lnSpc>
                <a:spcPct val="120000"/>
              </a:lnSpc>
              <a:spcAft>
                <a:spcPts val="1200"/>
              </a:spcAft>
              <a:buFont typeface="Arial" panose="020B0604020202020204" pitchFamily="34" charset="0"/>
              <a:buChar char="•"/>
              <a:defRPr/>
            </a:pPr>
            <a:endParaRPr kumimoji="0" lang="de-CH" sz="1200" b="0" i="0" u="none" strike="noStrike" kern="1200" cap="none" spc="0" normalizeH="0" baseline="0" noProof="0" dirty="0">
              <a:ln>
                <a:noFill/>
              </a:ln>
              <a:solidFill>
                <a:prstClr val="black"/>
              </a:solidFill>
              <a:effectLst/>
              <a:uLnTx/>
              <a:uFillTx/>
              <a:latin typeface="Gill Sans Nova" panose="020B0602020104020203" pitchFamily="34" charset="0"/>
              <a:ea typeface="+mn-ea"/>
              <a:cs typeface="+mn-cs"/>
            </a:endParaRPr>
          </a:p>
          <a:p>
            <a:endParaRPr lang="de-CH" dirty="0"/>
          </a:p>
        </p:txBody>
      </p:sp>
      <p:sp>
        <p:nvSpPr>
          <p:cNvPr id="4" name="Foliennummernplatzhalter 3"/>
          <p:cNvSpPr>
            <a:spLocks noGrp="1"/>
          </p:cNvSpPr>
          <p:nvPr>
            <p:ph type="sldNum" sz="quarter" idx="5"/>
          </p:nvPr>
        </p:nvSpPr>
        <p:spPr/>
        <p:txBody>
          <a:bodyPr/>
          <a:lstStyle/>
          <a:p>
            <a:fld id="{19EFE3F1-1C0D-4780-BCDC-4F7033F6C9E1}" type="slidenum">
              <a:rPr lang="de-CH" smtClean="0"/>
              <a:t>7</a:t>
            </a:fld>
            <a:endParaRPr lang="de-CH"/>
          </a:p>
        </p:txBody>
      </p:sp>
    </p:spTree>
    <p:extLst>
      <p:ext uri="{BB962C8B-B14F-4D97-AF65-F5344CB8AC3E}">
        <p14:creationId xmlns:p14="http://schemas.microsoft.com/office/powerpoint/2010/main" val="2420720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lnSpc>
                <a:spcPct val="150000"/>
              </a:lnSpc>
              <a:buFont typeface="Arial" panose="020B0604020202020204" pitchFamily="34" charset="0"/>
              <a:buChar char="•"/>
            </a:pPr>
            <a:endParaRPr kumimoji="0" lang="de-CH" sz="1200" b="0" i="0" u="none" strike="noStrike" kern="1200" cap="none" spc="0" normalizeH="0" baseline="0" noProof="0" dirty="0">
              <a:ln>
                <a:noFill/>
              </a:ln>
              <a:solidFill>
                <a:prstClr val="black"/>
              </a:solidFill>
              <a:effectLst/>
              <a:uLnTx/>
              <a:uFillTx/>
              <a:latin typeface="Gill Sans Nova" panose="020B0602020104020203" pitchFamily="34" charset="0"/>
              <a:ea typeface="+mn-ea"/>
              <a:cs typeface="+mn-cs"/>
            </a:endParaRPr>
          </a:p>
        </p:txBody>
      </p:sp>
      <p:sp>
        <p:nvSpPr>
          <p:cNvPr id="4" name="Foliennummernplatzhalter 3"/>
          <p:cNvSpPr>
            <a:spLocks noGrp="1"/>
          </p:cNvSpPr>
          <p:nvPr>
            <p:ph type="sldNum" sz="quarter" idx="5"/>
          </p:nvPr>
        </p:nvSpPr>
        <p:spPr/>
        <p:txBody>
          <a:bodyPr/>
          <a:lstStyle/>
          <a:p>
            <a:fld id="{19EFE3F1-1C0D-4780-BCDC-4F7033F6C9E1}" type="slidenum">
              <a:rPr lang="de-CH" smtClean="0"/>
              <a:t>8</a:t>
            </a:fld>
            <a:endParaRPr lang="de-CH"/>
          </a:p>
        </p:txBody>
      </p:sp>
    </p:spTree>
    <p:extLst>
      <p:ext uri="{BB962C8B-B14F-4D97-AF65-F5344CB8AC3E}">
        <p14:creationId xmlns:p14="http://schemas.microsoft.com/office/powerpoint/2010/main" val="8941377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panose="020B0604020202020204" pitchFamily="34" charset="0"/>
              <a:buNone/>
            </a:pPr>
            <a:r>
              <a:rPr lang="de-CH" b="1" dirty="0"/>
              <a:t>Grundsätzliches</a:t>
            </a:r>
          </a:p>
          <a:p>
            <a:pPr marL="171450" indent="-171450">
              <a:buFont typeface="Arial" panose="020B0604020202020204" pitchFamily="34" charset="0"/>
              <a:buChar char="•"/>
            </a:pPr>
            <a:r>
              <a:rPr lang="de-CH" dirty="0"/>
              <a:t>Insgesamt ist die gefährdende Person in 93.8% der Fälle männlich, wodurch Männer in der Stichprobe stark überrepräsentiert sind – sogar noch höher als in der polizeilichen Kriminalstatistik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sz="1200" dirty="0">
                <a:effectLst/>
                <a:latin typeface="PalatinoLinotype"/>
              </a:rPr>
              <a:t>Weibliche Personen machen lediglich einen Anteil von 6.2% aus.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sz="1200" dirty="0">
                <a:effectLst/>
                <a:latin typeface="PalatinoLinotype"/>
              </a:rPr>
              <a:t>In Kategorie «Andere» fällt noch ein weiterer Fall (5%), in welchem die gefährdende Person nicht identifiziert werden konnte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CH" sz="1200" dirty="0">
              <a:effectLst/>
              <a:latin typeface="PalatinoLinotype"/>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CH" sz="1200" b="1" dirty="0">
                <a:effectLst/>
                <a:latin typeface="PalatinoLinotype"/>
              </a:rPr>
              <a:t>Weibliche Gefährderinnen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sz="1200" dirty="0">
                <a:effectLst/>
                <a:latin typeface="PalatinoLinotype"/>
              </a:rPr>
              <a:t>Weibliche Personen werden insb. wegen Konflikten mit Behörden registriert.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sz="1200" dirty="0">
                <a:effectLst/>
                <a:latin typeface="PalatinoLinotype"/>
              </a:rPr>
              <a:t>Handelt sich allerdings nur um Fälle, bei denen explizite Drohungen ausgesprochen oder Nachrichten mit «verwirrtem» oder bedrohlichen Inhalt an Behörden versendet werden. Vorfälle physischer Gewalt zum Nachteil von Behördenmitgliedern konnten nicht auf weibliche Personen zurückgeführt werden. </a:t>
            </a:r>
            <a:endParaRPr lang="de-CH" dirty="0"/>
          </a:p>
          <a:p>
            <a:endParaRPr lang="de-CH" dirty="0"/>
          </a:p>
        </p:txBody>
      </p:sp>
      <p:sp>
        <p:nvSpPr>
          <p:cNvPr id="4" name="Foliennummernplatzhalter 3"/>
          <p:cNvSpPr>
            <a:spLocks noGrp="1"/>
          </p:cNvSpPr>
          <p:nvPr>
            <p:ph type="sldNum" sz="quarter" idx="5"/>
          </p:nvPr>
        </p:nvSpPr>
        <p:spPr/>
        <p:txBody>
          <a:bodyPr/>
          <a:lstStyle/>
          <a:p>
            <a:fld id="{19EFE3F1-1C0D-4780-BCDC-4F7033F6C9E1}" type="slidenum">
              <a:rPr lang="de-CH" smtClean="0"/>
              <a:t>9</a:t>
            </a:fld>
            <a:endParaRPr lang="de-CH"/>
          </a:p>
        </p:txBody>
      </p:sp>
    </p:spTree>
    <p:extLst>
      <p:ext uri="{BB962C8B-B14F-4D97-AF65-F5344CB8AC3E}">
        <p14:creationId xmlns:p14="http://schemas.microsoft.com/office/powerpoint/2010/main" val="29156593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lnSpc>
                <a:spcPct val="120000"/>
              </a:lnSpc>
              <a:spcAft>
                <a:spcPts val="1200"/>
              </a:spcAft>
              <a:buFont typeface="Arial" panose="020B0604020202020204" pitchFamily="34" charset="0"/>
              <a:buNone/>
              <a:defRPr/>
            </a:pPr>
            <a:r>
              <a:rPr lang="de-CH" sz="1200" b="1" dirty="0">
                <a:solidFill>
                  <a:prstClr val="black"/>
                </a:solidFill>
                <a:latin typeface="Gill Sans Nova" panose="020B0602020104020203" pitchFamily="34" charset="0"/>
              </a:rPr>
              <a:t>Allgemeines</a:t>
            </a:r>
          </a:p>
          <a:p>
            <a:pPr marL="285750" indent="-285750">
              <a:lnSpc>
                <a:spcPct val="120000"/>
              </a:lnSpc>
              <a:spcAft>
                <a:spcPts val="1200"/>
              </a:spcAft>
              <a:buFont typeface="Arial" panose="020B0604020202020204" pitchFamily="34" charset="0"/>
              <a:buChar char="•"/>
              <a:defRPr/>
            </a:pPr>
            <a:r>
              <a:rPr lang="de-CH" sz="1200" dirty="0">
                <a:solidFill>
                  <a:prstClr val="black"/>
                </a:solidFill>
                <a:latin typeface="Gill Sans Nova" panose="020B0602020104020203" pitchFamily="34" charset="0"/>
              </a:rPr>
              <a:t>Gefährder waren </a:t>
            </a:r>
            <a:r>
              <a:rPr lang="de-CH" sz="1200" b="1" dirty="0">
                <a:solidFill>
                  <a:prstClr val="black"/>
                </a:solidFill>
                <a:latin typeface="Gill Sans Nova" panose="020B0602020104020203" pitchFamily="34" charset="0"/>
              </a:rPr>
              <a:t>am 1. Januar 2021 </a:t>
            </a:r>
            <a:r>
              <a:rPr lang="de-CH" sz="1200" dirty="0">
                <a:solidFill>
                  <a:prstClr val="black"/>
                </a:solidFill>
                <a:latin typeface="Gill Sans Nova" panose="020B0602020104020203" pitchFamily="34" charset="0"/>
              </a:rPr>
              <a:t>grossmehrheitlich zwischen 26 und 45 Jahre alt</a:t>
            </a:r>
          </a:p>
          <a:p>
            <a:pPr marL="285750" marR="0" lvl="0" indent="-285750" defTabSz="685800" rtl="0" eaLnBrk="1" fontAlgn="auto" latinLnBrk="0" hangingPunct="1">
              <a:lnSpc>
                <a:spcPct val="120000"/>
              </a:lnSpc>
              <a:spcBef>
                <a:spcPts val="0"/>
              </a:spcBef>
              <a:spcAft>
                <a:spcPts val="1200"/>
              </a:spcAft>
              <a:buClrTx/>
              <a:buSzTx/>
              <a:buFont typeface="Arial" panose="020B0604020202020204" pitchFamily="34" charset="0"/>
              <a:buChar char="•"/>
              <a:tabLst/>
              <a:defRPr/>
            </a:pPr>
            <a:r>
              <a:rPr kumimoji="0" lang="de-CH" sz="1200" b="0" i="0" u="none" strike="noStrike" kern="1200" cap="none" spc="0" normalizeH="0" baseline="0" noProof="0" dirty="0">
                <a:ln>
                  <a:noFill/>
                </a:ln>
                <a:solidFill>
                  <a:prstClr val="black"/>
                </a:solidFill>
                <a:effectLst/>
                <a:uLnTx/>
                <a:uFillTx/>
                <a:latin typeface="Gill Sans Nova" panose="020B0602020104020203" pitchFamily="34" charset="0"/>
                <a:ea typeface="+mn-ea"/>
                <a:cs typeface="+mn-cs"/>
              </a:rPr>
              <a:t>6 Fälle betrafen eine minderjährige Person</a:t>
            </a:r>
            <a:endParaRPr lang="de-CH" sz="1200" dirty="0">
              <a:solidFill>
                <a:prstClr val="black"/>
              </a:solidFill>
              <a:latin typeface="Gill Sans Nova" panose="020B0602020104020203" pitchFamily="34" charset="0"/>
            </a:endParaRPr>
          </a:p>
          <a:p>
            <a:pPr marL="285750" marR="0" lvl="0" indent="-285750" defTabSz="685800" rtl="0" eaLnBrk="1" fontAlgn="auto" latinLnBrk="0" hangingPunct="1">
              <a:lnSpc>
                <a:spcPct val="120000"/>
              </a:lnSpc>
              <a:spcBef>
                <a:spcPts val="0"/>
              </a:spcBef>
              <a:spcAft>
                <a:spcPts val="1200"/>
              </a:spcAft>
              <a:buClrTx/>
              <a:buSzTx/>
              <a:buFont typeface="Arial" panose="020B0604020202020204" pitchFamily="34" charset="0"/>
              <a:buChar char="•"/>
              <a:tabLst/>
              <a:defRPr/>
            </a:pPr>
            <a:r>
              <a:rPr lang="de-CH" sz="1200" dirty="0">
                <a:solidFill>
                  <a:prstClr val="black"/>
                </a:solidFill>
                <a:latin typeface="Gill Sans Nova" panose="020B0602020104020203" pitchFamily="34" charset="0"/>
              </a:rPr>
              <a:t>Kinder unter 10 Jahren nicht in Stichprobe enthalten </a:t>
            </a:r>
          </a:p>
          <a:p>
            <a:pPr marL="285750" marR="0" lvl="0" indent="-285750" defTabSz="685800" rtl="0" eaLnBrk="1" fontAlgn="auto" latinLnBrk="0" hangingPunct="1">
              <a:lnSpc>
                <a:spcPct val="120000"/>
              </a:lnSpc>
              <a:spcBef>
                <a:spcPts val="0"/>
              </a:spcBef>
              <a:spcAft>
                <a:spcPts val="1200"/>
              </a:spcAft>
              <a:buClrTx/>
              <a:buSzTx/>
              <a:buFont typeface="Arial" panose="020B0604020202020204" pitchFamily="34" charset="0"/>
              <a:buChar char="•"/>
              <a:tabLst/>
              <a:defRPr/>
            </a:pPr>
            <a:endParaRPr kumimoji="0" lang="de-CH" sz="1200" b="0" i="0" u="none" strike="noStrike" kern="1200" cap="none" spc="0" normalizeH="0" baseline="0" noProof="0" dirty="0">
              <a:ln>
                <a:noFill/>
              </a:ln>
              <a:solidFill>
                <a:prstClr val="black"/>
              </a:solidFill>
              <a:effectLst/>
              <a:uLnTx/>
              <a:uFillTx/>
              <a:latin typeface="Gill Sans Nova" panose="020B0602020104020203" pitchFamily="34" charset="0"/>
              <a:ea typeface="+mn-ea"/>
              <a:cs typeface="+mn-cs"/>
            </a:endParaRPr>
          </a:p>
          <a:p>
            <a:pPr marL="0" marR="0" lvl="0" indent="0" defTabSz="685800" rtl="0" eaLnBrk="1" fontAlgn="auto" latinLnBrk="0" hangingPunct="1">
              <a:lnSpc>
                <a:spcPct val="120000"/>
              </a:lnSpc>
              <a:spcBef>
                <a:spcPts val="0"/>
              </a:spcBef>
              <a:spcAft>
                <a:spcPts val="1200"/>
              </a:spcAft>
              <a:buClrTx/>
              <a:buSzTx/>
              <a:buFont typeface="Arial" panose="020B0604020202020204" pitchFamily="34" charset="0"/>
              <a:buNone/>
              <a:tabLst/>
              <a:defRPr/>
            </a:pPr>
            <a:r>
              <a:rPr kumimoji="0" lang="de-CH" sz="1200" b="1" i="0" u="none" strike="noStrike" kern="1200" cap="none" spc="0" normalizeH="0" baseline="0" noProof="0" dirty="0">
                <a:ln>
                  <a:noFill/>
                </a:ln>
                <a:solidFill>
                  <a:prstClr val="black"/>
                </a:solidFill>
                <a:effectLst/>
                <a:uLnTx/>
                <a:uFillTx/>
                <a:latin typeface="Gill Sans Nova" panose="020B0602020104020203" pitchFamily="34" charset="0"/>
                <a:ea typeface="+mn-ea"/>
                <a:cs typeface="+mn-cs"/>
              </a:rPr>
              <a:t>Durchschnittsalter</a:t>
            </a:r>
          </a:p>
          <a:p>
            <a:pPr marL="285750" marR="0" lvl="0" indent="-285750" algn="l" defTabSz="685800" rtl="0" eaLnBrk="1" fontAlgn="auto" latinLnBrk="0" hangingPunct="1">
              <a:lnSpc>
                <a:spcPct val="120000"/>
              </a:lnSpc>
              <a:spcBef>
                <a:spcPts val="0"/>
              </a:spcBef>
              <a:spcAft>
                <a:spcPts val="1200"/>
              </a:spcAft>
              <a:buClrTx/>
              <a:buSzTx/>
              <a:buFont typeface="Arial" panose="020B0604020202020204" pitchFamily="34" charset="0"/>
              <a:buChar char="•"/>
              <a:tabLst/>
              <a:defRPr/>
            </a:pPr>
            <a:r>
              <a:rPr lang="de-CH" sz="1200" dirty="0">
                <a:solidFill>
                  <a:prstClr val="black"/>
                </a:solidFill>
                <a:latin typeface="Gill Sans Nova" panose="020B0602020104020203" pitchFamily="34" charset="0"/>
              </a:rPr>
              <a:t>Gefährdende Personen im Vergleich zu den polizeilich erfassten beschuldigten Personen älter (</a:t>
            </a:r>
            <a:r>
              <a:rPr kumimoji="0" lang="de-CH" sz="1200" b="1" i="0" u="none" strike="noStrike" kern="1200" cap="none" spc="0" normalizeH="0" baseline="0" noProof="0" dirty="0">
                <a:ln>
                  <a:noFill/>
                </a:ln>
                <a:solidFill>
                  <a:prstClr val="black"/>
                </a:solidFill>
                <a:effectLst/>
                <a:uLnTx/>
                <a:uFillTx/>
                <a:latin typeface="Gill Sans Nova" panose="020B0602020104020203" pitchFamily="34" charset="0"/>
                <a:ea typeface="+mn-ea"/>
                <a:cs typeface="+mn-cs"/>
              </a:rPr>
              <a:t>Durchschnittsalter = 39 Jahre</a:t>
            </a:r>
            <a:r>
              <a:rPr kumimoji="0" lang="de-CH" sz="1200" b="0" i="0" u="none" strike="noStrike" kern="1200" cap="none" spc="0" normalizeH="0" baseline="0" noProof="0" dirty="0">
                <a:ln>
                  <a:noFill/>
                </a:ln>
                <a:solidFill>
                  <a:prstClr val="black"/>
                </a:solidFill>
                <a:effectLst/>
                <a:uLnTx/>
                <a:uFillTx/>
                <a:latin typeface="Gill Sans Nova" panose="020B0602020104020203" pitchFamily="34" charset="0"/>
                <a:ea typeface="+mn-ea"/>
                <a:cs typeface="+mn-cs"/>
              </a:rPr>
              <a:t>)</a:t>
            </a:r>
          </a:p>
          <a:p>
            <a:pPr marL="285750" marR="0" lvl="0" indent="-285750" defTabSz="685800" rtl="0" eaLnBrk="1" fontAlgn="auto" latinLnBrk="0" hangingPunct="1">
              <a:lnSpc>
                <a:spcPct val="120000"/>
              </a:lnSpc>
              <a:spcBef>
                <a:spcPts val="0"/>
              </a:spcBef>
              <a:spcAft>
                <a:spcPts val="1200"/>
              </a:spcAft>
              <a:buClrTx/>
              <a:buSzTx/>
              <a:buFont typeface="Arial" panose="020B0604020202020204" pitchFamily="34" charset="0"/>
              <a:buChar char="•"/>
              <a:tabLst/>
              <a:defRPr/>
            </a:pPr>
            <a:r>
              <a:rPr kumimoji="0" lang="de-CH" sz="1200" b="0" i="0" u="none" strike="noStrike" kern="1200" cap="none" spc="0" normalizeH="0" baseline="0" noProof="0" dirty="0">
                <a:ln>
                  <a:noFill/>
                </a:ln>
                <a:solidFill>
                  <a:prstClr val="black"/>
                </a:solidFill>
                <a:effectLst/>
                <a:uLnTx/>
                <a:uFillTx/>
                <a:latin typeface="Gill Sans Nova" panose="020B0602020104020203" pitchFamily="34" charset="0"/>
                <a:ea typeface="+mn-ea"/>
                <a:cs typeface="+mn-cs"/>
              </a:rPr>
              <a:t>Höchstes Durchschnittsalter bei Drohungen </a:t>
            </a:r>
            <a:r>
              <a:rPr lang="de-CH" sz="1200" dirty="0">
                <a:solidFill>
                  <a:prstClr val="black"/>
                </a:solidFill>
                <a:latin typeface="Gill Sans Nova" panose="020B0602020104020203" pitchFamily="34" charset="0"/>
              </a:rPr>
              <a:t>/ Gewalt gegen Behörden (49 Jahre)</a:t>
            </a:r>
            <a:endParaRPr kumimoji="0" lang="de-CH" sz="1200" b="0" i="0" u="none" strike="noStrike" kern="1200" cap="none" spc="0" normalizeH="0" baseline="0" noProof="0" dirty="0">
              <a:ln>
                <a:noFill/>
              </a:ln>
              <a:solidFill>
                <a:prstClr val="black"/>
              </a:solidFill>
              <a:effectLst/>
              <a:uLnTx/>
              <a:uFillTx/>
              <a:latin typeface="Gill Sans Nova" panose="020B0602020104020203" pitchFamily="34" charset="0"/>
              <a:ea typeface="+mn-ea"/>
              <a:cs typeface="+mn-cs"/>
            </a:endParaRPr>
          </a:p>
          <a:p>
            <a:pPr marL="285750" marR="0" lvl="0" indent="-285750" defTabSz="685800" rtl="0" eaLnBrk="1" fontAlgn="auto" latinLnBrk="0" hangingPunct="1">
              <a:lnSpc>
                <a:spcPct val="120000"/>
              </a:lnSpc>
              <a:spcBef>
                <a:spcPts val="0"/>
              </a:spcBef>
              <a:spcAft>
                <a:spcPts val="1200"/>
              </a:spcAft>
              <a:buClrTx/>
              <a:buSzTx/>
              <a:buFont typeface="Arial" panose="020B0604020202020204" pitchFamily="34" charset="0"/>
              <a:buChar char="•"/>
              <a:tabLst/>
              <a:defRPr/>
            </a:pPr>
            <a:r>
              <a:rPr kumimoji="0" lang="de-CH" sz="1200" b="0" i="0" u="none" strike="noStrike" kern="1200" cap="none" spc="0" normalizeH="0" baseline="0" noProof="0" dirty="0">
                <a:ln>
                  <a:noFill/>
                </a:ln>
                <a:solidFill>
                  <a:prstClr val="black"/>
                </a:solidFill>
                <a:effectLst/>
                <a:uLnTx/>
                <a:uFillTx/>
                <a:latin typeface="Gill Sans Nova" panose="020B0602020104020203" pitchFamily="34" charset="0"/>
                <a:ea typeface="+mn-ea"/>
                <a:cs typeface="+mn-cs"/>
              </a:rPr>
              <a:t>Tiefstes Durchschnittsalter bei Extremismus / Radikalisierung (32 Jahre) bzw. bei «Anderen» Fällen (31 Jahre) → Anmerkung: Stichproben dieser Kategorien setzen sich aus 13 bzw. 19 Fällen zusammen. </a:t>
            </a:r>
          </a:p>
          <a:p>
            <a:endParaRPr lang="de-CH" dirty="0"/>
          </a:p>
        </p:txBody>
      </p:sp>
      <p:sp>
        <p:nvSpPr>
          <p:cNvPr id="4" name="Foliennummernplatzhalter 3"/>
          <p:cNvSpPr>
            <a:spLocks noGrp="1"/>
          </p:cNvSpPr>
          <p:nvPr>
            <p:ph type="sldNum" sz="quarter" idx="5"/>
          </p:nvPr>
        </p:nvSpPr>
        <p:spPr/>
        <p:txBody>
          <a:bodyPr/>
          <a:lstStyle/>
          <a:p>
            <a:fld id="{19EFE3F1-1C0D-4780-BCDC-4F7033F6C9E1}" type="slidenum">
              <a:rPr lang="de-CH" smtClean="0"/>
              <a:t>10</a:t>
            </a:fld>
            <a:endParaRPr lang="de-CH"/>
          </a:p>
        </p:txBody>
      </p:sp>
    </p:spTree>
    <p:extLst>
      <p:ext uri="{BB962C8B-B14F-4D97-AF65-F5344CB8AC3E}">
        <p14:creationId xmlns:p14="http://schemas.microsoft.com/office/powerpoint/2010/main" val="31194110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CH" sz="1200" b="1">
                <a:effectLst/>
                <a:latin typeface="PalatinoLinotype"/>
              </a:rPr>
              <a:t>Allgemeines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sz="1200">
                <a:effectLst/>
                <a:latin typeface="PalatinoLinotype"/>
              </a:rPr>
              <a:t>Nur rund die Hälfte der registrierten Personen sind Schweizerinnen und Schweizer (</a:t>
            </a:r>
            <a:r>
              <a:rPr lang="de-CH" sz="1200" b="1">
                <a:effectLst/>
                <a:latin typeface="PalatinoLinotype"/>
              </a:rPr>
              <a:t>54.3%</a:t>
            </a:r>
            <a:r>
              <a:rPr lang="de-CH" sz="1200">
                <a:effectLst/>
                <a:latin typeface="PalatinoLinotype"/>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sz="1200">
                <a:effectLst/>
                <a:latin typeface="PalatinoLinotype"/>
              </a:rPr>
              <a:t>Insgesamt </a:t>
            </a:r>
            <a:r>
              <a:rPr lang="de-CH" sz="1200" b="1">
                <a:effectLst/>
                <a:latin typeface="PalatinoLinotype"/>
              </a:rPr>
              <a:t>36 verschiedene ausländische Nationalitäten </a:t>
            </a:r>
            <a:r>
              <a:rPr lang="de-CH" sz="1200">
                <a:effectLst/>
                <a:latin typeface="PalatinoLinotype"/>
              </a:rPr>
              <a:t>festgestellt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sz="1200">
                <a:effectLst/>
                <a:latin typeface="PalatinoLinotype"/>
              </a:rPr>
              <a:t>Häufigste ausländische Nationalitäten: </a:t>
            </a:r>
            <a:r>
              <a:rPr lang="de-CH" sz="1200" b="1">
                <a:effectLst/>
                <a:latin typeface="PalatinoLinotype"/>
              </a:rPr>
              <a:t>Kosovo, </a:t>
            </a:r>
            <a:r>
              <a:rPr lang="de-CH" sz="1200" b="1" err="1">
                <a:effectLst/>
                <a:latin typeface="PalatinoLinotype"/>
              </a:rPr>
              <a:t>Türkei</a:t>
            </a:r>
            <a:r>
              <a:rPr lang="de-CH" sz="1200" b="1">
                <a:effectLst/>
                <a:latin typeface="PalatinoLinotype"/>
              </a:rPr>
              <a:t>, Italien, Serbien, Deutschland, Eritrea und Irak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CH" sz="1200" b="1">
              <a:effectLst/>
              <a:latin typeface="PalatinoLinotype"/>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CH" sz="1200" b="1">
                <a:effectLst/>
                <a:latin typeface="PalatinoLinotype"/>
              </a:rPr>
              <a:t>Falltypologie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sz="1200">
                <a:effectLst/>
                <a:latin typeface="PalatinoLinotype"/>
              </a:rPr>
              <a:t>Schweizer*innen geraten häufiger mit Behörden (71.1%) oder anderen Drittpersonen (62.5%) in Konflikt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sz="1200">
                <a:effectLst/>
                <a:latin typeface="PalatinoLinotype"/>
              </a:rPr>
              <a:t>Ausländische Staatsangehörige insbesondere im Kontext häuslicher Gewalt stark überrepräsentiert (61.9</a:t>
            </a:r>
          </a:p>
          <a:p>
            <a:endParaRPr lang="de-CH"/>
          </a:p>
        </p:txBody>
      </p:sp>
      <p:sp>
        <p:nvSpPr>
          <p:cNvPr id="4" name="Foliennummernplatzhalter 3"/>
          <p:cNvSpPr>
            <a:spLocks noGrp="1"/>
          </p:cNvSpPr>
          <p:nvPr>
            <p:ph type="sldNum" sz="quarter" idx="5"/>
          </p:nvPr>
        </p:nvSpPr>
        <p:spPr/>
        <p:txBody>
          <a:bodyPr/>
          <a:lstStyle/>
          <a:p>
            <a:fld id="{19EFE3F1-1C0D-4780-BCDC-4F7033F6C9E1}" type="slidenum">
              <a:rPr lang="de-CH" smtClean="0"/>
              <a:t>11</a:t>
            </a:fld>
            <a:endParaRPr lang="de-CH"/>
          </a:p>
        </p:txBody>
      </p:sp>
    </p:spTree>
    <p:extLst>
      <p:ext uri="{BB962C8B-B14F-4D97-AF65-F5344CB8AC3E}">
        <p14:creationId xmlns:p14="http://schemas.microsoft.com/office/powerpoint/2010/main" val="8577372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Slide 1">
    <p:bg>
      <p:bgPr>
        <a:solidFill>
          <a:schemeClr val="bg1"/>
        </a:solidFill>
        <a:effectLst/>
      </p:bgPr>
    </p:bg>
    <p:spTree>
      <p:nvGrpSpPr>
        <p:cNvPr id="1" name=""/>
        <p:cNvGrpSpPr/>
        <p:nvPr/>
      </p:nvGrpSpPr>
      <p:grpSpPr>
        <a:xfrm>
          <a:off x="0" y="0"/>
          <a:ext cx="0" cy="0"/>
          <a:chOff x="0" y="0"/>
          <a:chExt cx="0" cy="0"/>
        </a:xfrm>
      </p:grpSpPr>
      <p:pic>
        <p:nvPicPr>
          <p:cNvPr id="13" name="Picture 12" descr="A picture containing skating, building, ramp, board&#10;&#10;Description automatically generated">
            <a:extLst>
              <a:ext uri="{FF2B5EF4-FFF2-40B4-BE49-F238E27FC236}">
                <a16:creationId xmlns:a16="http://schemas.microsoft.com/office/drawing/2014/main" id="{9F7E1813-5682-4AAE-8DC8-5A613DE12B9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479" r="7910" b="19850"/>
          <a:stretch/>
        </p:blipFill>
        <p:spPr>
          <a:xfrm>
            <a:off x="0" y="0"/>
            <a:ext cx="9136420" cy="5143500"/>
          </a:xfrm>
          <a:prstGeom prst="rect">
            <a:avLst/>
          </a:prstGeom>
        </p:spPr>
      </p:pic>
      <p:sp>
        <p:nvSpPr>
          <p:cNvPr id="11" name="Freeform: Shape 10">
            <a:extLst>
              <a:ext uri="{FF2B5EF4-FFF2-40B4-BE49-F238E27FC236}">
                <a16:creationId xmlns:a16="http://schemas.microsoft.com/office/drawing/2014/main" id="{43D7A234-EBF8-4A9A-ACFF-4329BD747ADC}"/>
              </a:ext>
            </a:extLst>
          </p:cNvPr>
          <p:cNvSpPr>
            <a:spLocks noChangeAspect="1"/>
          </p:cNvSpPr>
          <p:nvPr userDrawn="1"/>
        </p:nvSpPr>
        <p:spPr>
          <a:xfrm>
            <a:off x="4575791" y="3166310"/>
            <a:ext cx="4568210" cy="5009983"/>
          </a:xfrm>
          <a:custGeom>
            <a:avLst/>
            <a:gdLst>
              <a:gd name="connsiteX0" fmla="*/ 0 w 3106057"/>
              <a:gd name="connsiteY0" fmla="*/ 711200 h 3403600"/>
              <a:gd name="connsiteX1" fmla="*/ 3106057 w 3106057"/>
              <a:gd name="connsiteY1" fmla="*/ 0 h 3403600"/>
              <a:gd name="connsiteX2" fmla="*/ 3106057 w 3106057"/>
              <a:gd name="connsiteY2" fmla="*/ 3403600 h 3403600"/>
              <a:gd name="connsiteX3" fmla="*/ 449943 w 3106057"/>
              <a:gd name="connsiteY3" fmla="*/ 3222171 h 3403600"/>
              <a:gd name="connsiteX4" fmla="*/ 0 w 3106057"/>
              <a:gd name="connsiteY4" fmla="*/ 711200 h 340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6057" h="3403600">
                <a:moveTo>
                  <a:pt x="0" y="711200"/>
                </a:moveTo>
                <a:lnTo>
                  <a:pt x="3106057" y="0"/>
                </a:lnTo>
                <a:lnTo>
                  <a:pt x="3106057" y="3403600"/>
                </a:lnTo>
                <a:lnTo>
                  <a:pt x="449943" y="3222171"/>
                </a:lnTo>
                <a:lnTo>
                  <a:pt x="0" y="7112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4" name="TextBox 13">
            <a:extLst>
              <a:ext uri="{FF2B5EF4-FFF2-40B4-BE49-F238E27FC236}">
                <a16:creationId xmlns:a16="http://schemas.microsoft.com/office/drawing/2014/main" id="{69B6FC2A-29C4-4742-B32D-604659C0CB22}"/>
              </a:ext>
            </a:extLst>
          </p:cNvPr>
          <p:cNvSpPr txBox="1"/>
          <p:nvPr userDrawn="1"/>
        </p:nvSpPr>
        <p:spPr>
          <a:xfrm>
            <a:off x="6789318" y="4613375"/>
            <a:ext cx="1995907" cy="153888"/>
          </a:xfrm>
          <a:prstGeom prst="rect">
            <a:avLst/>
          </a:prstGeom>
          <a:noFill/>
        </p:spPr>
        <p:txBody>
          <a:bodyPr wrap="square" lIns="0" tIns="0" rIns="0" bIns="0" rtlCol="0">
            <a:spAutoFit/>
          </a:bodyPr>
          <a:lstStyle/>
          <a:p>
            <a:pPr algn="r"/>
            <a:r>
              <a:rPr lang="de-CH" sz="1000">
                <a:solidFill>
                  <a:schemeClr val="bg2"/>
                </a:solidFill>
              </a:rPr>
              <a:t>From </a:t>
            </a:r>
            <a:r>
              <a:rPr lang="de-CH" sz="1000" err="1">
                <a:solidFill>
                  <a:schemeClr val="bg2"/>
                </a:solidFill>
              </a:rPr>
              <a:t>insight</a:t>
            </a:r>
            <a:r>
              <a:rPr lang="de-CH" sz="1000">
                <a:solidFill>
                  <a:schemeClr val="bg2"/>
                </a:solidFill>
              </a:rPr>
              <a:t> </a:t>
            </a:r>
            <a:r>
              <a:rPr lang="de-CH" sz="1000" err="1">
                <a:solidFill>
                  <a:schemeClr val="bg2"/>
                </a:solidFill>
              </a:rPr>
              <a:t>to</a:t>
            </a:r>
            <a:r>
              <a:rPr lang="de-CH" sz="1000">
                <a:solidFill>
                  <a:schemeClr val="bg2"/>
                </a:solidFill>
              </a:rPr>
              <a:t> </a:t>
            </a:r>
            <a:r>
              <a:rPr lang="de-CH" sz="1000" err="1">
                <a:solidFill>
                  <a:schemeClr val="bg2"/>
                </a:solidFill>
              </a:rPr>
              <a:t>impact</a:t>
            </a:r>
            <a:r>
              <a:rPr lang="de-CH" sz="1000">
                <a:solidFill>
                  <a:schemeClr val="bg2"/>
                </a:solidFill>
              </a:rPr>
              <a:t>.</a:t>
            </a:r>
          </a:p>
        </p:txBody>
      </p:sp>
      <p:sp>
        <p:nvSpPr>
          <p:cNvPr id="5" name="Title 4">
            <a:extLst>
              <a:ext uri="{FF2B5EF4-FFF2-40B4-BE49-F238E27FC236}">
                <a16:creationId xmlns:a16="http://schemas.microsoft.com/office/drawing/2014/main" id="{A891F29F-BED8-4555-9938-829D3AC33287}"/>
              </a:ext>
            </a:extLst>
          </p:cNvPr>
          <p:cNvSpPr>
            <a:spLocks noGrp="1"/>
          </p:cNvSpPr>
          <p:nvPr>
            <p:ph type="title"/>
          </p:nvPr>
        </p:nvSpPr>
        <p:spPr>
          <a:xfrm>
            <a:off x="827015" y="1098178"/>
            <a:ext cx="7958210" cy="1792800"/>
          </a:xfrm>
        </p:spPr>
        <p:txBody>
          <a:bodyPr anchor="b"/>
          <a:lstStyle>
            <a:lvl1pPr>
              <a:lnSpc>
                <a:spcPts val="4200"/>
              </a:lnSpc>
              <a:defRPr sz="4000">
                <a:latin typeface="Gill Sans Nova Light" panose="020B0302020104020203" pitchFamily="34" charset="0"/>
              </a:defRPr>
            </a:lvl1pPr>
          </a:lstStyle>
          <a:p>
            <a:r>
              <a:rPr lang="de-CH"/>
              <a:t>Click to edit Master title style</a:t>
            </a:r>
          </a:p>
        </p:txBody>
      </p:sp>
      <p:sp>
        <p:nvSpPr>
          <p:cNvPr id="7" name="Text Placeholder 6">
            <a:extLst>
              <a:ext uri="{FF2B5EF4-FFF2-40B4-BE49-F238E27FC236}">
                <a16:creationId xmlns:a16="http://schemas.microsoft.com/office/drawing/2014/main" id="{D3654089-CB0E-4321-8557-8E0B4ACD847A}"/>
              </a:ext>
            </a:extLst>
          </p:cNvPr>
          <p:cNvSpPr>
            <a:spLocks noGrp="1"/>
          </p:cNvSpPr>
          <p:nvPr>
            <p:ph type="body" sz="quarter" idx="10"/>
          </p:nvPr>
        </p:nvSpPr>
        <p:spPr>
          <a:xfrm>
            <a:off x="831027" y="3123868"/>
            <a:ext cx="3650486" cy="1356057"/>
          </a:xfrm>
        </p:spPr>
        <p:txBody>
          <a:bodyPr>
            <a:normAutofit/>
          </a:bodyPr>
          <a:lstStyle>
            <a:lvl1pPr marL="0" indent="0">
              <a:spcAft>
                <a:spcPts val="0"/>
              </a:spcAft>
              <a:buFont typeface="Arial" panose="020B0604020202020204" pitchFamily="34" charset="0"/>
              <a:buNone/>
              <a:defRPr sz="1600"/>
            </a:lvl1pPr>
            <a:lvl2pPr marL="0" indent="0">
              <a:spcAft>
                <a:spcPts val="0"/>
              </a:spcAft>
              <a:buNone/>
              <a:defRPr sz="1600"/>
            </a:lvl2pPr>
            <a:lvl3pPr marL="0" indent="0">
              <a:spcAft>
                <a:spcPts val="0"/>
              </a:spcAft>
              <a:buNone/>
              <a:defRPr sz="1600"/>
            </a:lvl3pPr>
            <a:lvl4pPr marL="0" indent="0">
              <a:spcAft>
                <a:spcPts val="0"/>
              </a:spcAft>
              <a:buNone/>
              <a:defRPr sz="1600"/>
            </a:lvl4pPr>
            <a:lvl5pPr marL="0" indent="0">
              <a:spcAft>
                <a:spcPts val="0"/>
              </a:spcAft>
              <a:buNone/>
              <a:defRPr sz="1600"/>
            </a:lvl5pPr>
          </a:lstStyle>
          <a:p>
            <a:pPr lvl="0"/>
            <a:r>
              <a:rPr lang="de-CH"/>
              <a:t>Click to edit Master text styles</a:t>
            </a:r>
          </a:p>
          <a:p>
            <a:pPr lvl="1"/>
            <a:r>
              <a:rPr lang="de-CH"/>
              <a:t>Second level</a:t>
            </a:r>
          </a:p>
          <a:p>
            <a:pPr lvl="2"/>
            <a:r>
              <a:rPr lang="de-CH"/>
              <a:t>Third level</a:t>
            </a:r>
          </a:p>
          <a:p>
            <a:pPr lvl="3"/>
            <a:r>
              <a:rPr lang="de-CH"/>
              <a:t>Fourth level</a:t>
            </a:r>
          </a:p>
          <a:p>
            <a:pPr lvl="4"/>
            <a:r>
              <a:rPr lang="de-CH"/>
              <a:t>Fifth level</a:t>
            </a:r>
          </a:p>
        </p:txBody>
      </p:sp>
      <p:grpSp>
        <p:nvGrpSpPr>
          <p:cNvPr id="8" name="Gruppieren 7">
            <a:extLst>
              <a:ext uri="{FF2B5EF4-FFF2-40B4-BE49-F238E27FC236}">
                <a16:creationId xmlns:a16="http://schemas.microsoft.com/office/drawing/2014/main" id="{8B03D23B-9C84-42CC-B40F-19C6C46A8E7F}"/>
              </a:ext>
            </a:extLst>
          </p:cNvPr>
          <p:cNvGrpSpPr>
            <a:grpSpLocks noChangeAspect="1"/>
          </p:cNvGrpSpPr>
          <p:nvPr userDrawn="1"/>
        </p:nvGrpSpPr>
        <p:grpSpPr>
          <a:xfrm>
            <a:off x="269882" y="144078"/>
            <a:ext cx="2206115" cy="837655"/>
            <a:chOff x="5700640" y="1702642"/>
            <a:chExt cx="2690641" cy="1021628"/>
          </a:xfrm>
        </p:grpSpPr>
        <p:pic>
          <p:nvPicPr>
            <p:cNvPr id="9" name="Grafik 8" descr="Ein Bild, das Text enthält.&#10;&#10;Automatisch generierte Beschreibung">
              <a:extLst>
                <a:ext uri="{FF2B5EF4-FFF2-40B4-BE49-F238E27FC236}">
                  <a16:creationId xmlns:a16="http://schemas.microsoft.com/office/drawing/2014/main" id="{BC8E9BA2-C296-B3DE-4A04-00FC0EE9664F}"/>
                </a:ext>
              </a:extLst>
            </p:cNvPr>
            <p:cNvPicPr>
              <a:picLocks noChangeAspect="1"/>
            </p:cNvPicPr>
            <p:nvPr/>
          </p:nvPicPr>
          <p:blipFill rotWithShape="1">
            <a:blip r:embed="rId3">
              <a:extLst>
                <a:ext uri="{28A0092B-C50C-407E-A947-70E740481C1C}">
                  <a14:useLocalDpi xmlns:a14="http://schemas.microsoft.com/office/drawing/2010/main" val="0"/>
                </a:ext>
              </a:extLst>
            </a:blip>
            <a:srcRect l="20798" t="-4996" r="6033" b="60694"/>
            <a:stretch/>
          </p:blipFill>
          <p:spPr>
            <a:xfrm>
              <a:off x="6282102" y="2296654"/>
              <a:ext cx="1960685" cy="427616"/>
            </a:xfrm>
            <a:prstGeom prst="rect">
              <a:avLst/>
            </a:prstGeom>
          </p:spPr>
        </p:pic>
        <p:pic>
          <p:nvPicPr>
            <p:cNvPr id="10" name="Grafik 9">
              <a:extLst>
                <a:ext uri="{FF2B5EF4-FFF2-40B4-BE49-F238E27FC236}">
                  <a16:creationId xmlns:a16="http://schemas.microsoft.com/office/drawing/2014/main" id="{05AA5BA2-678A-0510-E86C-C25FE25705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00640" y="1702642"/>
              <a:ext cx="2690641" cy="577391"/>
            </a:xfrm>
            <a:prstGeom prst="rect">
              <a:avLst/>
            </a:prstGeom>
          </p:spPr>
        </p:pic>
      </p:grpSp>
    </p:spTree>
    <p:extLst>
      <p:ext uri="{BB962C8B-B14F-4D97-AF65-F5344CB8AC3E}">
        <p14:creationId xmlns:p14="http://schemas.microsoft.com/office/powerpoint/2010/main" val="1505765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Zwei Bilder mit Legende">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FFEC9FF2-0829-44EA-809D-F5C42173624F}"/>
              </a:ext>
            </a:extLst>
          </p:cNvPr>
          <p:cNvSpPr>
            <a:spLocks noChangeAspect="1"/>
          </p:cNvSpPr>
          <p:nvPr userDrawn="1"/>
        </p:nvSpPr>
        <p:spPr>
          <a:xfrm>
            <a:off x="8570473" y="4701166"/>
            <a:ext cx="213389" cy="233831"/>
          </a:xfrm>
          <a:custGeom>
            <a:avLst/>
            <a:gdLst>
              <a:gd name="connsiteX0" fmla="*/ 0 w 3106057"/>
              <a:gd name="connsiteY0" fmla="*/ 711200 h 3403600"/>
              <a:gd name="connsiteX1" fmla="*/ 3106057 w 3106057"/>
              <a:gd name="connsiteY1" fmla="*/ 0 h 3403600"/>
              <a:gd name="connsiteX2" fmla="*/ 3106057 w 3106057"/>
              <a:gd name="connsiteY2" fmla="*/ 3403600 h 3403600"/>
              <a:gd name="connsiteX3" fmla="*/ 449943 w 3106057"/>
              <a:gd name="connsiteY3" fmla="*/ 3222171 h 3403600"/>
              <a:gd name="connsiteX4" fmla="*/ 0 w 3106057"/>
              <a:gd name="connsiteY4" fmla="*/ 711200 h 340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6057" h="3403600">
                <a:moveTo>
                  <a:pt x="0" y="711200"/>
                </a:moveTo>
                <a:lnTo>
                  <a:pt x="3106057" y="0"/>
                </a:lnTo>
                <a:lnTo>
                  <a:pt x="3106057" y="3403600"/>
                </a:lnTo>
                <a:lnTo>
                  <a:pt x="449943" y="3222171"/>
                </a:lnTo>
                <a:lnTo>
                  <a:pt x="0" y="7112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7" name="Slide Number Placeholder 6">
            <a:extLst>
              <a:ext uri="{FF2B5EF4-FFF2-40B4-BE49-F238E27FC236}">
                <a16:creationId xmlns:a16="http://schemas.microsoft.com/office/drawing/2014/main" id="{7AD794AC-1E69-4E4D-9E6D-26F34827B225}"/>
              </a:ext>
            </a:extLst>
          </p:cNvPr>
          <p:cNvSpPr>
            <a:spLocks noGrp="1"/>
          </p:cNvSpPr>
          <p:nvPr>
            <p:ph type="sldNum" sz="quarter" idx="12"/>
          </p:nvPr>
        </p:nvSpPr>
        <p:spPr/>
        <p:txBody>
          <a:bodyPr/>
          <a:lstStyle/>
          <a:p>
            <a:fld id="{7559FC98-AF75-4A00-A03C-DF9FEBF6BCB9}" type="slidenum">
              <a:rPr lang="de-CH" smtClean="0"/>
              <a:t>‹Nr.›</a:t>
            </a:fld>
            <a:endParaRPr lang="de-CH"/>
          </a:p>
        </p:txBody>
      </p:sp>
      <p:sp>
        <p:nvSpPr>
          <p:cNvPr id="10" name="Picture Placeholder 9">
            <a:extLst>
              <a:ext uri="{FF2B5EF4-FFF2-40B4-BE49-F238E27FC236}">
                <a16:creationId xmlns:a16="http://schemas.microsoft.com/office/drawing/2014/main" id="{46547A73-96B4-4B49-A320-28015EA72F84}"/>
              </a:ext>
            </a:extLst>
          </p:cNvPr>
          <p:cNvSpPr>
            <a:spLocks noGrp="1"/>
          </p:cNvSpPr>
          <p:nvPr>
            <p:ph type="pic" sz="quarter" idx="14"/>
          </p:nvPr>
        </p:nvSpPr>
        <p:spPr>
          <a:xfrm>
            <a:off x="0" y="0"/>
            <a:ext cx="4571999" cy="3887599"/>
          </a:xfrm>
        </p:spPr>
        <p:txBody>
          <a:bodyPr/>
          <a:lstStyle/>
          <a:p>
            <a:r>
              <a:rPr lang="de-CH"/>
              <a:t>Click icon to add picture</a:t>
            </a:r>
          </a:p>
        </p:txBody>
      </p:sp>
      <p:sp>
        <p:nvSpPr>
          <p:cNvPr id="11" name="Picture Placeholder 9">
            <a:extLst>
              <a:ext uri="{FF2B5EF4-FFF2-40B4-BE49-F238E27FC236}">
                <a16:creationId xmlns:a16="http://schemas.microsoft.com/office/drawing/2014/main" id="{43F6FA5C-D25E-4346-815E-CF6B33F724AB}"/>
              </a:ext>
            </a:extLst>
          </p:cNvPr>
          <p:cNvSpPr>
            <a:spLocks noGrp="1"/>
          </p:cNvSpPr>
          <p:nvPr>
            <p:ph type="pic" sz="quarter" idx="15"/>
          </p:nvPr>
        </p:nvSpPr>
        <p:spPr>
          <a:xfrm>
            <a:off x="4572000" y="0"/>
            <a:ext cx="4572000" cy="3887599"/>
          </a:xfrm>
        </p:spPr>
        <p:txBody>
          <a:bodyPr/>
          <a:lstStyle/>
          <a:p>
            <a:r>
              <a:rPr lang="de-CH"/>
              <a:t>Click icon to add picture</a:t>
            </a:r>
          </a:p>
        </p:txBody>
      </p:sp>
      <p:sp>
        <p:nvSpPr>
          <p:cNvPr id="4" name="Text Placeholder 3">
            <a:extLst>
              <a:ext uri="{FF2B5EF4-FFF2-40B4-BE49-F238E27FC236}">
                <a16:creationId xmlns:a16="http://schemas.microsoft.com/office/drawing/2014/main" id="{C19FAD45-6EEE-4522-8CA6-5189DCDD487C}"/>
              </a:ext>
            </a:extLst>
          </p:cNvPr>
          <p:cNvSpPr>
            <a:spLocks noGrp="1"/>
          </p:cNvSpPr>
          <p:nvPr>
            <p:ph type="body" sz="quarter" idx="16"/>
          </p:nvPr>
        </p:nvSpPr>
        <p:spPr>
          <a:xfrm>
            <a:off x="358775" y="3989388"/>
            <a:ext cx="4122738" cy="490537"/>
          </a:xfrm>
        </p:spPr>
        <p:txBody>
          <a:bodyPr anchor="b">
            <a:normAutofit/>
          </a:bodyPr>
          <a:lstStyle>
            <a:lvl1pPr marL="0" indent="0">
              <a:buFont typeface="Arial" panose="020B0604020202020204" pitchFamily="34" charset="0"/>
              <a:buNone/>
              <a:defRPr sz="1400"/>
            </a:lvl1pPr>
            <a:lvl2pPr marL="0" indent="0">
              <a:buNone/>
              <a:defRPr sz="1400"/>
            </a:lvl2pPr>
            <a:lvl3pPr marL="0" indent="0">
              <a:buNone/>
              <a:defRPr sz="1400"/>
            </a:lvl3pPr>
            <a:lvl4pPr marL="0" indent="0">
              <a:buNone/>
              <a:defRPr sz="1400"/>
            </a:lvl4pPr>
            <a:lvl5pPr marL="0" indent="0">
              <a:buFont typeface="Arial" panose="020B0604020202020204" pitchFamily="34" charset="0"/>
              <a:buNone/>
              <a:defRPr sz="1400"/>
            </a:lvl5pPr>
          </a:lstStyle>
          <a:p>
            <a:pPr lvl="0"/>
            <a:r>
              <a:rPr lang="de-CH"/>
              <a:t>Click to edit Master text styles</a:t>
            </a:r>
          </a:p>
        </p:txBody>
      </p:sp>
      <p:sp>
        <p:nvSpPr>
          <p:cNvPr id="12" name="Text Placeholder 3">
            <a:extLst>
              <a:ext uri="{FF2B5EF4-FFF2-40B4-BE49-F238E27FC236}">
                <a16:creationId xmlns:a16="http://schemas.microsoft.com/office/drawing/2014/main" id="{447F9A9E-BA08-4C8F-96E1-0E7C7D71B398}"/>
              </a:ext>
            </a:extLst>
          </p:cNvPr>
          <p:cNvSpPr>
            <a:spLocks noGrp="1"/>
          </p:cNvSpPr>
          <p:nvPr>
            <p:ph type="body" sz="quarter" idx="17"/>
          </p:nvPr>
        </p:nvSpPr>
        <p:spPr>
          <a:xfrm>
            <a:off x="4662487" y="3989387"/>
            <a:ext cx="4122738" cy="490537"/>
          </a:xfrm>
        </p:spPr>
        <p:txBody>
          <a:bodyPr anchor="b">
            <a:normAutofit/>
          </a:bodyPr>
          <a:lstStyle>
            <a:lvl1pPr marL="0" indent="0">
              <a:buFont typeface="Arial" panose="020B0604020202020204" pitchFamily="34" charset="0"/>
              <a:buNone/>
              <a:defRPr sz="1400"/>
            </a:lvl1pPr>
            <a:lvl2pPr marL="0" indent="0">
              <a:buNone/>
              <a:defRPr sz="1400"/>
            </a:lvl2pPr>
            <a:lvl3pPr marL="0" indent="0">
              <a:buNone/>
              <a:defRPr sz="1400"/>
            </a:lvl3pPr>
            <a:lvl4pPr marL="0" indent="0">
              <a:buNone/>
              <a:defRPr sz="1400"/>
            </a:lvl4pPr>
            <a:lvl5pPr marL="0" indent="0">
              <a:buFont typeface="Arial" panose="020B0604020202020204" pitchFamily="34" charset="0"/>
              <a:buNone/>
              <a:defRPr sz="1400"/>
            </a:lvl5pPr>
          </a:lstStyle>
          <a:p>
            <a:pPr lvl="0"/>
            <a:r>
              <a:rPr lang="de-CH"/>
              <a:t>Click to edit Master text styles</a:t>
            </a:r>
          </a:p>
        </p:txBody>
      </p:sp>
      <p:sp>
        <p:nvSpPr>
          <p:cNvPr id="13" name="Rectangle 12" descr="{&quot;templafy&quot;:{&quot;id&quot;:&quot;33bf8018-aa11-4e71-b1b5-57000a3650d9&quot;}}">
            <a:extLst>
              <a:ext uri="{FF2B5EF4-FFF2-40B4-BE49-F238E27FC236}">
                <a16:creationId xmlns:a16="http://schemas.microsoft.com/office/drawing/2014/main" id="{9387BB4B-AFF2-4440-B25E-89CDD9B79F05}"/>
              </a:ext>
            </a:extLst>
          </p:cNvPr>
          <p:cNvSpPr/>
          <p:nvPr userDrawn="1"/>
        </p:nvSpPr>
        <p:spPr>
          <a:xfrm>
            <a:off x="6804000" y="4770373"/>
            <a:ext cx="1177196" cy="1843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l"/>
            <a:r>
              <a:rPr lang="de-CH" sz="800">
                <a:solidFill>
                  <a:schemeClr val="tx1"/>
                </a:solidFill>
              </a:rPr>
              <a:t>1. September 2022</a:t>
            </a:r>
          </a:p>
        </p:txBody>
      </p:sp>
      <p:pic>
        <p:nvPicPr>
          <p:cNvPr id="1441265368" name="Rectangle 14" descr="{&quot;templafy&quot;:{&quot;id&quot;:&quot;ecae5640-05af-4a32-9c24-6b73620b8359&quot;}}"/>
          <p:cNvPicPr>
            <a:picLocks noChangeAspect="1"/>
          </p:cNvPicPr>
          <p:nvPr/>
        </p:nvPicPr>
        <p:blipFill>
          <a:blip r:embed="rId2"/>
          <a:stretch>
            <a:fillRect/>
          </a:stretch>
        </p:blipFill>
        <p:spPr>
          <a:xfrm>
            <a:off x="358775" y="4668427"/>
            <a:ext cx="964800" cy="208800"/>
          </a:xfrm>
          <a:prstGeom prst="rect">
            <a:avLst/>
          </a:prstGeom>
        </p:spPr>
      </p:pic>
      <p:sp>
        <p:nvSpPr>
          <p:cNvPr id="14" name="Rectangle 13" descr="{&quot;templafy&quot;:{&quot;id&quot;:&quot;abc63c1a-3177-4efb-be5a-bdeb6becc14a&quot;}}">
            <a:extLst>
              <a:ext uri="{FF2B5EF4-FFF2-40B4-BE49-F238E27FC236}">
                <a16:creationId xmlns:a16="http://schemas.microsoft.com/office/drawing/2014/main" id="{EF755AF0-F63E-4747-9211-327C44DA029F}"/>
              </a:ext>
            </a:extLst>
          </p:cNvPr>
          <p:cNvSpPr/>
          <p:nvPr userDrawn="1"/>
        </p:nvSpPr>
        <p:spPr>
          <a:xfrm>
            <a:off x="2516261" y="4767263"/>
            <a:ext cx="3884539" cy="2254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l"/>
            <a:endParaRPr lang="de-CH" sz="800">
              <a:solidFill>
                <a:schemeClr val="tx1"/>
              </a:solidFill>
            </a:endParaRPr>
          </a:p>
        </p:txBody>
      </p:sp>
      <p:sp>
        <p:nvSpPr>
          <p:cNvPr id="16" name="Rectangle 15" descr="{&quot;templafy&quot;:{&quot;id&quot;:&quot;e14d5370-e604-4952-904b-7b860c22bde9&quot;}}" hidden="1">
            <a:extLst>
              <a:ext uri="{FF2B5EF4-FFF2-40B4-BE49-F238E27FC236}">
                <a16:creationId xmlns:a16="http://schemas.microsoft.com/office/drawing/2014/main" id="{97ACC166-7757-4B59-A180-1D797D03E7B1}"/>
              </a:ext>
            </a:extLst>
          </p:cNvPr>
          <p:cNvSpPr/>
          <p:nvPr userDrawn="1"/>
        </p:nvSpPr>
        <p:spPr>
          <a:xfrm>
            <a:off x="358775" y="4768290"/>
            <a:ext cx="2569063" cy="1885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l"/>
            <a:r>
              <a:rPr lang="de-CH" sz="800" u="none">
                <a:solidFill>
                  <a:schemeClr val="tx1"/>
                </a:solidFill>
              </a:rPr>
              <a:t>Law School (LS-HSG)</a:t>
            </a:r>
          </a:p>
        </p:txBody>
      </p:sp>
    </p:spTree>
    <p:extLst>
      <p:ext uri="{BB962C8B-B14F-4D97-AF65-F5344CB8AC3E}">
        <p14:creationId xmlns:p14="http://schemas.microsoft.com/office/powerpoint/2010/main" val="2081201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BD8E670C-89F1-48DF-ADBA-904A263650AF}"/>
              </a:ext>
            </a:extLst>
          </p:cNvPr>
          <p:cNvSpPr>
            <a:spLocks noChangeAspect="1"/>
          </p:cNvSpPr>
          <p:nvPr userDrawn="1"/>
        </p:nvSpPr>
        <p:spPr>
          <a:xfrm>
            <a:off x="8570473" y="4701166"/>
            <a:ext cx="213389" cy="233831"/>
          </a:xfrm>
          <a:custGeom>
            <a:avLst/>
            <a:gdLst>
              <a:gd name="connsiteX0" fmla="*/ 0 w 3106057"/>
              <a:gd name="connsiteY0" fmla="*/ 711200 h 3403600"/>
              <a:gd name="connsiteX1" fmla="*/ 3106057 w 3106057"/>
              <a:gd name="connsiteY1" fmla="*/ 0 h 3403600"/>
              <a:gd name="connsiteX2" fmla="*/ 3106057 w 3106057"/>
              <a:gd name="connsiteY2" fmla="*/ 3403600 h 3403600"/>
              <a:gd name="connsiteX3" fmla="*/ 449943 w 3106057"/>
              <a:gd name="connsiteY3" fmla="*/ 3222171 h 3403600"/>
              <a:gd name="connsiteX4" fmla="*/ 0 w 3106057"/>
              <a:gd name="connsiteY4" fmla="*/ 711200 h 340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6057" h="3403600">
                <a:moveTo>
                  <a:pt x="0" y="711200"/>
                </a:moveTo>
                <a:lnTo>
                  <a:pt x="3106057" y="0"/>
                </a:lnTo>
                <a:lnTo>
                  <a:pt x="3106057" y="3403600"/>
                </a:lnTo>
                <a:lnTo>
                  <a:pt x="449943" y="3222171"/>
                </a:lnTo>
                <a:lnTo>
                  <a:pt x="0" y="7112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 name="Title 1">
            <a:extLst>
              <a:ext uri="{FF2B5EF4-FFF2-40B4-BE49-F238E27FC236}">
                <a16:creationId xmlns:a16="http://schemas.microsoft.com/office/drawing/2014/main" id="{A5AFF4CC-30A2-4B7B-BA9D-1A66D47649F5}"/>
              </a:ext>
            </a:extLst>
          </p:cNvPr>
          <p:cNvSpPr>
            <a:spLocks noGrp="1"/>
          </p:cNvSpPr>
          <p:nvPr>
            <p:ph type="title"/>
          </p:nvPr>
        </p:nvSpPr>
        <p:spPr/>
        <p:txBody>
          <a:bodyPr/>
          <a:lstStyle/>
          <a:p>
            <a:r>
              <a:rPr lang="de-CH"/>
              <a:t>Click to edit Master title style</a:t>
            </a:r>
          </a:p>
        </p:txBody>
      </p:sp>
      <p:sp>
        <p:nvSpPr>
          <p:cNvPr id="5" name="Slide Number Placeholder 4">
            <a:extLst>
              <a:ext uri="{FF2B5EF4-FFF2-40B4-BE49-F238E27FC236}">
                <a16:creationId xmlns:a16="http://schemas.microsoft.com/office/drawing/2014/main" id="{C5D39D30-BB72-44AA-B142-468FFB51D75B}"/>
              </a:ext>
            </a:extLst>
          </p:cNvPr>
          <p:cNvSpPr>
            <a:spLocks noGrp="1"/>
          </p:cNvSpPr>
          <p:nvPr>
            <p:ph type="sldNum" sz="quarter" idx="12"/>
          </p:nvPr>
        </p:nvSpPr>
        <p:spPr/>
        <p:txBody>
          <a:bodyPr/>
          <a:lstStyle/>
          <a:p>
            <a:fld id="{7559FC98-AF75-4A00-A03C-DF9FEBF6BCB9}" type="slidenum">
              <a:rPr lang="de-CH" smtClean="0"/>
              <a:t>‹Nr.›</a:t>
            </a:fld>
            <a:endParaRPr lang="de-CH"/>
          </a:p>
        </p:txBody>
      </p:sp>
      <p:sp>
        <p:nvSpPr>
          <p:cNvPr id="9" name="Rectangle 8" descr="{&quot;templafy&quot;:{&quot;id&quot;:&quot;9bef90b2-4aa5-4454-90f0-0817a1667dab&quot;}}">
            <a:extLst>
              <a:ext uri="{FF2B5EF4-FFF2-40B4-BE49-F238E27FC236}">
                <a16:creationId xmlns:a16="http://schemas.microsoft.com/office/drawing/2014/main" id="{137F4E36-F083-4FA0-9705-29ABDA1A5220}"/>
              </a:ext>
            </a:extLst>
          </p:cNvPr>
          <p:cNvSpPr/>
          <p:nvPr userDrawn="1"/>
        </p:nvSpPr>
        <p:spPr>
          <a:xfrm>
            <a:off x="6804000" y="4770373"/>
            <a:ext cx="1177196" cy="1843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l"/>
            <a:r>
              <a:rPr lang="de-CH" sz="800">
                <a:solidFill>
                  <a:schemeClr val="tx1"/>
                </a:solidFill>
              </a:rPr>
              <a:t>1. September 2022</a:t>
            </a:r>
          </a:p>
        </p:txBody>
      </p:sp>
      <p:pic>
        <p:nvPicPr>
          <p:cNvPr id="871395994" name="Rectangle 9" descr="{&quot;templafy&quot;:{&quot;id&quot;:&quot;62c50f43-aade-47c6-b381-d6a366f418f9&quot;}}"/>
          <p:cNvPicPr>
            <a:picLocks noChangeAspect="1"/>
          </p:cNvPicPr>
          <p:nvPr/>
        </p:nvPicPr>
        <p:blipFill>
          <a:blip r:embed="rId2"/>
          <a:stretch>
            <a:fillRect/>
          </a:stretch>
        </p:blipFill>
        <p:spPr>
          <a:xfrm>
            <a:off x="358775" y="4668427"/>
            <a:ext cx="964800" cy="208800"/>
          </a:xfrm>
          <a:prstGeom prst="rect">
            <a:avLst/>
          </a:prstGeom>
        </p:spPr>
      </p:pic>
      <p:sp>
        <p:nvSpPr>
          <p:cNvPr id="11" name="Rectangle 10" descr="{&quot;templafy&quot;:{&quot;id&quot;:&quot;8e7c9c9c-daef-4838-b161-31784cf6a245&quot;}}">
            <a:extLst>
              <a:ext uri="{FF2B5EF4-FFF2-40B4-BE49-F238E27FC236}">
                <a16:creationId xmlns:a16="http://schemas.microsoft.com/office/drawing/2014/main" id="{3ED3541B-0C4B-4AD3-A0FB-BB276047ADCE}"/>
              </a:ext>
            </a:extLst>
          </p:cNvPr>
          <p:cNvSpPr/>
          <p:nvPr userDrawn="1"/>
        </p:nvSpPr>
        <p:spPr>
          <a:xfrm>
            <a:off x="2516261" y="4767263"/>
            <a:ext cx="3884539" cy="2254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l"/>
            <a:endParaRPr lang="de-CH" sz="800">
              <a:solidFill>
                <a:schemeClr val="tx1"/>
              </a:solidFill>
            </a:endParaRPr>
          </a:p>
        </p:txBody>
      </p:sp>
      <p:sp>
        <p:nvSpPr>
          <p:cNvPr id="12" name="Rectangle 11" descr="{&quot;templafy&quot;:{&quot;id&quot;:&quot;0027f4f4-352f-472c-8b12-42ebd81a6c8e&quot;}}" hidden="1">
            <a:extLst>
              <a:ext uri="{FF2B5EF4-FFF2-40B4-BE49-F238E27FC236}">
                <a16:creationId xmlns:a16="http://schemas.microsoft.com/office/drawing/2014/main" id="{87F7EA06-4518-4086-9E1C-ACD1F4782ADD}"/>
              </a:ext>
            </a:extLst>
          </p:cNvPr>
          <p:cNvSpPr/>
          <p:nvPr userDrawn="1"/>
        </p:nvSpPr>
        <p:spPr>
          <a:xfrm>
            <a:off x="358775" y="4768290"/>
            <a:ext cx="2569063" cy="1885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l"/>
            <a:r>
              <a:rPr lang="de-CH" sz="800" u="none">
                <a:solidFill>
                  <a:schemeClr val="tx1"/>
                </a:solidFill>
              </a:rPr>
              <a:t>Law School (LS-HSG)</a:t>
            </a:r>
          </a:p>
        </p:txBody>
      </p:sp>
    </p:spTree>
    <p:extLst>
      <p:ext uri="{BB962C8B-B14F-4D97-AF65-F5344CB8AC3E}">
        <p14:creationId xmlns:p14="http://schemas.microsoft.com/office/powerpoint/2010/main" val="38514031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ld Vollfläch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FC11C186-C392-4982-A2C0-7824EE98FA4F}"/>
              </a:ext>
            </a:extLst>
          </p:cNvPr>
          <p:cNvSpPr>
            <a:spLocks noGrp="1"/>
          </p:cNvSpPr>
          <p:nvPr>
            <p:ph type="pic" sz="quarter" idx="10"/>
          </p:nvPr>
        </p:nvSpPr>
        <p:spPr>
          <a:xfrm>
            <a:off x="0" y="0"/>
            <a:ext cx="9144000" cy="5143500"/>
          </a:xfrm>
        </p:spPr>
        <p:txBody>
          <a:bodyPr/>
          <a:lstStyle/>
          <a:p>
            <a:r>
              <a:rPr lang="de-CH"/>
              <a:t>Click icon to add picture</a:t>
            </a:r>
          </a:p>
        </p:txBody>
      </p:sp>
    </p:spTree>
    <p:extLst>
      <p:ext uri="{BB962C8B-B14F-4D97-AF65-F5344CB8AC3E}">
        <p14:creationId xmlns:p14="http://schemas.microsoft.com/office/powerpoint/2010/main" val="34893341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Zitat schwarze Schrift">
    <p:bg>
      <p:bgPr>
        <a:solidFill>
          <a:schemeClr val="accent2"/>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95F94A4-74DF-4FC6-AF8D-8F883B56E718}"/>
              </a:ext>
            </a:extLst>
          </p:cNvPr>
          <p:cNvSpPr>
            <a:spLocks noGrp="1"/>
          </p:cNvSpPr>
          <p:nvPr>
            <p:ph type="body" sz="quarter" idx="10"/>
          </p:nvPr>
        </p:nvSpPr>
        <p:spPr>
          <a:xfrm>
            <a:off x="828000" y="735013"/>
            <a:ext cx="7957225" cy="2525712"/>
          </a:xfrm>
        </p:spPr>
        <p:txBody>
          <a:bodyPr anchor="b">
            <a:normAutofit/>
          </a:bodyPr>
          <a:lstStyle>
            <a:lvl1pPr marL="0">
              <a:lnSpc>
                <a:spcPct val="110000"/>
              </a:lnSpc>
              <a:buFontTx/>
              <a:buNone/>
              <a:defRPr sz="5000">
                <a:solidFill>
                  <a:schemeClr val="tx1"/>
                </a:solidFill>
                <a:latin typeface="Gill Sans Nova Light" panose="020B0302020104020203" pitchFamily="34" charset="0"/>
              </a:defRPr>
            </a:lvl1pPr>
            <a:lvl2pPr marL="0" indent="0">
              <a:lnSpc>
                <a:spcPts val="5200"/>
              </a:lnSpc>
              <a:buFontTx/>
              <a:buNone/>
              <a:defRPr sz="5000">
                <a:solidFill>
                  <a:schemeClr val="tx1"/>
                </a:solidFill>
                <a:latin typeface="Gill Alt One MT Light" panose="020B0302020104020203" pitchFamily="34" charset="0"/>
              </a:defRPr>
            </a:lvl2pPr>
            <a:lvl3pPr marL="0" indent="0">
              <a:lnSpc>
                <a:spcPts val="5200"/>
              </a:lnSpc>
              <a:buFontTx/>
              <a:buNone/>
              <a:defRPr sz="5000">
                <a:solidFill>
                  <a:schemeClr val="tx1"/>
                </a:solidFill>
                <a:latin typeface="Gill Alt One MT Light" panose="020B0302020104020203" pitchFamily="34" charset="0"/>
              </a:defRPr>
            </a:lvl3pPr>
            <a:lvl4pPr marL="0" indent="0">
              <a:lnSpc>
                <a:spcPts val="5200"/>
              </a:lnSpc>
              <a:buFontTx/>
              <a:buNone/>
              <a:defRPr sz="5000">
                <a:solidFill>
                  <a:schemeClr val="tx1"/>
                </a:solidFill>
                <a:latin typeface="Gill Alt One MT Light" panose="020B0302020104020203" pitchFamily="34" charset="0"/>
              </a:defRPr>
            </a:lvl4pPr>
            <a:lvl5pPr marL="0">
              <a:lnSpc>
                <a:spcPts val="5200"/>
              </a:lnSpc>
              <a:buFontTx/>
              <a:buNone/>
              <a:defRPr sz="5000">
                <a:solidFill>
                  <a:schemeClr val="tx1"/>
                </a:solidFill>
                <a:latin typeface="Gill Alt One MT Light" panose="020B0302020104020203" pitchFamily="34" charset="0"/>
              </a:defRPr>
            </a:lvl5pPr>
          </a:lstStyle>
          <a:p>
            <a:pPr lvl="0"/>
            <a:r>
              <a:rPr lang="de-CH"/>
              <a:t>Click to edit Master text styles</a:t>
            </a:r>
          </a:p>
        </p:txBody>
      </p:sp>
      <p:sp>
        <p:nvSpPr>
          <p:cNvPr id="9" name="Text Placeholder 8">
            <a:extLst>
              <a:ext uri="{FF2B5EF4-FFF2-40B4-BE49-F238E27FC236}">
                <a16:creationId xmlns:a16="http://schemas.microsoft.com/office/drawing/2014/main" id="{ED8D12DF-4F43-44AF-B5F9-5E632D8CD53D}"/>
              </a:ext>
            </a:extLst>
          </p:cNvPr>
          <p:cNvSpPr>
            <a:spLocks noGrp="1"/>
          </p:cNvSpPr>
          <p:nvPr>
            <p:ph type="body" sz="quarter" idx="11"/>
          </p:nvPr>
        </p:nvSpPr>
        <p:spPr>
          <a:xfrm>
            <a:off x="827999" y="3548063"/>
            <a:ext cx="5741765" cy="931862"/>
          </a:xfrm>
        </p:spPr>
        <p:txBody>
          <a:bodyPr>
            <a:noAutofit/>
          </a:bodyPr>
          <a:lstStyle>
            <a:lvl1pPr marL="0" indent="0">
              <a:buFont typeface="Arial" panose="020B0604020202020204" pitchFamily="34" charset="0"/>
              <a:buNone/>
              <a:defRPr sz="1800"/>
            </a:lvl1pPr>
            <a:lvl2pPr marL="0" indent="0">
              <a:buNone/>
              <a:defRPr sz="1800"/>
            </a:lvl2pPr>
            <a:lvl3pPr marL="0" indent="0">
              <a:buNone/>
              <a:defRPr sz="1800"/>
            </a:lvl3pPr>
            <a:lvl4pPr marL="0" indent="0">
              <a:buNone/>
              <a:defRPr sz="1800"/>
            </a:lvl4pPr>
            <a:lvl5pPr marL="0" indent="0">
              <a:buFont typeface="Arial" panose="020B0604020202020204" pitchFamily="34" charset="0"/>
              <a:buNone/>
              <a:defRPr sz="1800"/>
            </a:lvl5pPr>
          </a:lstStyle>
          <a:p>
            <a:pPr lvl="0"/>
            <a:r>
              <a:rPr lang="de-CH"/>
              <a:t>Click to edit Master text styles</a:t>
            </a:r>
          </a:p>
        </p:txBody>
      </p:sp>
    </p:spTree>
    <p:extLst>
      <p:ext uri="{BB962C8B-B14F-4D97-AF65-F5344CB8AC3E}">
        <p14:creationId xmlns:p14="http://schemas.microsoft.com/office/powerpoint/2010/main" val="11041204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Zitat weisse Schrift">
    <p:bg>
      <p:bgPr>
        <a:solidFill>
          <a:schemeClr val="accent3"/>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95F94A4-74DF-4FC6-AF8D-8F883B56E718}"/>
              </a:ext>
            </a:extLst>
          </p:cNvPr>
          <p:cNvSpPr>
            <a:spLocks noGrp="1"/>
          </p:cNvSpPr>
          <p:nvPr>
            <p:ph type="body" sz="quarter" idx="10"/>
          </p:nvPr>
        </p:nvSpPr>
        <p:spPr>
          <a:xfrm>
            <a:off x="828000" y="735013"/>
            <a:ext cx="7957225" cy="2525712"/>
          </a:xfrm>
        </p:spPr>
        <p:txBody>
          <a:bodyPr anchor="b">
            <a:normAutofit/>
          </a:bodyPr>
          <a:lstStyle>
            <a:lvl1pPr marL="0">
              <a:lnSpc>
                <a:spcPct val="110000"/>
              </a:lnSpc>
              <a:buFontTx/>
              <a:buNone/>
              <a:defRPr sz="5000">
                <a:solidFill>
                  <a:schemeClr val="tx1"/>
                </a:solidFill>
                <a:latin typeface="Gill Sans Nova Light" panose="020B0302020104020203" pitchFamily="34" charset="0"/>
              </a:defRPr>
            </a:lvl1pPr>
            <a:lvl2pPr marL="0" indent="0">
              <a:lnSpc>
                <a:spcPts val="5200"/>
              </a:lnSpc>
              <a:buFontTx/>
              <a:buNone/>
              <a:defRPr sz="5000">
                <a:solidFill>
                  <a:schemeClr val="tx1"/>
                </a:solidFill>
                <a:latin typeface="Gill Alt One MT Light" panose="020B0302020104020203" pitchFamily="34" charset="0"/>
              </a:defRPr>
            </a:lvl2pPr>
            <a:lvl3pPr marL="0" indent="0">
              <a:lnSpc>
                <a:spcPts val="5200"/>
              </a:lnSpc>
              <a:buFontTx/>
              <a:buNone/>
              <a:defRPr sz="5000">
                <a:solidFill>
                  <a:schemeClr val="tx1"/>
                </a:solidFill>
                <a:latin typeface="Gill Alt One MT Light" panose="020B0302020104020203" pitchFamily="34" charset="0"/>
              </a:defRPr>
            </a:lvl3pPr>
            <a:lvl4pPr marL="0" indent="0">
              <a:lnSpc>
                <a:spcPts val="5200"/>
              </a:lnSpc>
              <a:buFontTx/>
              <a:buNone/>
              <a:defRPr sz="5000">
                <a:solidFill>
                  <a:schemeClr val="tx1"/>
                </a:solidFill>
                <a:latin typeface="Gill Alt One MT Light" panose="020B0302020104020203" pitchFamily="34" charset="0"/>
              </a:defRPr>
            </a:lvl4pPr>
            <a:lvl5pPr marL="0">
              <a:lnSpc>
                <a:spcPts val="5200"/>
              </a:lnSpc>
              <a:buFontTx/>
              <a:buNone/>
              <a:defRPr sz="5000">
                <a:solidFill>
                  <a:schemeClr val="tx1"/>
                </a:solidFill>
                <a:latin typeface="Gill Alt One MT Light" panose="020B0302020104020203" pitchFamily="34" charset="0"/>
              </a:defRPr>
            </a:lvl5pPr>
          </a:lstStyle>
          <a:p>
            <a:pPr lvl="0"/>
            <a:r>
              <a:rPr lang="de-CH"/>
              <a:t>Click to edit Master text styles</a:t>
            </a:r>
          </a:p>
        </p:txBody>
      </p:sp>
      <p:sp>
        <p:nvSpPr>
          <p:cNvPr id="9" name="Text Placeholder 8">
            <a:extLst>
              <a:ext uri="{FF2B5EF4-FFF2-40B4-BE49-F238E27FC236}">
                <a16:creationId xmlns:a16="http://schemas.microsoft.com/office/drawing/2014/main" id="{ED8D12DF-4F43-44AF-B5F9-5E632D8CD53D}"/>
              </a:ext>
            </a:extLst>
          </p:cNvPr>
          <p:cNvSpPr>
            <a:spLocks noGrp="1"/>
          </p:cNvSpPr>
          <p:nvPr>
            <p:ph type="body" sz="quarter" idx="11"/>
          </p:nvPr>
        </p:nvSpPr>
        <p:spPr>
          <a:xfrm>
            <a:off x="827999" y="3548063"/>
            <a:ext cx="5741765" cy="931862"/>
          </a:xfrm>
        </p:spPr>
        <p:txBody>
          <a:bodyPr>
            <a:noAutofit/>
          </a:bodyPr>
          <a:lstStyle>
            <a:lvl1pPr marL="0" indent="0">
              <a:buFont typeface="Arial" panose="020B0604020202020204" pitchFamily="34" charset="0"/>
              <a:buNone/>
              <a:defRPr sz="1800">
                <a:solidFill>
                  <a:schemeClr val="tx1"/>
                </a:solidFill>
              </a:defRPr>
            </a:lvl1pPr>
            <a:lvl2pPr marL="0" indent="0">
              <a:buNone/>
              <a:defRPr sz="1800"/>
            </a:lvl2pPr>
            <a:lvl3pPr marL="0" indent="0">
              <a:buNone/>
              <a:defRPr sz="1800"/>
            </a:lvl3pPr>
            <a:lvl4pPr marL="0" indent="0">
              <a:buNone/>
              <a:defRPr sz="1800"/>
            </a:lvl4pPr>
            <a:lvl5pPr marL="0" indent="0">
              <a:buFont typeface="Arial" panose="020B0604020202020204" pitchFamily="34" charset="0"/>
              <a:buNone/>
              <a:defRPr sz="1800"/>
            </a:lvl5pPr>
          </a:lstStyle>
          <a:p>
            <a:pPr lvl="0"/>
            <a:r>
              <a:rPr lang="de-CH"/>
              <a:t>Click to edit Master text styles</a:t>
            </a:r>
          </a:p>
        </p:txBody>
      </p:sp>
    </p:spTree>
    <p:extLst>
      <p:ext uri="{BB962C8B-B14F-4D97-AF65-F5344CB8AC3E}">
        <p14:creationId xmlns:p14="http://schemas.microsoft.com/office/powerpoint/2010/main" val="38188518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tement 1">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D1F60-1436-43F1-AAD9-4C2415299607}"/>
              </a:ext>
            </a:extLst>
          </p:cNvPr>
          <p:cNvSpPr>
            <a:spLocks noGrp="1"/>
          </p:cNvSpPr>
          <p:nvPr>
            <p:ph type="title"/>
          </p:nvPr>
        </p:nvSpPr>
        <p:spPr>
          <a:xfrm>
            <a:off x="828000" y="735013"/>
            <a:ext cx="5148000" cy="3728674"/>
          </a:xfrm>
        </p:spPr>
        <p:txBody>
          <a:bodyPr>
            <a:normAutofit/>
          </a:bodyPr>
          <a:lstStyle>
            <a:lvl1pPr>
              <a:lnSpc>
                <a:spcPct val="90000"/>
              </a:lnSpc>
              <a:defRPr sz="7900">
                <a:solidFill>
                  <a:schemeClr val="bg2"/>
                </a:solidFill>
                <a:latin typeface="Gill Sans Nova Light" panose="020B0302020104020203" pitchFamily="34" charset="0"/>
              </a:defRPr>
            </a:lvl1pPr>
          </a:lstStyle>
          <a:p>
            <a:r>
              <a:rPr lang="de-CH"/>
              <a:t>Click to edit Master title style</a:t>
            </a:r>
          </a:p>
        </p:txBody>
      </p:sp>
      <p:sp>
        <p:nvSpPr>
          <p:cNvPr id="11" name="Picture Placeholder 10">
            <a:extLst>
              <a:ext uri="{FF2B5EF4-FFF2-40B4-BE49-F238E27FC236}">
                <a16:creationId xmlns:a16="http://schemas.microsoft.com/office/drawing/2014/main" id="{140949B5-E4F8-48A4-9D3A-2312F9CD4605}"/>
              </a:ext>
            </a:extLst>
          </p:cNvPr>
          <p:cNvSpPr>
            <a:spLocks noGrp="1"/>
          </p:cNvSpPr>
          <p:nvPr>
            <p:ph type="pic" sz="quarter" idx="10"/>
          </p:nvPr>
        </p:nvSpPr>
        <p:spPr>
          <a:xfrm>
            <a:off x="6625225" y="735013"/>
            <a:ext cx="2160000" cy="2160000"/>
          </a:xfrm>
        </p:spPr>
        <p:txBody>
          <a:bodyPr/>
          <a:lstStyle/>
          <a:p>
            <a:r>
              <a:rPr lang="de-CH"/>
              <a:t>Click icon to add picture</a:t>
            </a:r>
          </a:p>
        </p:txBody>
      </p:sp>
    </p:spTree>
    <p:extLst>
      <p:ext uri="{BB962C8B-B14F-4D97-AF65-F5344CB8AC3E}">
        <p14:creationId xmlns:p14="http://schemas.microsoft.com/office/powerpoint/2010/main" val="38558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atement 2">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D1F60-1436-43F1-AAD9-4C2415299607}"/>
              </a:ext>
            </a:extLst>
          </p:cNvPr>
          <p:cNvSpPr>
            <a:spLocks noGrp="1"/>
          </p:cNvSpPr>
          <p:nvPr>
            <p:ph type="title"/>
          </p:nvPr>
        </p:nvSpPr>
        <p:spPr>
          <a:xfrm>
            <a:off x="827998" y="735013"/>
            <a:ext cx="5148000" cy="3728674"/>
          </a:xfrm>
        </p:spPr>
        <p:txBody>
          <a:bodyPr>
            <a:normAutofit/>
          </a:bodyPr>
          <a:lstStyle>
            <a:lvl1pPr>
              <a:lnSpc>
                <a:spcPct val="90000"/>
              </a:lnSpc>
              <a:defRPr sz="7900">
                <a:solidFill>
                  <a:schemeClr val="tx1"/>
                </a:solidFill>
                <a:latin typeface="Gill Sans Nova Light" panose="020B0302020104020203" pitchFamily="34" charset="0"/>
              </a:defRPr>
            </a:lvl1pPr>
          </a:lstStyle>
          <a:p>
            <a:r>
              <a:rPr lang="de-CH"/>
              <a:t>Click to edit Master title style</a:t>
            </a:r>
          </a:p>
        </p:txBody>
      </p:sp>
      <p:sp>
        <p:nvSpPr>
          <p:cNvPr id="11" name="Picture Placeholder 10">
            <a:extLst>
              <a:ext uri="{FF2B5EF4-FFF2-40B4-BE49-F238E27FC236}">
                <a16:creationId xmlns:a16="http://schemas.microsoft.com/office/drawing/2014/main" id="{140949B5-E4F8-48A4-9D3A-2312F9CD4605}"/>
              </a:ext>
            </a:extLst>
          </p:cNvPr>
          <p:cNvSpPr>
            <a:spLocks noGrp="1"/>
          </p:cNvSpPr>
          <p:nvPr>
            <p:ph type="pic" sz="quarter" idx="10"/>
          </p:nvPr>
        </p:nvSpPr>
        <p:spPr>
          <a:xfrm>
            <a:off x="6625225" y="735013"/>
            <a:ext cx="2160000" cy="2160000"/>
          </a:xfrm>
        </p:spPr>
        <p:txBody>
          <a:bodyPr/>
          <a:lstStyle/>
          <a:p>
            <a:r>
              <a:rPr lang="de-CH"/>
              <a:t>Click icon to add picture</a:t>
            </a:r>
          </a:p>
        </p:txBody>
      </p:sp>
    </p:spTree>
    <p:extLst>
      <p:ext uri="{BB962C8B-B14F-4D97-AF65-F5344CB8AC3E}">
        <p14:creationId xmlns:p14="http://schemas.microsoft.com/office/powerpoint/2010/main" val="39024940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00218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981B0-6792-4738-ACB8-050730738F15}"/>
              </a:ext>
            </a:extLst>
          </p:cNvPr>
          <p:cNvSpPr>
            <a:spLocks noGrp="1"/>
          </p:cNvSpPr>
          <p:nvPr>
            <p:ph type="title"/>
          </p:nvPr>
        </p:nvSpPr>
        <p:spPr>
          <a:xfrm>
            <a:off x="828000" y="1044000"/>
            <a:ext cx="7957225" cy="685801"/>
          </a:xfrm>
        </p:spPr>
        <p:txBody>
          <a:bodyPr/>
          <a:lstStyle>
            <a:lvl1pPr>
              <a:lnSpc>
                <a:spcPts val="5200"/>
              </a:lnSpc>
              <a:defRPr sz="5000">
                <a:latin typeface="Gill Sans Nova Light" panose="020B0302020104020203" pitchFamily="34" charset="0"/>
              </a:defRPr>
            </a:lvl1pPr>
          </a:lstStyle>
          <a:p>
            <a:r>
              <a:rPr lang="de-CH"/>
              <a:t>Click to edit Master title style</a:t>
            </a:r>
          </a:p>
        </p:txBody>
      </p:sp>
      <p:sp>
        <p:nvSpPr>
          <p:cNvPr id="7" name="Text Placeholder 6">
            <a:extLst>
              <a:ext uri="{FF2B5EF4-FFF2-40B4-BE49-F238E27FC236}">
                <a16:creationId xmlns:a16="http://schemas.microsoft.com/office/drawing/2014/main" id="{D87D0F6F-53A1-4152-9807-5EC1BBC8849C}"/>
              </a:ext>
            </a:extLst>
          </p:cNvPr>
          <p:cNvSpPr>
            <a:spLocks noGrp="1"/>
          </p:cNvSpPr>
          <p:nvPr>
            <p:ph type="body" sz="quarter" idx="13"/>
          </p:nvPr>
        </p:nvSpPr>
        <p:spPr>
          <a:xfrm>
            <a:off x="828000" y="2626419"/>
            <a:ext cx="1908000" cy="862219"/>
          </a:xfrm>
        </p:spPr>
        <p:txBody>
          <a:bodyPr>
            <a:noAutofit/>
          </a:bodyPr>
          <a:lstStyle>
            <a:lvl1pPr marL="0" indent="0">
              <a:lnSpc>
                <a:spcPts val="1400"/>
              </a:lnSpc>
              <a:buFont typeface="Arial" panose="020B0604020202020204" pitchFamily="34" charset="0"/>
              <a:buNone/>
              <a:defRPr sz="1000"/>
            </a:lvl1pPr>
            <a:lvl2pPr marL="0" indent="0">
              <a:lnSpc>
                <a:spcPts val="1400"/>
              </a:lnSpc>
              <a:buNone/>
              <a:defRPr sz="1000"/>
            </a:lvl2pPr>
            <a:lvl3pPr marL="0" indent="0">
              <a:lnSpc>
                <a:spcPts val="1400"/>
              </a:lnSpc>
              <a:buNone/>
              <a:defRPr sz="1000"/>
            </a:lvl3pPr>
            <a:lvl4pPr marL="0" indent="0">
              <a:lnSpc>
                <a:spcPts val="1400"/>
              </a:lnSpc>
              <a:buNone/>
              <a:defRPr sz="1000"/>
            </a:lvl4pPr>
            <a:lvl5pPr marL="0" indent="0">
              <a:lnSpc>
                <a:spcPts val="1400"/>
              </a:lnSpc>
              <a:buFont typeface="Arial" panose="020B0604020202020204" pitchFamily="34" charset="0"/>
              <a:buNone/>
              <a:defRPr sz="1000"/>
            </a:lvl5pPr>
          </a:lstStyle>
          <a:p>
            <a:pPr lvl="0"/>
            <a:r>
              <a:rPr lang="de-CH"/>
              <a:t>Click to edit Master text styles</a:t>
            </a:r>
          </a:p>
        </p:txBody>
      </p:sp>
      <p:sp>
        <p:nvSpPr>
          <p:cNvPr id="8" name="Text Placeholder 6">
            <a:extLst>
              <a:ext uri="{FF2B5EF4-FFF2-40B4-BE49-F238E27FC236}">
                <a16:creationId xmlns:a16="http://schemas.microsoft.com/office/drawing/2014/main" id="{7824BC02-7B0E-4C56-B49A-5A28F9E62BE1}"/>
              </a:ext>
            </a:extLst>
          </p:cNvPr>
          <p:cNvSpPr>
            <a:spLocks noGrp="1"/>
          </p:cNvSpPr>
          <p:nvPr>
            <p:ph type="body" sz="quarter" idx="14"/>
          </p:nvPr>
        </p:nvSpPr>
        <p:spPr>
          <a:xfrm>
            <a:off x="828000" y="2090947"/>
            <a:ext cx="1908000" cy="504411"/>
          </a:xfrm>
        </p:spPr>
        <p:txBody>
          <a:bodyPr anchor="b">
            <a:noAutofit/>
          </a:bodyPr>
          <a:lstStyle>
            <a:lvl1pPr marL="0" indent="0">
              <a:lnSpc>
                <a:spcPts val="1400"/>
              </a:lnSpc>
              <a:buFont typeface="Arial" panose="020B0604020202020204" pitchFamily="34" charset="0"/>
              <a:buNone/>
              <a:defRPr sz="1400"/>
            </a:lvl1pPr>
            <a:lvl2pPr marL="0" indent="0">
              <a:lnSpc>
                <a:spcPts val="1400"/>
              </a:lnSpc>
              <a:buNone/>
              <a:defRPr sz="1000"/>
            </a:lvl2pPr>
            <a:lvl3pPr marL="0" indent="0">
              <a:lnSpc>
                <a:spcPts val="1400"/>
              </a:lnSpc>
              <a:buNone/>
              <a:defRPr sz="1000"/>
            </a:lvl3pPr>
            <a:lvl4pPr marL="0" indent="0">
              <a:lnSpc>
                <a:spcPts val="1400"/>
              </a:lnSpc>
              <a:buNone/>
              <a:defRPr sz="1000"/>
            </a:lvl4pPr>
            <a:lvl5pPr marL="0" indent="0">
              <a:lnSpc>
                <a:spcPts val="1400"/>
              </a:lnSpc>
              <a:buFont typeface="Arial" panose="020B0604020202020204" pitchFamily="34" charset="0"/>
              <a:buNone/>
              <a:defRPr sz="1000"/>
            </a:lvl5pPr>
          </a:lstStyle>
          <a:p>
            <a:pPr lvl="0"/>
            <a:r>
              <a:rPr lang="de-CH"/>
              <a:t>Click to edit Master text styles</a:t>
            </a:r>
          </a:p>
        </p:txBody>
      </p:sp>
      <p:sp>
        <p:nvSpPr>
          <p:cNvPr id="12" name="Text Placeholder 6">
            <a:extLst>
              <a:ext uri="{FF2B5EF4-FFF2-40B4-BE49-F238E27FC236}">
                <a16:creationId xmlns:a16="http://schemas.microsoft.com/office/drawing/2014/main" id="{ADF580D6-76FA-48E5-A6F9-C7D7F9ECA0CF}"/>
              </a:ext>
            </a:extLst>
          </p:cNvPr>
          <p:cNvSpPr>
            <a:spLocks noGrp="1"/>
          </p:cNvSpPr>
          <p:nvPr>
            <p:ph type="body" sz="quarter" idx="16"/>
          </p:nvPr>
        </p:nvSpPr>
        <p:spPr>
          <a:xfrm>
            <a:off x="2886816" y="2626419"/>
            <a:ext cx="1908000" cy="862219"/>
          </a:xfrm>
        </p:spPr>
        <p:txBody>
          <a:bodyPr>
            <a:noAutofit/>
          </a:bodyPr>
          <a:lstStyle>
            <a:lvl1pPr marL="0" indent="0">
              <a:lnSpc>
                <a:spcPts val="1400"/>
              </a:lnSpc>
              <a:buFont typeface="Arial" panose="020B0604020202020204" pitchFamily="34" charset="0"/>
              <a:buNone/>
              <a:defRPr sz="1000"/>
            </a:lvl1pPr>
            <a:lvl2pPr marL="0" indent="0">
              <a:lnSpc>
                <a:spcPts val="1400"/>
              </a:lnSpc>
              <a:buNone/>
              <a:defRPr sz="1000"/>
            </a:lvl2pPr>
            <a:lvl3pPr marL="0" indent="0">
              <a:lnSpc>
                <a:spcPts val="1400"/>
              </a:lnSpc>
              <a:buNone/>
              <a:defRPr sz="1000"/>
            </a:lvl3pPr>
            <a:lvl4pPr marL="0" indent="0">
              <a:lnSpc>
                <a:spcPts val="1400"/>
              </a:lnSpc>
              <a:buNone/>
              <a:defRPr sz="1000"/>
            </a:lvl4pPr>
            <a:lvl5pPr marL="0" indent="0">
              <a:lnSpc>
                <a:spcPts val="1400"/>
              </a:lnSpc>
              <a:buFont typeface="Arial" panose="020B0604020202020204" pitchFamily="34" charset="0"/>
              <a:buNone/>
              <a:defRPr sz="1000"/>
            </a:lvl5pPr>
          </a:lstStyle>
          <a:p>
            <a:pPr lvl="0"/>
            <a:r>
              <a:rPr lang="de-CH"/>
              <a:t>Click to edit Master text styles</a:t>
            </a:r>
          </a:p>
        </p:txBody>
      </p:sp>
      <p:sp>
        <p:nvSpPr>
          <p:cNvPr id="13" name="Text Placeholder 6">
            <a:extLst>
              <a:ext uri="{FF2B5EF4-FFF2-40B4-BE49-F238E27FC236}">
                <a16:creationId xmlns:a16="http://schemas.microsoft.com/office/drawing/2014/main" id="{D6CE2E2F-1BA4-4018-8B3C-5192B4A35E20}"/>
              </a:ext>
            </a:extLst>
          </p:cNvPr>
          <p:cNvSpPr>
            <a:spLocks noGrp="1"/>
          </p:cNvSpPr>
          <p:nvPr>
            <p:ph type="body" sz="quarter" idx="17"/>
          </p:nvPr>
        </p:nvSpPr>
        <p:spPr>
          <a:xfrm>
            <a:off x="2886816" y="2090947"/>
            <a:ext cx="1908000" cy="504411"/>
          </a:xfrm>
        </p:spPr>
        <p:txBody>
          <a:bodyPr anchor="b">
            <a:noAutofit/>
          </a:bodyPr>
          <a:lstStyle>
            <a:lvl1pPr marL="0" indent="0">
              <a:lnSpc>
                <a:spcPts val="1400"/>
              </a:lnSpc>
              <a:buFont typeface="Arial" panose="020B0604020202020204" pitchFamily="34" charset="0"/>
              <a:buNone/>
              <a:defRPr sz="1400"/>
            </a:lvl1pPr>
            <a:lvl2pPr marL="0" indent="0">
              <a:lnSpc>
                <a:spcPts val="1400"/>
              </a:lnSpc>
              <a:buNone/>
              <a:defRPr sz="1000"/>
            </a:lvl2pPr>
            <a:lvl3pPr marL="0" indent="0">
              <a:lnSpc>
                <a:spcPts val="1400"/>
              </a:lnSpc>
              <a:buNone/>
              <a:defRPr sz="1000"/>
            </a:lvl3pPr>
            <a:lvl4pPr marL="0" indent="0">
              <a:lnSpc>
                <a:spcPts val="1400"/>
              </a:lnSpc>
              <a:buNone/>
              <a:defRPr sz="1000"/>
            </a:lvl4pPr>
            <a:lvl5pPr marL="0" indent="0">
              <a:lnSpc>
                <a:spcPts val="1400"/>
              </a:lnSpc>
              <a:buFont typeface="Arial" panose="020B0604020202020204" pitchFamily="34" charset="0"/>
              <a:buNone/>
              <a:defRPr sz="1000"/>
            </a:lvl5pPr>
          </a:lstStyle>
          <a:p>
            <a:pPr lvl="0"/>
            <a:r>
              <a:rPr lang="de-CH"/>
              <a:t>Click to edit Master text styles</a:t>
            </a:r>
          </a:p>
        </p:txBody>
      </p:sp>
      <p:sp>
        <p:nvSpPr>
          <p:cNvPr id="14" name="Text Placeholder 6">
            <a:extLst>
              <a:ext uri="{FF2B5EF4-FFF2-40B4-BE49-F238E27FC236}">
                <a16:creationId xmlns:a16="http://schemas.microsoft.com/office/drawing/2014/main" id="{9780CD93-461B-4895-AFE1-B11CB717CAC3}"/>
              </a:ext>
            </a:extLst>
          </p:cNvPr>
          <p:cNvSpPr>
            <a:spLocks noGrp="1"/>
          </p:cNvSpPr>
          <p:nvPr>
            <p:ph type="body" sz="quarter" idx="18"/>
          </p:nvPr>
        </p:nvSpPr>
        <p:spPr>
          <a:xfrm>
            <a:off x="4945933" y="2626419"/>
            <a:ext cx="1908000" cy="862219"/>
          </a:xfrm>
        </p:spPr>
        <p:txBody>
          <a:bodyPr>
            <a:noAutofit/>
          </a:bodyPr>
          <a:lstStyle>
            <a:lvl1pPr marL="0" indent="0">
              <a:lnSpc>
                <a:spcPts val="1400"/>
              </a:lnSpc>
              <a:buFont typeface="Arial" panose="020B0604020202020204" pitchFamily="34" charset="0"/>
              <a:buNone/>
              <a:defRPr sz="1000"/>
            </a:lvl1pPr>
            <a:lvl2pPr marL="0" indent="0">
              <a:lnSpc>
                <a:spcPts val="1400"/>
              </a:lnSpc>
              <a:buNone/>
              <a:defRPr sz="1000"/>
            </a:lvl2pPr>
            <a:lvl3pPr marL="0" indent="0">
              <a:lnSpc>
                <a:spcPts val="1400"/>
              </a:lnSpc>
              <a:buNone/>
              <a:defRPr sz="1000"/>
            </a:lvl3pPr>
            <a:lvl4pPr marL="0" indent="0">
              <a:lnSpc>
                <a:spcPts val="1400"/>
              </a:lnSpc>
              <a:buNone/>
              <a:defRPr sz="1000"/>
            </a:lvl4pPr>
            <a:lvl5pPr marL="0" indent="0">
              <a:lnSpc>
                <a:spcPts val="1400"/>
              </a:lnSpc>
              <a:buFont typeface="Arial" panose="020B0604020202020204" pitchFamily="34" charset="0"/>
              <a:buNone/>
              <a:defRPr sz="1000"/>
            </a:lvl5pPr>
          </a:lstStyle>
          <a:p>
            <a:pPr lvl="0"/>
            <a:r>
              <a:rPr lang="de-CH"/>
              <a:t>Click to edit Master text styles</a:t>
            </a:r>
          </a:p>
        </p:txBody>
      </p:sp>
      <p:sp>
        <p:nvSpPr>
          <p:cNvPr id="15" name="Text Placeholder 6">
            <a:extLst>
              <a:ext uri="{FF2B5EF4-FFF2-40B4-BE49-F238E27FC236}">
                <a16:creationId xmlns:a16="http://schemas.microsoft.com/office/drawing/2014/main" id="{7670DE1A-52CE-4331-B7C3-9D35588A2926}"/>
              </a:ext>
            </a:extLst>
          </p:cNvPr>
          <p:cNvSpPr>
            <a:spLocks noGrp="1"/>
          </p:cNvSpPr>
          <p:nvPr>
            <p:ph type="body" sz="quarter" idx="19"/>
          </p:nvPr>
        </p:nvSpPr>
        <p:spPr>
          <a:xfrm>
            <a:off x="4945933" y="2090947"/>
            <a:ext cx="1908000" cy="504411"/>
          </a:xfrm>
        </p:spPr>
        <p:txBody>
          <a:bodyPr anchor="b">
            <a:noAutofit/>
          </a:bodyPr>
          <a:lstStyle>
            <a:lvl1pPr marL="0" indent="0">
              <a:lnSpc>
                <a:spcPts val="1400"/>
              </a:lnSpc>
              <a:buFont typeface="Arial" panose="020B0604020202020204" pitchFamily="34" charset="0"/>
              <a:buNone/>
              <a:defRPr sz="1400"/>
            </a:lvl1pPr>
            <a:lvl2pPr marL="0" indent="0">
              <a:lnSpc>
                <a:spcPts val="1400"/>
              </a:lnSpc>
              <a:buNone/>
              <a:defRPr sz="1000"/>
            </a:lvl2pPr>
            <a:lvl3pPr marL="0" indent="0">
              <a:lnSpc>
                <a:spcPts val="1400"/>
              </a:lnSpc>
              <a:buNone/>
              <a:defRPr sz="1000"/>
            </a:lvl3pPr>
            <a:lvl4pPr marL="0" indent="0">
              <a:lnSpc>
                <a:spcPts val="1400"/>
              </a:lnSpc>
              <a:buNone/>
              <a:defRPr sz="1000"/>
            </a:lvl4pPr>
            <a:lvl5pPr marL="0" indent="0">
              <a:lnSpc>
                <a:spcPts val="1400"/>
              </a:lnSpc>
              <a:buFont typeface="Arial" panose="020B0604020202020204" pitchFamily="34" charset="0"/>
              <a:buNone/>
              <a:defRPr sz="1000"/>
            </a:lvl5pPr>
          </a:lstStyle>
          <a:p>
            <a:pPr lvl="0"/>
            <a:r>
              <a:rPr lang="de-CH"/>
              <a:t>Click to edit Master text styles</a:t>
            </a:r>
          </a:p>
        </p:txBody>
      </p:sp>
    </p:spTree>
    <p:extLst>
      <p:ext uri="{BB962C8B-B14F-4D97-AF65-F5344CB8AC3E}">
        <p14:creationId xmlns:p14="http://schemas.microsoft.com/office/powerpoint/2010/main" val="5187094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072C7-786E-4CDF-B498-A0E43C94C174}"/>
              </a:ext>
            </a:extLst>
          </p:cNvPr>
          <p:cNvSpPr>
            <a:spLocks noGrp="1"/>
          </p:cNvSpPr>
          <p:nvPr>
            <p:ph type="title"/>
          </p:nvPr>
        </p:nvSpPr>
        <p:spPr/>
        <p:txBody>
          <a:bodyPr/>
          <a:lstStyle/>
          <a:p>
            <a:r>
              <a:rPr lang="de-CH"/>
              <a:t>Click to edit Master title style</a:t>
            </a:r>
          </a:p>
        </p:txBody>
      </p:sp>
      <p:sp>
        <p:nvSpPr>
          <p:cNvPr id="3" name="Vertical Text Placeholder 2">
            <a:extLst>
              <a:ext uri="{FF2B5EF4-FFF2-40B4-BE49-F238E27FC236}">
                <a16:creationId xmlns:a16="http://schemas.microsoft.com/office/drawing/2014/main" id="{627AB401-27B1-4459-8033-ADE495ECDDC6}"/>
              </a:ext>
            </a:extLst>
          </p:cNvPr>
          <p:cNvSpPr>
            <a:spLocks noGrp="1"/>
          </p:cNvSpPr>
          <p:nvPr>
            <p:ph type="body" orient="vert" idx="1"/>
          </p:nvPr>
        </p:nvSpPr>
        <p:spPr/>
        <p:txBody>
          <a:bodyPr vert="eaVert"/>
          <a:lstStyle/>
          <a:p>
            <a:pPr lvl="0"/>
            <a:r>
              <a:rPr lang="de-CH"/>
              <a:t>Click to edit Master text styles</a:t>
            </a:r>
          </a:p>
          <a:p>
            <a:pPr lvl="1"/>
            <a:r>
              <a:rPr lang="de-CH"/>
              <a:t>Second level</a:t>
            </a:r>
          </a:p>
          <a:p>
            <a:pPr lvl="2"/>
            <a:r>
              <a:rPr lang="de-CH"/>
              <a:t>Third level</a:t>
            </a:r>
          </a:p>
          <a:p>
            <a:pPr lvl="3"/>
            <a:r>
              <a:rPr lang="de-CH"/>
              <a:t>Fourth level</a:t>
            </a:r>
          </a:p>
          <a:p>
            <a:pPr lvl="4"/>
            <a:r>
              <a:rPr lang="de-CH"/>
              <a:t>Fifth level</a:t>
            </a:r>
          </a:p>
        </p:txBody>
      </p:sp>
      <p:sp>
        <p:nvSpPr>
          <p:cNvPr id="6" name="Slide Number Placeholder 5">
            <a:extLst>
              <a:ext uri="{FF2B5EF4-FFF2-40B4-BE49-F238E27FC236}">
                <a16:creationId xmlns:a16="http://schemas.microsoft.com/office/drawing/2014/main" id="{63339B70-EA91-4D1E-AD6F-9A1F4FF36CD8}"/>
              </a:ext>
            </a:extLst>
          </p:cNvPr>
          <p:cNvSpPr>
            <a:spLocks noGrp="1"/>
          </p:cNvSpPr>
          <p:nvPr>
            <p:ph type="sldNum" sz="quarter" idx="12"/>
          </p:nvPr>
        </p:nvSpPr>
        <p:spPr/>
        <p:txBody>
          <a:bodyPr/>
          <a:lstStyle/>
          <a:p>
            <a:fld id="{7559FC98-AF75-4A00-A03C-DF9FEBF6BCB9}" type="slidenum">
              <a:rPr lang="de-CH" smtClean="0"/>
              <a:t>‹Nr.›</a:t>
            </a:fld>
            <a:endParaRPr lang="de-CH"/>
          </a:p>
        </p:txBody>
      </p:sp>
      <p:sp>
        <p:nvSpPr>
          <p:cNvPr id="7" name="Rectangle 6" descr="{&quot;templafy&quot;:{&quot;id&quot;:&quot;2758e625-a887-4f2a-8ed2-c35eae3cd6b1&quot;}}">
            <a:extLst>
              <a:ext uri="{FF2B5EF4-FFF2-40B4-BE49-F238E27FC236}">
                <a16:creationId xmlns:a16="http://schemas.microsoft.com/office/drawing/2014/main" id="{BB3C8683-B834-4D63-9D68-06A85DD6080E}"/>
              </a:ext>
            </a:extLst>
          </p:cNvPr>
          <p:cNvSpPr/>
          <p:nvPr userDrawn="1"/>
        </p:nvSpPr>
        <p:spPr>
          <a:xfrm>
            <a:off x="6804000" y="4770373"/>
            <a:ext cx="1177196" cy="1843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l"/>
            <a:r>
              <a:rPr lang="de-CH" sz="800">
                <a:solidFill>
                  <a:schemeClr val="tx1"/>
                </a:solidFill>
              </a:rPr>
              <a:t>1. September 2022</a:t>
            </a:r>
          </a:p>
        </p:txBody>
      </p:sp>
    </p:spTree>
    <p:extLst>
      <p:ext uri="{BB962C8B-B14F-4D97-AF65-F5344CB8AC3E}">
        <p14:creationId xmlns:p14="http://schemas.microsoft.com/office/powerpoint/2010/main" val="1837207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Slide 2">
    <p:bg>
      <p:bgPr>
        <a:solidFill>
          <a:schemeClr val="bg1"/>
        </a:solid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69B6FC2A-29C4-4742-B32D-604659C0CB22}"/>
              </a:ext>
            </a:extLst>
          </p:cNvPr>
          <p:cNvSpPr txBox="1"/>
          <p:nvPr userDrawn="1"/>
        </p:nvSpPr>
        <p:spPr>
          <a:xfrm>
            <a:off x="828000" y="4613375"/>
            <a:ext cx="1997563" cy="153888"/>
          </a:xfrm>
          <a:prstGeom prst="rect">
            <a:avLst/>
          </a:prstGeom>
          <a:noFill/>
        </p:spPr>
        <p:txBody>
          <a:bodyPr wrap="square" lIns="0" tIns="0" rIns="0" bIns="0" rtlCol="0">
            <a:spAutoFit/>
          </a:bodyPr>
          <a:lstStyle/>
          <a:p>
            <a:pPr algn="l"/>
            <a:r>
              <a:rPr lang="de-CH" sz="1000">
                <a:solidFill>
                  <a:schemeClr val="tx1"/>
                </a:solidFill>
              </a:rPr>
              <a:t>From </a:t>
            </a:r>
            <a:r>
              <a:rPr lang="de-CH" sz="1000" err="1">
                <a:solidFill>
                  <a:schemeClr val="tx1"/>
                </a:solidFill>
              </a:rPr>
              <a:t>insight</a:t>
            </a:r>
            <a:r>
              <a:rPr lang="de-CH" sz="1000">
                <a:solidFill>
                  <a:schemeClr val="tx1"/>
                </a:solidFill>
              </a:rPr>
              <a:t> </a:t>
            </a:r>
            <a:r>
              <a:rPr lang="de-CH" sz="1000" err="1">
                <a:solidFill>
                  <a:schemeClr val="tx1"/>
                </a:solidFill>
              </a:rPr>
              <a:t>to</a:t>
            </a:r>
            <a:r>
              <a:rPr lang="de-CH" sz="1000">
                <a:solidFill>
                  <a:schemeClr val="tx1"/>
                </a:solidFill>
              </a:rPr>
              <a:t> </a:t>
            </a:r>
            <a:r>
              <a:rPr lang="de-CH" sz="1000" err="1">
                <a:solidFill>
                  <a:schemeClr val="tx1"/>
                </a:solidFill>
              </a:rPr>
              <a:t>impact</a:t>
            </a:r>
            <a:r>
              <a:rPr lang="de-CH" sz="1000">
                <a:solidFill>
                  <a:schemeClr val="tx1"/>
                </a:solidFill>
              </a:rPr>
              <a:t>.</a:t>
            </a:r>
          </a:p>
        </p:txBody>
      </p:sp>
      <p:sp>
        <p:nvSpPr>
          <p:cNvPr id="6" name="Picture Placeholder 5">
            <a:extLst>
              <a:ext uri="{FF2B5EF4-FFF2-40B4-BE49-F238E27FC236}">
                <a16:creationId xmlns:a16="http://schemas.microsoft.com/office/drawing/2014/main" id="{1CACC6D5-D1D4-442A-84CB-4AA5E5B9ECDE}"/>
              </a:ext>
            </a:extLst>
          </p:cNvPr>
          <p:cNvSpPr>
            <a:spLocks noGrp="1"/>
          </p:cNvSpPr>
          <p:nvPr>
            <p:ph type="pic" sz="quarter" idx="10"/>
          </p:nvPr>
        </p:nvSpPr>
        <p:spPr>
          <a:xfrm>
            <a:off x="5965200" y="0"/>
            <a:ext cx="3178800" cy="5143500"/>
          </a:xfrm>
        </p:spPr>
        <p:txBody>
          <a:bodyPr/>
          <a:lstStyle/>
          <a:p>
            <a:r>
              <a:rPr lang="de-CH"/>
              <a:t>Click icon to add picture</a:t>
            </a:r>
          </a:p>
        </p:txBody>
      </p:sp>
      <p:sp>
        <p:nvSpPr>
          <p:cNvPr id="10" name="Title 4">
            <a:extLst>
              <a:ext uri="{FF2B5EF4-FFF2-40B4-BE49-F238E27FC236}">
                <a16:creationId xmlns:a16="http://schemas.microsoft.com/office/drawing/2014/main" id="{80E529E2-449E-41BE-B0F7-70294EC17C81}"/>
              </a:ext>
            </a:extLst>
          </p:cNvPr>
          <p:cNvSpPr>
            <a:spLocks noGrp="1"/>
          </p:cNvSpPr>
          <p:nvPr>
            <p:ph type="title"/>
          </p:nvPr>
        </p:nvSpPr>
        <p:spPr>
          <a:xfrm>
            <a:off x="827013" y="1276350"/>
            <a:ext cx="4764489" cy="1942874"/>
          </a:xfrm>
        </p:spPr>
        <p:txBody>
          <a:bodyPr anchor="b"/>
          <a:lstStyle>
            <a:lvl1pPr>
              <a:lnSpc>
                <a:spcPts val="4200"/>
              </a:lnSpc>
              <a:defRPr sz="4000">
                <a:latin typeface="Gill Sans Nova Light" panose="020B0302020104020203" pitchFamily="34" charset="0"/>
              </a:defRPr>
            </a:lvl1pPr>
          </a:lstStyle>
          <a:p>
            <a:r>
              <a:rPr lang="de-CH"/>
              <a:t>Click to edit Master title style</a:t>
            </a:r>
          </a:p>
        </p:txBody>
      </p:sp>
      <p:sp>
        <p:nvSpPr>
          <p:cNvPr id="11" name="Text Placeholder 6">
            <a:extLst>
              <a:ext uri="{FF2B5EF4-FFF2-40B4-BE49-F238E27FC236}">
                <a16:creationId xmlns:a16="http://schemas.microsoft.com/office/drawing/2014/main" id="{3CEDF5E3-A68C-469F-902C-69F694A0D4F6}"/>
              </a:ext>
            </a:extLst>
          </p:cNvPr>
          <p:cNvSpPr>
            <a:spLocks noGrp="1"/>
          </p:cNvSpPr>
          <p:nvPr>
            <p:ph type="body" sz="quarter" idx="11"/>
          </p:nvPr>
        </p:nvSpPr>
        <p:spPr>
          <a:xfrm>
            <a:off x="831027" y="3452115"/>
            <a:ext cx="3034391" cy="1027810"/>
          </a:xfrm>
        </p:spPr>
        <p:txBody>
          <a:bodyPr>
            <a:normAutofit/>
          </a:bodyPr>
          <a:lstStyle>
            <a:lvl1pPr marL="0" indent="0">
              <a:spcAft>
                <a:spcPts val="0"/>
              </a:spcAft>
              <a:buFont typeface="Arial" panose="020B0604020202020204" pitchFamily="34" charset="0"/>
              <a:buNone/>
              <a:defRPr sz="1600"/>
            </a:lvl1pPr>
            <a:lvl2pPr marL="0" indent="0">
              <a:spcAft>
                <a:spcPts val="0"/>
              </a:spcAft>
              <a:buNone/>
              <a:defRPr sz="1600"/>
            </a:lvl2pPr>
            <a:lvl3pPr marL="0" indent="0">
              <a:spcAft>
                <a:spcPts val="0"/>
              </a:spcAft>
              <a:buNone/>
              <a:defRPr sz="1600"/>
            </a:lvl3pPr>
            <a:lvl4pPr marL="0" indent="0">
              <a:spcAft>
                <a:spcPts val="0"/>
              </a:spcAft>
              <a:buNone/>
              <a:defRPr sz="1600"/>
            </a:lvl4pPr>
            <a:lvl5pPr marL="0" indent="0">
              <a:spcAft>
                <a:spcPts val="0"/>
              </a:spcAft>
              <a:buNone/>
              <a:defRPr sz="1600"/>
            </a:lvl5pPr>
          </a:lstStyle>
          <a:p>
            <a:pPr lvl="0"/>
            <a:r>
              <a:rPr lang="de-CH"/>
              <a:t>Click to edit Master text styles</a:t>
            </a:r>
          </a:p>
          <a:p>
            <a:pPr lvl="1"/>
            <a:r>
              <a:rPr lang="de-CH"/>
              <a:t>Second level</a:t>
            </a:r>
          </a:p>
          <a:p>
            <a:pPr lvl="2"/>
            <a:r>
              <a:rPr lang="de-CH"/>
              <a:t>Third level</a:t>
            </a:r>
          </a:p>
          <a:p>
            <a:pPr lvl="3"/>
            <a:endParaRPr lang="de-CH"/>
          </a:p>
        </p:txBody>
      </p:sp>
    </p:spTree>
    <p:extLst>
      <p:ext uri="{BB962C8B-B14F-4D97-AF65-F5344CB8AC3E}">
        <p14:creationId xmlns:p14="http://schemas.microsoft.com/office/powerpoint/2010/main" val="1279096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FA27F37-4AAD-450C-8838-DE5B9F07D8B8}"/>
              </a:ext>
            </a:extLst>
          </p:cNvPr>
          <p:cNvSpPr>
            <a:spLocks noGrp="1"/>
          </p:cNvSpPr>
          <p:nvPr>
            <p:ph type="title" orient="vert"/>
          </p:nvPr>
        </p:nvSpPr>
        <p:spPr>
          <a:xfrm>
            <a:off x="6543675" y="273844"/>
            <a:ext cx="1971675" cy="4358879"/>
          </a:xfrm>
        </p:spPr>
        <p:txBody>
          <a:bodyPr vert="eaVert"/>
          <a:lstStyle/>
          <a:p>
            <a:r>
              <a:rPr lang="de-CH"/>
              <a:t>Click to edit Master title style</a:t>
            </a:r>
          </a:p>
        </p:txBody>
      </p:sp>
      <p:sp>
        <p:nvSpPr>
          <p:cNvPr id="3" name="Vertical Text Placeholder 2">
            <a:extLst>
              <a:ext uri="{FF2B5EF4-FFF2-40B4-BE49-F238E27FC236}">
                <a16:creationId xmlns:a16="http://schemas.microsoft.com/office/drawing/2014/main" id="{99286A52-83BF-4684-B707-32690AD3C036}"/>
              </a:ext>
            </a:extLst>
          </p:cNvPr>
          <p:cNvSpPr>
            <a:spLocks noGrp="1"/>
          </p:cNvSpPr>
          <p:nvPr>
            <p:ph type="body" orient="vert" idx="1"/>
          </p:nvPr>
        </p:nvSpPr>
        <p:spPr>
          <a:xfrm>
            <a:off x="628650" y="273844"/>
            <a:ext cx="5800725" cy="4358879"/>
          </a:xfrm>
        </p:spPr>
        <p:txBody>
          <a:bodyPr vert="eaVert"/>
          <a:lstStyle/>
          <a:p>
            <a:pPr lvl="0"/>
            <a:r>
              <a:rPr lang="de-CH"/>
              <a:t>Click to edit Master text styles</a:t>
            </a:r>
          </a:p>
          <a:p>
            <a:pPr lvl="1"/>
            <a:r>
              <a:rPr lang="de-CH"/>
              <a:t>Second level</a:t>
            </a:r>
          </a:p>
          <a:p>
            <a:pPr lvl="2"/>
            <a:r>
              <a:rPr lang="de-CH"/>
              <a:t>Third level</a:t>
            </a:r>
          </a:p>
          <a:p>
            <a:pPr lvl="3"/>
            <a:r>
              <a:rPr lang="de-CH"/>
              <a:t>Fourth level</a:t>
            </a:r>
          </a:p>
          <a:p>
            <a:pPr lvl="4"/>
            <a:r>
              <a:rPr lang="de-CH"/>
              <a:t>Fifth level</a:t>
            </a:r>
          </a:p>
        </p:txBody>
      </p:sp>
      <p:sp>
        <p:nvSpPr>
          <p:cNvPr id="6" name="Slide Number Placeholder 5">
            <a:extLst>
              <a:ext uri="{FF2B5EF4-FFF2-40B4-BE49-F238E27FC236}">
                <a16:creationId xmlns:a16="http://schemas.microsoft.com/office/drawing/2014/main" id="{BC25666C-0F9A-44A4-B3AC-35B212491C34}"/>
              </a:ext>
            </a:extLst>
          </p:cNvPr>
          <p:cNvSpPr>
            <a:spLocks noGrp="1"/>
          </p:cNvSpPr>
          <p:nvPr>
            <p:ph type="sldNum" sz="quarter" idx="12"/>
          </p:nvPr>
        </p:nvSpPr>
        <p:spPr/>
        <p:txBody>
          <a:bodyPr/>
          <a:lstStyle/>
          <a:p>
            <a:fld id="{7559FC98-AF75-4A00-A03C-DF9FEBF6BCB9}" type="slidenum">
              <a:rPr lang="de-CH" smtClean="0"/>
              <a:t>‹Nr.›</a:t>
            </a:fld>
            <a:endParaRPr lang="de-CH"/>
          </a:p>
        </p:txBody>
      </p:sp>
      <p:sp>
        <p:nvSpPr>
          <p:cNvPr id="7" name="Rectangle 6" descr="{&quot;templafy&quot;:{&quot;id&quot;:&quot;b8a5f770-f0c5-47a2-894d-9f8a88373c61&quot;}}">
            <a:extLst>
              <a:ext uri="{FF2B5EF4-FFF2-40B4-BE49-F238E27FC236}">
                <a16:creationId xmlns:a16="http://schemas.microsoft.com/office/drawing/2014/main" id="{D21A4773-433D-4BA4-8284-587A192E038E}"/>
              </a:ext>
            </a:extLst>
          </p:cNvPr>
          <p:cNvSpPr/>
          <p:nvPr userDrawn="1"/>
        </p:nvSpPr>
        <p:spPr>
          <a:xfrm>
            <a:off x="6804000" y="4770373"/>
            <a:ext cx="1177196" cy="1843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l"/>
            <a:r>
              <a:rPr lang="de-CH" sz="800">
                <a:solidFill>
                  <a:schemeClr val="tx1"/>
                </a:solidFill>
              </a:rPr>
              <a:t>1. September 2022</a:t>
            </a:r>
          </a:p>
        </p:txBody>
      </p:sp>
    </p:spTree>
    <p:extLst>
      <p:ext uri="{BB962C8B-B14F-4D97-AF65-F5344CB8AC3E}">
        <p14:creationId xmlns:p14="http://schemas.microsoft.com/office/powerpoint/2010/main" val="851528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Slide 3">
    <p:bg>
      <p:bgPr>
        <a:solidFill>
          <a:schemeClr val="bg1"/>
        </a:solidFill>
        <a:effectLst/>
      </p:bgPr>
    </p:bg>
    <p:spTree>
      <p:nvGrpSpPr>
        <p:cNvPr id="1" name=""/>
        <p:cNvGrpSpPr/>
        <p:nvPr/>
      </p:nvGrpSpPr>
      <p:grpSpPr>
        <a:xfrm>
          <a:off x="0" y="0"/>
          <a:ext cx="0" cy="0"/>
          <a:chOff x="0" y="0"/>
          <a:chExt cx="0" cy="0"/>
        </a:xfrm>
      </p:grpSpPr>
      <p:sp>
        <p:nvSpPr>
          <p:cNvPr id="15" name="Rectangle 9">
            <a:extLst>
              <a:ext uri="{FF2B5EF4-FFF2-40B4-BE49-F238E27FC236}">
                <a16:creationId xmlns:a16="http://schemas.microsoft.com/office/drawing/2014/main" id="{2B100237-7431-49D0-8F7C-9E1F2717B96C}"/>
              </a:ext>
            </a:extLst>
          </p:cNvPr>
          <p:cNvSpPr/>
          <p:nvPr userDrawn="1"/>
        </p:nvSpPr>
        <p:spPr>
          <a:xfrm>
            <a:off x="5761585" y="1624745"/>
            <a:ext cx="2419577" cy="2689737"/>
          </a:xfrm>
          <a:custGeom>
            <a:avLst/>
            <a:gdLst>
              <a:gd name="connsiteX0" fmla="*/ 0 w 1861343"/>
              <a:gd name="connsiteY0" fmla="*/ 0 h 2329962"/>
              <a:gd name="connsiteX1" fmla="*/ 1861343 w 1861343"/>
              <a:gd name="connsiteY1" fmla="*/ 0 h 2329962"/>
              <a:gd name="connsiteX2" fmla="*/ 1861343 w 1861343"/>
              <a:gd name="connsiteY2" fmla="*/ 2329962 h 2329962"/>
              <a:gd name="connsiteX3" fmla="*/ 0 w 1861343"/>
              <a:gd name="connsiteY3" fmla="*/ 2329962 h 2329962"/>
              <a:gd name="connsiteX4" fmla="*/ 0 w 1861343"/>
              <a:gd name="connsiteY4" fmla="*/ 0 h 2329962"/>
              <a:gd name="connsiteX0" fmla="*/ 0 w 3408789"/>
              <a:gd name="connsiteY0" fmla="*/ 852854 h 2329962"/>
              <a:gd name="connsiteX1" fmla="*/ 3408789 w 3408789"/>
              <a:gd name="connsiteY1" fmla="*/ 0 h 2329962"/>
              <a:gd name="connsiteX2" fmla="*/ 3408789 w 3408789"/>
              <a:gd name="connsiteY2" fmla="*/ 2329962 h 2329962"/>
              <a:gd name="connsiteX3" fmla="*/ 1547446 w 3408789"/>
              <a:gd name="connsiteY3" fmla="*/ 2329962 h 2329962"/>
              <a:gd name="connsiteX4" fmla="*/ 0 w 3408789"/>
              <a:gd name="connsiteY4" fmla="*/ 852854 h 2329962"/>
              <a:gd name="connsiteX0" fmla="*/ 0 w 3408789"/>
              <a:gd name="connsiteY0" fmla="*/ 852854 h 3516924"/>
              <a:gd name="connsiteX1" fmla="*/ 3408789 w 3408789"/>
              <a:gd name="connsiteY1" fmla="*/ 0 h 3516924"/>
              <a:gd name="connsiteX2" fmla="*/ 3408789 w 3408789"/>
              <a:gd name="connsiteY2" fmla="*/ 2329962 h 3516924"/>
              <a:gd name="connsiteX3" fmla="*/ 483577 w 3408789"/>
              <a:gd name="connsiteY3" fmla="*/ 3516924 h 3516924"/>
              <a:gd name="connsiteX4" fmla="*/ 0 w 3408789"/>
              <a:gd name="connsiteY4" fmla="*/ 852854 h 3516924"/>
              <a:gd name="connsiteX0" fmla="*/ 0 w 3417582"/>
              <a:gd name="connsiteY0" fmla="*/ 852854 h 3789485"/>
              <a:gd name="connsiteX1" fmla="*/ 3408789 w 3417582"/>
              <a:gd name="connsiteY1" fmla="*/ 0 h 3789485"/>
              <a:gd name="connsiteX2" fmla="*/ 3417582 w 3417582"/>
              <a:gd name="connsiteY2" fmla="*/ 3789485 h 3789485"/>
              <a:gd name="connsiteX3" fmla="*/ 483577 w 3417582"/>
              <a:gd name="connsiteY3" fmla="*/ 3516924 h 3789485"/>
              <a:gd name="connsiteX4" fmla="*/ 0 w 3417582"/>
              <a:gd name="connsiteY4" fmla="*/ 852854 h 3789485"/>
              <a:gd name="connsiteX0" fmla="*/ 0 w 3417582"/>
              <a:gd name="connsiteY0" fmla="*/ 852854 h 3789485"/>
              <a:gd name="connsiteX1" fmla="*/ 3408789 w 3417582"/>
              <a:gd name="connsiteY1" fmla="*/ 0 h 3789485"/>
              <a:gd name="connsiteX2" fmla="*/ 3417582 w 3417582"/>
              <a:gd name="connsiteY2" fmla="*/ 3789485 h 3789485"/>
              <a:gd name="connsiteX3" fmla="*/ 501162 w 3417582"/>
              <a:gd name="connsiteY3" fmla="*/ 3570549 h 3789485"/>
              <a:gd name="connsiteX4" fmla="*/ 0 w 3417582"/>
              <a:gd name="connsiteY4" fmla="*/ 852854 h 3789485"/>
              <a:gd name="connsiteX0" fmla="*/ 0 w 3408789"/>
              <a:gd name="connsiteY0" fmla="*/ 852854 h 3852049"/>
              <a:gd name="connsiteX1" fmla="*/ 3408789 w 3408789"/>
              <a:gd name="connsiteY1" fmla="*/ 0 h 3852049"/>
              <a:gd name="connsiteX2" fmla="*/ 3399997 w 3408789"/>
              <a:gd name="connsiteY2" fmla="*/ 3852049 h 3852049"/>
              <a:gd name="connsiteX3" fmla="*/ 501162 w 3408789"/>
              <a:gd name="connsiteY3" fmla="*/ 3570549 h 3852049"/>
              <a:gd name="connsiteX4" fmla="*/ 0 w 3408789"/>
              <a:gd name="connsiteY4" fmla="*/ 852854 h 3852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8789" h="3852049">
                <a:moveTo>
                  <a:pt x="0" y="852854"/>
                </a:moveTo>
                <a:lnTo>
                  <a:pt x="3408789" y="0"/>
                </a:lnTo>
                <a:cubicBezTo>
                  <a:pt x="3405858" y="1284016"/>
                  <a:pt x="3402928" y="2568033"/>
                  <a:pt x="3399997" y="3852049"/>
                </a:cubicBezTo>
                <a:lnTo>
                  <a:pt x="501162" y="3570549"/>
                </a:lnTo>
                <a:lnTo>
                  <a:pt x="0" y="852854"/>
                </a:lnTo>
                <a:close/>
              </a:path>
            </a:pathLst>
          </a:cu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2" name="TextBox 11">
            <a:extLst>
              <a:ext uri="{FF2B5EF4-FFF2-40B4-BE49-F238E27FC236}">
                <a16:creationId xmlns:a16="http://schemas.microsoft.com/office/drawing/2014/main" id="{DF9714C5-06E3-4370-A728-9DC7B080DE43}"/>
              </a:ext>
            </a:extLst>
          </p:cNvPr>
          <p:cNvSpPr txBox="1"/>
          <p:nvPr userDrawn="1"/>
        </p:nvSpPr>
        <p:spPr>
          <a:xfrm>
            <a:off x="6787662" y="4613375"/>
            <a:ext cx="1997563" cy="153888"/>
          </a:xfrm>
          <a:prstGeom prst="rect">
            <a:avLst/>
          </a:prstGeom>
          <a:noFill/>
        </p:spPr>
        <p:txBody>
          <a:bodyPr wrap="square" lIns="0" tIns="0" rIns="0" bIns="0" rtlCol="0">
            <a:spAutoFit/>
          </a:bodyPr>
          <a:lstStyle/>
          <a:p>
            <a:pPr algn="r"/>
            <a:r>
              <a:rPr lang="de-CH" sz="1000">
                <a:solidFill>
                  <a:schemeClr val="tx1"/>
                </a:solidFill>
              </a:rPr>
              <a:t>From </a:t>
            </a:r>
            <a:r>
              <a:rPr lang="de-CH" sz="1000" err="1">
                <a:solidFill>
                  <a:schemeClr val="tx1"/>
                </a:solidFill>
              </a:rPr>
              <a:t>insight</a:t>
            </a:r>
            <a:r>
              <a:rPr lang="de-CH" sz="1000">
                <a:solidFill>
                  <a:schemeClr val="tx1"/>
                </a:solidFill>
              </a:rPr>
              <a:t> </a:t>
            </a:r>
            <a:r>
              <a:rPr lang="de-CH" sz="1000" err="1">
                <a:solidFill>
                  <a:schemeClr val="tx1"/>
                </a:solidFill>
              </a:rPr>
              <a:t>to</a:t>
            </a:r>
            <a:r>
              <a:rPr lang="de-CH" sz="1000">
                <a:solidFill>
                  <a:schemeClr val="tx1"/>
                </a:solidFill>
              </a:rPr>
              <a:t> </a:t>
            </a:r>
            <a:r>
              <a:rPr lang="de-CH" sz="1000" err="1">
                <a:solidFill>
                  <a:schemeClr val="tx1"/>
                </a:solidFill>
              </a:rPr>
              <a:t>impact</a:t>
            </a:r>
            <a:r>
              <a:rPr lang="de-CH" sz="1000">
                <a:solidFill>
                  <a:schemeClr val="tx1"/>
                </a:solidFill>
              </a:rPr>
              <a:t>.</a:t>
            </a:r>
          </a:p>
        </p:txBody>
      </p:sp>
      <p:sp>
        <p:nvSpPr>
          <p:cNvPr id="10" name="Rectangle 9">
            <a:extLst>
              <a:ext uri="{FF2B5EF4-FFF2-40B4-BE49-F238E27FC236}">
                <a16:creationId xmlns:a16="http://schemas.microsoft.com/office/drawing/2014/main" id="{3E4AF4D0-D837-4E91-97F8-5213372D62BA}"/>
              </a:ext>
            </a:extLst>
          </p:cNvPr>
          <p:cNvSpPr/>
          <p:nvPr userDrawn="1"/>
        </p:nvSpPr>
        <p:spPr>
          <a:xfrm>
            <a:off x="5761585" y="450660"/>
            <a:ext cx="3408789" cy="3789400"/>
          </a:xfrm>
          <a:custGeom>
            <a:avLst/>
            <a:gdLst>
              <a:gd name="connsiteX0" fmla="*/ 0 w 1861343"/>
              <a:gd name="connsiteY0" fmla="*/ 0 h 2329962"/>
              <a:gd name="connsiteX1" fmla="*/ 1861343 w 1861343"/>
              <a:gd name="connsiteY1" fmla="*/ 0 h 2329962"/>
              <a:gd name="connsiteX2" fmla="*/ 1861343 w 1861343"/>
              <a:gd name="connsiteY2" fmla="*/ 2329962 h 2329962"/>
              <a:gd name="connsiteX3" fmla="*/ 0 w 1861343"/>
              <a:gd name="connsiteY3" fmla="*/ 2329962 h 2329962"/>
              <a:gd name="connsiteX4" fmla="*/ 0 w 1861343"/>
              <a:gd name="connsiteY4" fmla="*/ 0 h 2329962"/>
              <a:gd name="connsiteX0" fmla="*/ 0 w 3408789"/>
              <a:gd name="connsiteY0" fmla="*/ 852854 h 2329962"/>
              <a:gd name="connsiteX1" fmla="*/ 3408789 w 3408789"/>
              <a:gd name="connsiteY1" fmla="*/ 0 h 2329962"/>
              <a:gd name="connsiteX2" fmla="*/ 3408789 w 3408789"/>
              <a:gd name="connsiteY2" fmla="*/ 2329962 h 2329962"/>
              <a:gd name="connsiteX3" fmla="*/ 1547446 w 3408789"/>
              <a:gd name="connsiteY3" fmla="*/ 2329962 h 2329962"/>
              <a:gd name="connsiteX4" fmla="*/ 0 w 3408789"/>
              <a:gd name="connsiteY4" fmla="*/ 852854 h 2329962"/>
              <a:gd name="connsiteX0" fmla="*/ 0 w 3408789"/>
              <a:gd name="connsiteY0" fmla="*/ 852854 h 3516924"/>
              <a:gd name="connsiteX1" fmla="*/ 3408789 w 3408789"/>
              <a:gd name="connsiteY1" fmla="*/ 0 h 3516924"/>
              <a:gd name="connsiteX2" fmla="*/ 3408789 w 3408789"/>
              <a:gd name="connsiteY2" fmla="*/ 2329962 h 3516924"/>
              <a:gd name="connsiteX3" fmla="*/ 483577 w 3408789"/>
              <a:gd name="connsiteY3" fmla="*/ 3516924 h 3516924"/>
              <a:gd name="connsiteX4" fmla="*/ 0 w 3408789"/>
              <a:gd name="connsiteY4" fmla="*/ 852854 h 3516924"/>
              <a:gd name="connsiteX0" fmla="*/ 0 w 3417582"/>
              <a:gd name="connsiteY0" fmla="*/ 852854 h 3789485"/>
              <a:gd name="connsiteX1" fmla="*/ 3408789 w 3417582"/>
              <a:gd name="connsiteY1" fmla="*/ 0 h 3789485"/>
              <a:gd name="connsiteX2" fmla="*/ 3417582 w 3417582"/>
              <a:gd name="connsiteY2" fmla="*/ 3789485 h 3789485"/>
              <a:gd name="connsiteX3" fmla="*/ 483577 w 3417582"/>
              <a:gd name="connsiteY3" fmla="*/ 3516924 h 3789485"/>
              <a:gd name="connsiteX4" fmla="*/ 0 w 3417582"/>
              <a:gd name="connsiteY4" fmla="*/ 852854 h 3789485"/>
              <a:gd name="connsiteX0" fmla="*/ 0 w 3417582"/>
              <a:gd name="connsiteY0" fmla="*/ 852854 h 3789485"/>
              <a:gd name="connsiteX1" fmla="*/ 3408789 w 3417582"/>
              <a:gd name="connsiteY1" fmla="*/ 0 h 3789485"/>
              <a:gd name="connsiteX2" fmla="*/ 3417582 w 3417582"/>
              <a:gd name="connsiteY2" fmla="*/ 3789485 h 3789485"/>
              <a:gd name="connsiteX3" fmla="*/ 501162 w 3417582"/>
              <a:gd name="connsiteY3" fmla="*/ 3570549 h 3789485"/>
              <a:gd name="connsiteX4" fmla="*/ 0 w 3417582"/>
              <a:gd name="connsiteY4" fmla="*/ 852854 h 3789485"/>
              <a:gd name="connsiteX0" fmla="*/ 0 w 3408789"/>
              <a:gd name="connsiteY0" fmla="*/ 852854 h 3852049"/>
              <a:gd name="connsiteX1" fmla="*/ 3408789 w 3408789"/>
              <a:gd name="connsiteY1" fmla="*/ 0 h 3852049"/>
              <a:gd name="connsiteX2" fmla="*/ 3399997 w 3408789"/>
              <a:gd name="connsiteY2" fmla="*/ 3852049 h 3852049"/>
              <a:gd name="connsiteX3" fmla="*/ 501162 w 3408789"/>
              <a:gd name="connsiteY3" fmla="*/ 3570549 h 3852049"/>
              <a:gd name="connsiteX4" fmla="*/ 0 w 3408789"/>
              <a:gd name="connsiteY4" fmla="*/ 852854 h 3852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8789" h="3852049">
                <a:moveTo>
                  <a:pt x="0" y="852854"/>
                </a:moveTo>
                <a:lnTo>
                  <a:pt x="3408789" y="0"/>
                </a:lnTo>
                <a:cubicBezTo>
                  <a:pt x="3405858" y="1284016"/>
                  <a:pt x="3402928" y="2568033"/>
                  <a:pt x="3399997" y="3852049"/>
                </a:cubicBezTo>
                <a:lnTo>
                  <a:pt x="501162" y="3570549"/>
                </a:lnTo>
                <a:lnTo>
                  <a:pt x="0" y="852854"/>
                </a:lnTo>
                <a:close/>
              </a:path>
            </a:pathLst>
          </a:custGeom>
          <a:blipFill>
            <a:blip r:embed="rId2">
              <a:extLst>
                <a:ext uri="{28A0092B-C50C-407E-A947-70E740481C1C}">
                  <a14:useLocalDpi xmlns:a14="http://schemas.microsoft.com/office/drawing/2010/main" val="0"/>
                </a:ext>
              </a:extLst>
            </a:blip>
            <a:stretch>
              <a:fillRect l="-36000" t="-6" r="-43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456270173" name="Rectangle 7" descr="{&quot;templafy&quot;:{&quot;id&quot;:&quot;80c79c36-4727-49d4-9926-e76791207449&quot;}}"/>
          <p:cNvPicPr>
            <a:picLocks noChangeAspect="1"/>
          </p:cNvPicPr>
          <p:nvPr/>
        </p:nvPicPr>
        <p:blipFill>
          <a:blip r:embed="rId3"/>
          <a:stretch>
            <a:fillRect/>
          </a:stretch>
        </p:blipFill>
        <p:spPr>
          <a:xfrm>
            <a:off x="358775" y="313025"/>
            <a:ext cx="2088000" cy="450000"/>
          </a:xfrm>
          <a:prstGeom prst="rect">
            <a:avLst/>
          </a:prstGeom>
        </p:spPr>
      </p:pic>
      <p:sp>
        <p:nvSpPr>
          <p:cNvPr id="13" name="Title 4">
            <a:extLst>
              <a:ext uri="{FF2B5EF4-FFF2-40B4-BE49-F238E27FC236}">
                <a16:creationId xmlns:a16="http://schemas.microsoft.com/office/drawing/2014/main" id="{77013848-41F0-44AD-9301-BEF9A1A4878E}"/>
              </a:ext>
            </a:extLst>
          </p:cNvPr>
          <p:cNvSpPr>
            <a:spLocks noGrp="1"/>
          </p:cNvSpPr>
          <p:nvPr>
            <p:ph type="title"/>
          </p:nvPr>
        </p:nvSpPr>
        <p:spPr>
          <a:xfrm>
            <a:off x="827013" y="1276350"/>
            <a:ext cx="4503600" cy="1942874"/>
          </a:xfrm>
        </p:spPr>
        <p:txBody>
          <a:bodyPr anchor="b"/>
          <a:lstStyle>
            <a:lvl1pPr>
              <a:lnSpc>
                <a:spcPts val="4200"/>
              </a:lnSpc>
              <a:defRPr sz="4000">
                <a:latin typeface="Gill Sans Nova Light" panose="020B0302020104020203" pitchFamily="34" charset="0"/>
              </a:defRPr>
            </a:lvl1pPr>
          </a:lstStyle>
          <a:p>
            <a:r>
              <a:rPr lang="de-CH"/>
              <a:t>Click to edit Master title style</a:t>
            </a:r>
          </a:p>
        </p:txBody>
      </p:sp>
      <p:sp>
        <p:nvSpPr>
          <p:cNvPr id="14" name="Text Placeholder 6">
            <a:extLst>
              <a:ext uri="{FF2B5EF4-FFF2-40B4-BE49-F238E27FC236}">
                <a16:creationId xmlns:a16="http://schemas.microsoft.com/office/drawing/2014/main" id="{8245421C-670F-4227-B79D-994FE547F9A2}"/>
              </a:ext>
            </a:extLst>
          </p:cNvPr>
          <p:cNvSpPr>
            <a:spLocks noGrp="1"/>
          </p:cNvSpPr>
          <p:nvPr>
            <p:ph type="body" sz="quarter" idx="11"/>
          </p:nvPr>
        </p:nvSpPr>
        <p:spPr>
          <a:xfrm>
            <a:off x="831027" y="3452115"/>
            <a:ext cx="3650486" cy="1027810"/>
          </a:xfrm>
        </p:spPr>
        <p:txBody>
          <a:bodyPr>
            <a:normAutofit/>
          </a:bodyPr>
          <a:lstStyle>
            <a:lvl1pPr marL="0" indent="0">
              <a:spcAft>
                <a:spcPts val="0"/>
              </a:spcAft>
              <a:buFont typeface="Arial" panose="020B0604020202020204" pitchFamily="34" charset="0"/>
              <a:buNone/>
              <a:defRPr sz="1600"/>
            </a:lvl1pPr>
            <a:lvl2pPr marL="0" indent="0">
              <a:spcAft>
                <a:spcPts val="0"/>
              </a:spcAft>
              <a:buNone/>
              <a:defRPr sz="1600"/>
            </a:lvl2pPr>
            <a:lvl3pPr marL="0" indent="0">
              <a:spcAft>
                <a:spcPts val="0"/>
              </a:spcAft>
              <a:buNone/>
              <a:defRPr sz="1600"/>
            </a:lvl3pPr>
            <a:lvl4pPr marL="0" indent="0">
              <a:spcAft>
                <a:spcPts val="0"/>
              </a:spcAft>
              <a:buNone/>
              <a:defRPr sz="1600"/>
            </a:lvl4pPr>
            <a:lvl5pPr marL="0" indent="0">
              <a:spcAft>
                <a:spcPts val="0"/>
              </a:spcAft>
              <a:buNone/>
              <a:defRPr sz="1600"/>
            </a:lvl5pPr>
          </a:lstStyle>
          <a:p>
            <a:pPr lvl="0"/>
            <a:r>
              <a:rPr lang="de-CH"/>
              <a:t>Click to edit Master text styles</a:t>
            </a:r>
          </a:p>
          <a:p>
            <a:pPr lvl="1"/>
            <a:r>
              <a:rPr lang="de-CH"/>
              <a:t>Second level</a:t>
            </a:r>
          </a:p>
          <a:p>
            <a:pPr lvl="2"/>
            <a:r>
              <a:rPr lang="de-CH"/>
              <a:t>Third level</a:t>
            </a:r>
          </a:p>
          <a:p>
            <a:pPr lvl="3"/>
            <a:endParaRPr lang="de-CH"/>
          </a:p>
        </p:txBody>
      </p:sp>
    </p:spTree>
    <p:extLst>
      <p:ext uri="{BB962C8B-B14F-4D97-AF65-F5344CB8AC3E}">
        <p14:creationId xmlns:p14="http://schemas.microsoft.com/office/powerpoint/2010/main" val="1344516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mit Bild">
    <p:spTree>
      <p:nvGrpSpPr>
        <p:cNvPr id="1" name=""/>
        <p:cNvGrpSpPr/>
        <p:nvPr/>
      </p:nvGrpSpPr>
      <p:grpSpPr>
        <a:xfrm>
          <a:off x="0" y="0"/>
          <a:ext cx="0" cy="0"/>
          <a:chOff x="0" y="0"/>
          <a:chExt cx="0" cy="0"/>
        </a:xfrm>
      </p:grpSpPr>
      <p:pic>
        <p:nvPicPr>
          <p:cNvPr id="12" name="Picture 11" descr="A picture containing skating, building, ramp, board&#10;&#10;Description automatically generated">
            <a:extLst>
              <a:ext uri="{FF2B5EF4-FFF2-40B4-BE49-F238E27FC236}">
                <a16:creationId xmlns:a16="http://schemas.microsoft.com/office/drawing/2014/main" id="{71655C6F-D683-4181-8A76-C2CF9E2F41C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8763"/>
          <a:stretch/>
        </p:blipFill>
        <p:spPr>
          <a:xfrm>
            <a:off x="5963683" y="0"/>
            <a:ext cx="3180318" cy="5143500"/>
          </a:xfrm>
          <a:prstGeom prst="rect">
            <a:avLst/>
          </a:prstGeom>
        </p:spPr>
      </p:pic>
      <p:sp>
        <p:nvSpPr>
          <p:cNvPr id="7" name="Freeform: Shape 6">
            <a:extLst>
              <a:ext uri="{FF2B5EF4-FFF2-40B4-BE49-F238E27FC236}">
                <a16:creationId xmlns:a16="http://schemas.microsoft.com/office/drawing/2014/main" id="{32FAFF1B-D695-4F04-8B58-692674CF4A5C}"/>
              </a:ext>
            </a:extLst>
          </p:cNvPr>
          <p:cNvSpPr>
            <a:spLocks noChangeAspect="1"/>
          </p:cNvSpPr>
          <p:nvPr userDrawn="1"/>
        </p:nvSpPr>
        <p:spPr>
          <a:xfrm>
            <a:off x="8570473" y="4701166"/>
            <a:ext cx="213389" cy="233831"/>
          </a:xfrm>
          <a:custGeom>
            <a:avLst/>
            <a:gdLst>
              <a:gd name="connsiteX0" fmla="*/ 0 w 3106057"/>
              <a:gd name="connsiteY0" fmla="*/ 711200 h 3403600"/>
              <a:gd name="connsiteX1" fmla="*/ 3106057 w 3106057"/>
              <a:gd name="connsiteY1" fmla="*/ 0 h 3403600"/>
              <a:gd name="connsiteX2" fmla="*/ 3106057 w 3106057"/>
              <a:gd name="connsiteY2" fmla="*/ 3403600 h 3403600"/>
              <a:gd name="connsiteX3" fmla="*/ 449943 w 3106057"/>
              <a:gd name="connsiteY3" fmla="*/ 3222171 h 3403600"/>
              <a:gd name="connsiteX4" fmla="*/ 0 w 3106057"/>
              <a:gd name="connsiteY4" fmla="*/ 711200 h 340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6057" h="3403600">
                <a:moveTo>
                  <a:pt x="0" y="711200"/>
                </a:moveTo>
                <a:lnTo>
                  <a:pt x="3106057" y="0"/>
                </a:lnTo>
                <a:lnTo>
                  <a:pt x="3106057" y="3403600"/>
                </a:lnTo>
                <a:lnTo>
                  <a:pt x="449943" y="3222171"/>
                </a:lnTo>
                <a:lnTo>
                  <a:pt x="0" y="7112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 name="Title 1">
            <a:extLst>
              <a:ext uri="{FF2B5EF4-FFF2-40B4-BE49-F238E27FC236}">
                <a16:creationId xmlns:a16="http://schemas.microsoft.com/office/drawing/2014/main" id="{AA9D5294-8509-42D7-B32F-8FB3BCBBB9D0}"/>
              </a:ext>
            </a:extLst>
          </p:cNvPr>
          <p:cNvSpPr>
            <a:spLocks noGrp="1"/>
          </p:cNvSpPr>
          <p:nvPr>
            <p:ph type="title"/>
          </p:nvPr>
        </p:nvSpPr>
        <p:spPr>
          <a:xfrm>
            <a:off x="358775" y="376238"/>
            <a:ext cx="5464509" cy="675727"/>
          </a:xfrm>
        </p:spPr>
        <p:txBody>
          <a:bodyPr/>
          <a:lstStyle>
            <a:lvl1pPr>
              <a:lnSpc>
                <a:spcPts val="4400"/>
              </a:lnSpc>
              <a:defRPr sz="4000">
                <a:latin typeface="Gill Sans Nova Light" panose="020B0302020104020203" pitchFamily="34" charset="0"/>
              </a:defRPr>
            </a:lvl1pPr>
          </a:lstStyle>
          <a:p>
            <a:r>
              <a:rPr lang="de-CH"/>
              <a:t>Click to edit Master title style</a:t>
            </a:r>
          </a:p>
        </p:txBody>
      </p:sp>
      <p:sp>
        <p:nvSpPr>
          <p:cNvPr id="5" name="Text Placeholder 4">
            <a:extLst>
              <a:ext uri="{FF2B5EF4-FFF2-40B4-BE49-F238E27FC236}">
                <a16:creationId xmlns:a16="http://schemas.microsoft.com/office/drawing/2014/main" id="{47F3237B-A6D8-401E-A0E8-75ED37DDC0FA}"/>
              </a:ext>
            </a:extLst>
          </p:cNvPr>
          <p:cNvSpPr>
            <a:spLocks noGrp="1"/>
          </p:cNvSpPr>
          <p:nvPr>
            <p:ph type="body" sz="quarter" idx="13"/>
          </p:nvPr>
        </p:nvSpPr>
        <p:spPr>
          <a:xfrm>
            <a:off x="358775" y="1276350"/>
            <a:ext cx="5000404" cy="3203575"/>
          </a:xfrm>
        </p:spPr>
        <p:txBody>
          <a:bodyPr>
            <a:normAutofit/>
          </a:bodyPr>
          <a:lstStyle>
            <a:lvl1pPr marL="396000" indent="-396000">
              <a:spcAft>
                <a:spcPts val="600"/>
              </a:spcAft>
              <a:buFont typeface="+mj-lt"/>
              <a:buAutoNum type="arabicPeriod"/>
              <a:defRPr sz="1600"/>
            </a:lvl1pPr>
            <a:lvl2pPr marL="342900" indent="-342900">
              <a:spcAft>
                <a:spcPts val="600"/>
              </a:spcAft>
              <a:buFont typeface="+mj-lt"/>
              <a:buAutoNum type="arabicPeriod"/>
              <a:defRPr sz="1600"/>
            </a:lvl2pPr>
            <a:lvl3pPr marL="342900" indent="-342900">
              <a:spcAft>
                <a:spcPts val="600"/>
              </a:spcAft>
              <a:buFont typeface="+mj-lt"/>
              <a:buAutoNum type="arabicPeriod"/>
              <a:defRPr sz="1600"/>
            </a:lvl3pPr>
            <a:lvl4pPr marL="342900" indent="-342900">
              <a:spcAft>
                <a:spcPts val="600"/>
              </a:spcAft>
              <a:buFont typeface="+mj-lt"/>
              <a:buAutoNum type="arabicPeriod"/>
              <a:defRPr sz="1600"/>
            </a:lvl4pPr>
            <a:lvl5pPr marL="342900" indent="-342900">
              <a:spcAft>
                <a:spcPts val="600"/>
              </a:spcAft>
              <a:buFont typeface="+mj-lt"/>
              <a:buAutoNum type="arabicPeriod"/>
              <a:defRPr sz="1600"/>
            </a:lvl5pPr>
          </a:lstStyle>
          <a:p>
            <a:pPr lvl="0"/>
            <a:r>
              <a:rPr lang="de-CH"/>
              <a:t>Click to edit Master text styles</a:t>
            </a:r>
          </a:p>
        </p:txBody>
      </p:sp>
      <p:sp>
        <p:nvSpPr>
          <p:cNvPr id="6" name="Slide Number Placeholder 5">
            <a:extLst>
              <a:ext uri="{FF2B5EF4-FFF2-40B4-BE49-F238E27FC236}">
                <a16:creationId xmlns:a16="http://schemas.microsoft.com/office/drawing/2014/main" id="{8E64CDDE-58C2-4810-8B30-D17CF249E28D}"/>
              </a:ext>
            </a:extLst>
          </p:cNvPr>
          <p:cNvSpPr>
            <a:spLocks noGrp="1"/>
          </p:cNvSpPr>
          <p:nvPr>
            <p:ph type="sldNum" sz="quarter" idx="16"/>
          </p:nvPr>
        </p:nvSpPr>
        <p:spPr/>
        <p:txBody>
          <a:bodyPr/>
          <a:lstStyle>
            <a:lvl1pPr>
              <a:defRPr baseline="0">
                <a:solidFill>
                  <a:schemeClr val="bg1"/>
                </a:solidFill>
              </a:defRPr>
            </a:lvl1pPr>
          </a:lstStyle>
          <a:p>
            <a:fld id="{7559FC98-AF75-4A00-A03C-DF9FEBF6BCB9}" type="slidenum">
              <a:rPr lang="de-CH" smtClean="0"/>
              <a:pPr/>
              <a:t>‹Nr.›</a:t>
            </a:fld>
            <a:endParaRPr lang="de-CH"/>
          </a:p>
        </p:txBody>
      </p:sp>
      <p:sp>
        <p:nvSpPr>
          <p:cNvPr id="10" name="Rectangle 9" descr="{&quot;templafy&quot;:{&quot;id&quot;:&quot;37d0d0e1-8b95-4b90-8669-3539db256b3a&quot;}}">
            <a:extLst>
              <a:ext uri="{FF2B5EF4-FFF2-40B4-BE49-F238E27FC236}">
                <a16:creationId xmlns:a16="http://schemas.microsoft.com/office/drawing/2014/main" id="{AA1C14F3-85E4-47DF-A8F9-0A6C945C6727}"/>
              </a:ext>
            </a:extLst>
          </p:cNvPr>
          <p:cNvSpPr/>
          <p:nvPr userDrawn="1"/>
        </p:nvSpPr>
        <p:spPr>
          <a:xfrm>
            <a:off x="2516261" y="4767263"/>
            <a:ext cx="3307023" cy="2254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l"/>
            <a:endParaRPr lang="de-CH" sz="800">
              <a:solidFill>
                <a:schemeClr val="tx1"/>
              </a:solidFill>
            </a:endParaRPr>
          </a:p>
        </p:txBody>
      </p:sp>
      <p:pic>
        <p:nvPicPr>
          <p:cNvPr id="327572164" name="Rectangle 10" descr="{&quot;templafy&quot;:{&quot;id&quot;:&quot;4162f6e8-7683-4a4c-b04c-a215ece9519a&quot;}}"/>
          <p:cNvPicPr>
            <a:picLocks noChangeAspect="1"/>
          </p:cNvPicPr>
          <p:nvPr/>
        </p:nvPicPr>
        <p:blipFill>
          <a:blip r:embed="rId3"/>
          <a:stretch>
            <a:fillRect/>
          </a:stretch>
        </p:blipFill>
        <p:spPr>
          <a:xfrm>
            <a:off x="358775" y="4668427"/>
            <a:ext cx="964800" cy="208800"/>
          </a:xfrm>
          <a:prstGeom prst="rect">
            <a:avLst/>
          </a:prstGeom>
        </p:spPr>
      </p:pic>
      <p:sp>
        <p:nvSpPr>
          <p:cNvPr id="13" name="Rectangle 12" descr="{&quot;templafy&quot;:{&quot;id&quot;:&quot;e487f022-30ef-45a5-bc35-b9e846417007&quot;}}" hidden="1">
            <a:extLst>
              <a:ext uri="{FF2B5EF4-FFF2-40B4-BE49-F238E27FC236}">
                <a16:creationId xmlns:a16="http://schemas.microsoft.com/office/drawing/2014/main" id="{829DC8B1-9D54-4E8C-B174-7B9355FD57F9}"/>
              </a:ext>
            </a:extLst>
          </p:cNvPr>
          <p:cNvSpPr/>
          <p:nvPr userDrawn="1"/>
        </p:nvSpPr>
        <p:spPr>
          <a:xfrm>
            <a:off x="358775" y="4768290"/>
            <a:ext cx="2569063" cy="1885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l"/>
            <a:r>
              <a:rPr lang="de-CH" sz="800" u="none">
                <a:solidFill>
                  <a:schemeClr val="tx1"/>
                </a:solidFill>
              </a:rPr>
              <a:t>Law School (LS-HSG)</a:t>
            </a:r>
          </a:p>
        </p:txBody>
      </p:sp>
    </p:spTree>
    <p:extLst>
      <p:ext uri="{BB962C8B-B14F-4D97-AF65-F5344CB8AC3E}">
        <p14:creationId xmlns:p14="http://schemas.microsoft.com/office/powerpoint/2010/main" val="2341394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apiteltrenner 1">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B88CA-EB6E-49E8-8E20-86448C5223EB}"/>
              </a:ext>
            </a:extLst>
          </p:cNvPr>
          <p:cNvSpPr>
            <a:spLocks noGrp="1"/>
          </p:cNvSpPr>
          <p:nvPr>
            <p:ph type="title"/>
          </p:nvPr>
        </p:nvSpPr>
        <p:spPr>
          <a:xfrm>
            <a:off x="1548000" y="376238"/>
            <a:ext cx="7237225" cy="2496171"/>
          </a:xfrm>
        </p:spPr>
        <p:txBody>
          <a:bodyPr anchor="b">
            <a:normAutofit/>
          </a:bodyPr>
          <a:lstStyle>
            <a:lvl1pPr marL="0" indent="0" algn="l">
              <a:lnSpc>
                <a:spcPts val="5200"/>
              </a:lnSpc>
              <a:buFont typeface="+mj-lt"/>
              <a:buNone/>
              <a:defRPr sz="5000">
                <a:solidFill>
                  <a:schemeClr val="bg2"/>
                </a:solidFill>
                <a:latin typeface="Gill Sans Nova Light" panose="020B0302020104020203" pitchFamily="34" charset="0"/>
              </a:defRPr>
            </a:lvl1pPr>
          </a:lstStyle>
          <a:p>
            <a:r>
              <a:rPr lang="de-CH"/>
              <a:t>Click to edit Master title style</a:t>
            </a:r>
          </a:p>
        </p:txBody>
      </p:sp>
      <p:sp>
        <p:nvSpPr>
          <p:cNvPr id="3" name="Text Placeholder 2">
            <a:extLst>
              <a:ext uri="{FF2B5EF4-FFF2-40B4-BE49-F238E27FC236}">
                <a16:creationId xmlns:a16="http://schemas.microsoft.com/office/drawing/2014/main" id="{93182261-379D-435B-BB30-A2A9B6CF3E6F}"/>
              </a:ext>
            </a:extLst>
          </p:cNvPr>
          <p:cNvSpPr>
            <a:spLocks noGrp="1"/>
          </p:cNvSpPr>
          <p:nvPr>
            <p:ph type="body" idx="1"/>
          </p:nvPr>
        </p:nvSpPr>
        <p:spPr>
          <a:xfrm>
            <a:off x="1548000" y="3001618"/>
            <a:ext cx="6025617" cy="1478308"/>
          </a:xfrm>
        </p:spPr>
        <p:txBody>
          <a:bodyPr>
            <a:normAutofit/>
          </a:bodyPr>
          <a:lstStyle>
            <a:lvl1pPr marL="0" indent="0">
              <a:buNone/>
              <a:defRPr sz="2400">
                <a:solidFill>
                  <a:schemeClr val="bg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CH"/>
              <a:t>Click to edit Master text styles</a:t>
            </a:r>
          </a:p>
        </p:txBody>
      </p:sp>
      <p:sp>
        <p:nvSpPr>
          <p:cNvPr id="4" name="Freeform: Shape 3">
            <a:extLst>
              <a:ext uri="{FF2B5EF4-FFF2-40B4-BE49-F238E27FC236}">
                <a16:creationId xmlns:a16="http://schemas.microsoft.com/office/drawing/2014/main" id="{AA3A5247-554A-42FF-BCCF-A11D65465AA4}"/>
              </a:ext>
            </a:extLst>
          </p:cNvPr>
          <p:cNvSpPr>
            <a:spLocks noChangeAspect="1"/>
          </p:cNvSpPr>
          <p:nvPr userDrawn="1"/>
        </p:nvSpPr>
        <p:spPr>
          <a:xfrm>
            <a:off x="4572001" y="3166310"/>
            <a:ext cx="4572000" cy="5009983"/>
          </a:xfrm>
          <a:custGeom>
            <a:avLst/>
            <a:gdLst>
              <a:gd name="connsiteX0" fmla="*/ 0 w 3106057"/>
              <a:gd name="connsiteY0" fmla="*/ 711200 h 3403600"/>
              <a:gd name="connsiteX1" fmla="*/ 3106057 w 3106057"/>
              <a:gd name="connsiteY1" fmla="*/ 0 h 3403600"/>
              <a:gd name="connsiteX2" fmla="*/ 3106057 w 3106057"/>
              <a:gd name="connsiteY2" fmla="*/ 3403600 h 3403600"/>
              <a:gd name="connsiteX3" fmla="*/ 449943 w 3106057"/>
              <a:gd name="connsiteY3" fmla="*/ 3222171 h 3403600"/>
              <a:gd name="connsiteX4" fmla="*/ 0 w 3106057"/>
              <a:gd name="connsiteY4" fmla="*/ 711200 h 340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6057" h="3403600">
                <a:moveTo>
                  <a:pt x="0" y="711200"/>
                </a:moveTo>
                <a:lnTo>
                  <a:pt x="3106057" y="0"/>
                </a:lnTo>
                <a:lnTo>
                  <a:pt x="3106057" y="3403600"/>
                </a:lnTo>
                <a:lnTo>
                  <a:pt x="449943" y="3222171"/>
                </a:lnTo>
                <a:lnTo>
                  <a:pt x="0" y="7112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1867247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apiteltrenner 2">
    <p:bg>
      <p:bgPr>
        <a:solidFill>
          <a:schemeClr val="bg2"/>
        </a:solidFill>
        <a:effectLst/>
      </p:bgPr>
    </p:bg>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DC68F798-C07C-4BF8-8573-0552735B83EA}"/>
              </a:ext>
            </a:extLst>
          </p:cNvPr>
          <p:cNvSpPr>
            <a:spLocks noGrp="1"/>
          </p:cNvSpPr>
          <p:nvPr>
            <p:ph type="pic" sz="quarter" idx="11"/>
          </p:nvPr>
        </p:nvSpPr>
        <p:spPr>
          <a:xfrm>
            <a:off x="0" y="0"/>
            <a:ext cx="9144000" cy="5143500"/>
          </a:xfrm>
        </p:spPr>
        <p:txBody>
          <a:bodyPr/>
          <a:lstStyle/>
          <a:p>
            <a:r>
              <a:rPr lang="de-CH"/>
              <a:t>Click icon to add picture</a:t>
            </a:r>
          </a:p>
        </p:txBody>
      </p:sp>
      <p:sp>
        <p:nvSpPr>
          <p:cNvPr id="2" name="Title 1">
            <a:extLst>
              <a:ext uri="{FF2B5EF4-FFF2-40B4-BE49-F238E27FC236}">
                <a16:creationId xmlns:a16="http://schemas.microsoft.com/office/drawing/2014/main" id="{874B88CA-EB6E-49E8-8E20-86448C5223EB}"/>
              </a:ext>
            </a:extLst>
          </p:cNvPr>
          <p:cNvSpPr>
            <a:spLocks noGrp="1"/>
          </p:cNvSpPr>
          <p:nvPr>
            <p:ph type="title"/>
          </p:nvPr>
        </p:nvSpPr>
        <p:spPr>
          <a:xfrm>
            <a:off x="1548000" y="376238"/>
            <a:ext cx="7237225" cy="2496171"/>
          </a:xfrm>
        </p:spPr>
        <p:txBody>
          <a:bodyPr anchor="b">
            <a:normAutofit/>
          </a:bodyPr>
          <a:lstStyle>
            <a:lvl1pPr marL="0" indent="0" algn="l">
              <a:lnSpc>
                <a:spcPts val="5200"/>
              </a:lnSpc>
              <a:buFont typeface="+mj-lt"/>
              <a:buNone/>
              <a:defRPr sz="5000">
                <a:solidFill>
                  <a:schemeClr val="tx1"/>
                </a:solidFill>
                <a:latin typeface="Gill Sans Nova Light" panose="020B0302020104020203" pitchFamily="34" charset="0"/>
              </a:defRPr>
            </a:lvl1pPr>
          </a:lstStyle>
          <a:p>
            <a:r>
              <a:rPr lang="de-CH"/>
              <a:t>Click to edit Master title style</a:t>
            </a:r>
          </a:p>
        </p:txBody>
      </p:sp>
      <p:sp>
        <p:nvSpPr>
          <p:cNvPr id="3" name="Text Placeholder 2">
            <a:extLst>
              <a:ext uri="{FF2B5EF4-FFF2-40B4-BE49-F238E27FC236}">
                <a16:creationId xmlns:a16="http://schemas.microsoft.com/office/drawing/2014/main" id="{93182261-379D-435B-BB30-A2A9B6CF3E6F}"/>
              </a:ext>
            </a:extLst>
          </p:cNvPr>
          <p:cNvSpPr>
            <a:spLocks noGrp="1"/>
          </p:cNvSpPr>
          <p:nvPr>
            <p:ph type="body" idx="1"/>
          </p:nvPr>
        </p:nvSpPr>
        <p:spPr>
          <a:xfrm>
            <a:off x="1548000" y="3001618"/>
            <a:ext cx="6025617" cy="1478308"/>
          </a:xfrm>
        </p:spPr>
        <p:txBody>
          <a:bodyPr>
            <a:normAutofit/>
          </a:bodyPr>
          <a:lstStyle>
            <a:lvl1pPr marL="0" indent="0">
              <a:buNone/>
              <a:defRPr sz="24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CH"/>
              <a:t>Click to edit Master text styles</a:t>
            </a:r>
          </a:p>
        </p:txBody>
      </p:sp>
    </p:spTree>
    <p:extLst>
      <p:ext uri="{BB962C8B-B14F-4D97-AF65-F5344CB8AC3E}">
        <p14:creationId xmlns:p14="http://schemas.microsoft.com/office/powerpoint/2010/main" val="2251138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zwei Content">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15543F47-BCA1-4586-9B7A-452F67C480C8}"/>
              </a:ext>
            </a:extLst>
          </p:cNvPr>
          <p:cNvSpPr>
            <a:spLocks noChangeAspect="1"/>
          </p:cNvSpPr>
          <p:nvPr userDrawn="1"/>
        </p:nvSpPr>
        <p:spPr>
          <a:xfrm>
            <a:off x="8570473" y="4701166"/>
            <a:ext cx="213389" cy="233831"/>
          </a:xfrm>
          <a:custGeom>
            <a:avLst/>
            <a:gdLst>
              <a:gd name="connsiteX0" fmla="*/ 0 w 3106057"/>
              <a:gd name="connsiteY0" fmla="*/ 711200 h 3403600"/>
              <a:gd name="connsiteX1" fmla="*/ 3106057 w 3106057"/>
              <a:gd name="connsiteY1" fmla="*/ 0 h 3403600"/>
              <a:gd name="connsiteX2" fmla="*/ 3106057 w 3106057"/>
              <a:gd name="connsiteY2" fmla="*/ 3403600 h 3403600"/>
              <a:gd name="connsiteX3" fmla="*/ 449943 w 3106057"/>
              <a:gd name="connsiteY3" fmla="*/ 3222171 h 3403600"/>
              <a:gd name="connsiteX4" fmla="*/ 0 w 3106057"/>
              <a:gd name="connsiteY4" fmla="*/ 711200 h 340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6057" h="3403600">
                <a:moveTo>
                  <a:pt x="0" y="711200"/>
                </a:moveTo>
                <a:lnTo>
                  <a:pt x="3106057" y="0"/>
                </a:lnTo>
                <a:lnTo>
                  <a:pt x="3106057" y="3403600"/>
                </a:lnTo>
                <a:lnTo>
                  <a:pt x="449943" y="3222171"/>
                </a:lnTo>
                <a:lnTo>
                  <a:pt x="0" y="7112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 name="Title 1">
            <a:extLst>
              <a:ext uri="{FF2B5EF4-FFF2-40B4-BE49-F238E27FC236}">
                <a16:creationId xmlns:a16="http://schemas.microsoft.com/office/drawing/2014/main" id="{FE04952E-FCB6-493B-899A-78F0FFCB3F2D}"/>
              </a:ext>
            </a:extLst>
          </p:cNvPr>
          <p:cNvSpPr>
            <a:spLocks noGrp="1"/>
          </p:cNvSpPr>
          <p:nvPr>
            <p:ph type="title"/>
          </p:nvPr>
        </p:nvSpPr>
        <p:spPr/>
        <p:txBody>
          <a:bodyPr/>
          <a:lstStyle/>
          <a:p>
            <a:r>
              <a:rPr lang="de-CH"/>
              <a:t>Click to edit Master title style</a:t>
            </a:r>
          </a:p>
        </p:txBody>
      </p:sp>
      <p:sp>
        <p:nvSpPr>
          <p:cNvPr id="3" name="Content Placeholder 2">
            <a:extLst>
              <a:ext uri="{FF2B5EF4-FFF2-40B4-BE49-F238E27FC236}">
                <a16:creationId xmlns:a16="http://schemas.microsoft.com/office/drawing/2014/main" id="{8CD7A6B4-FE62-49DA-AB92-A00E16DDD412}"/>
              </a:ext>
            </a:extLst>
          </p:cNvPr>
          <p:cNvSpPr>
            <a:spLocks noGrp="1"/>
          </p:cNvSpPr>
          <p:nvPr>
            <p:ph sz="half" idx="1"/>
          </p:nvPr>
        </p:nvSpPr>
        <p:spPr>
          <a:xfrm>
            <a:off x="358776" y="1276349"/>
            <a:ext cx="4122738" cy="3203576"/>
          </a:xfrm>
        </p:spPr>
        <p:txBody>
          <a:bodyPr>
            <a:normAutofit/>
          </a:bodyPr>
          <a:lstStyle/>
          <a:p>
            <a:pPr lvl="0"/>
            <a:r>
              <a:rPr lang="de-CH"/>
              <a:t>Click to edit Master text styles</a:t>
            </a:r>
          </a:p>
          <a:p>
            <a:pPr lvl="1"/>
            <a:r>
              <a:rPr lang="de-CH"/>
              <a:t>Second level</a:t>
            </a:r>
          </a:p>
          <a:p>
            <a:pPr lvl="2"/>
            <a:r>
              <a:rPr lang="de-CH"/>
              <a:t>Third level</a:t>
            </a:r>
          </a:p>
          <a:p>
            <a:pPr lvl="3"/>
            <a:r>
              <a:rPr lang="de-CH"/>
              <a:t>Fourth level</a:t>
            </a:r>
          </a:p>
          <a:p>
            <a:pPr lvl="4"/>
            <a:r>
              <a:rPr lang="de-CH"/>
              <a:t>Fifth level</a:t>
            </a:r>
          </a:p>
        </p:txBody>
      </p:sp>
      <p:sp>
        <p:nvSpPr>
          <p:cNvPr id="4" name="Content Placeholder 3">
            <a:extLst>
              <a:ext uri="{FF2B5EF4-FFF2-40B4-BE49-F238E27FC236}">
                <a16:creationId xmlns:a16="http://schemas.microsoft.com/office/drawing/2014/main" id="{E44DB25E-F340-4288-90DE-3831A8F49925}"/>
              </a:ext>
            </a:extLst>
          </p:cNvPr>
          <p:cNvSpPr>
            <a:spLocks noGrp="1"/>
          </p:cNvSpPr>
          <p:nvPr>
            <p:ph sz="half" idx="2"/>
          </p:nvPr>
        </p:nvSpPr>
        <p:spPr>
          <a:xfrm>
            <a:off x="4662487" y="1276350"/>
            <a:ext cx="4122737" cy="3203575"/>
          </a:xfrm>
        </p:spPr>
        <p:txBody>
          <a:bodyPr>
            <a:normAutofit/>
          </a:bodyPr>
          <a:lstStyle/>
          <a:p>
            <a:pPr lvl="0"/>
            <a:r>
              <a:rPr lang="de-CH"/>
              <a:t>Click to edit Master text styles</a:t>
            </a:r>
          </a:p>
          <a:p>
            <a:pPr lvl="1"/>
            <a:r>
              <a:rPr lang="de-CH"/>
              <a:t>Second level</a:t>
            </a:r>
          </a:p>
          <a:p>
            <a:pPr lvl="2"/>
            <a:r>
              <a:rPr lang="de-CH"/>
              <a:t>Third level</a:t>
            </a:r>
          </a:p>
          <a:p>
            <a:pPr lvl="3"/>
            <a:r>
              <a:rPr lang="de-CH"/>
              <a:t>Fourth level</a:t>
            </a:r>
          </a:p>
          <a:p>
            <a:pPr lvl="4"/>
            <a:r>
              <a:rPr lang="de-CH"/>
              <a:t>Fifth level</a:t>
            </a:r>
          </a:p>
        </p:txBody>
      </p:sp>
      <p:sp>
        <p:nvSpPr>
          <p:cNvPr id="12" name="Slide Number Placeholder 11">
            <a:extLst>
              <a:ext uri="{FF2B5EF4-FFF2-40B4-BE49-F238E27FC236}">
                <a16:creationId xmlns:a16="http://schemas.microsoft.com/office/drawing/2014/main" id="{E2CF5E38-DB35-4A9B-8D0E-E97D18CDB2BC}"/>
              </a:ext>
            </a:extLst>
          </p:cNvPr>
          <p:cNvSpPr>
            <a:spLocks noGrp="1"/>
          </p:cNvSpPr>
          <p:nvPr>
            <p:ph type="sldNum" sz="quarter" idx="16"/>
          </p:nvPr>
        </p:nvSpPr>
        <p:spPr/>
        <p:txBody>
          <a:bodyPr/>
          <a:lstStyle/>
          <a:p>
            <a:fld id="{7559FC98-AF75-4A00-A03C-DF9FEBF6BCB9}" type="slidenum">
              <a:rPr lang="de-CH" smtClean="0"/>
              <a:pPr/>
              <a:t>‹Nr.›</a:t>
            </a:fld>
            <a:endParaRPr lang="de-CH"/>
          </a:p>
        </p:txBody>
      </p:sp>
      <p:sp>
        <p:nvSpPr>
          <p:cNvPr id="15" name="Rectangle 14" descr="{&quot;templafy&quot;:{&quot;id&quot;:&quot;50ce243a-567b-41d3-b6e8-8c35b9341b5b&quot;}}">
            <a:extLst>
              <a:ext uri="{FF2B5EF4-FFF2-40B4-BE49-F238E27FC236}">
                <a16:creationId xmlns:a16="http://schemas.microsoft.com/office/drawing/2014/main" id="{6247B37A-A555-44A3-BECD-66BD8151E865}"/>
              </a:ext>
            </a:extLst>
          </p:cNvPr>
          <p:cNvSpPr/>
          <p:nvPr userDrawn="1"/>
        </p:nvSpPr>
        <p:spPr>
          <a:xfrm>
            <a:off x="6804000" y="4770373"/>
            <a:ext cx="1177196" cy="1843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l"/>
            <a:r>
              <a:rPr lang="de-CH" sz="800">
                <a:solidFill>
                  <a:schemeClr val="tx1"/>
                </a:solidFill>
              </a:rPr>
              <a:t>1. September 2022</a:t>
            </a:r>
          </a:p>
        </p:txBody>
      </p:sp>
      <p:pic>
        <p:nvPicPr>
          <p:cNvPr id="2028711283" name="Rectangle 4" descr="{&quot;templafy&quot;:{&quot;id&quot;:&quot;161b8086-a47a-4371-94bc-358143d668e7&quot;}}"/>
          <p:cNvPicPr>
            <a:picLocks noChangeAspect="1"/>
          </p:cNvPicPr>
          <p:nvPr/>
        </p:nvPicPr>
        <p:blipFill>
          <a:blip r:embed="rId2"/>
          <a:stretch>
            <a:fillRect/>
          </a:stretch>
        </p:blipFill>
        <p:spPr>
          <a:xfrm>
            <a:off x="358775" y="4668427"/>
            <a:ext cx="964800" cy="208800"/>
          </a:xfrm>
          <a:prstGeom prst="rect">
            <a:avLst/>
          </a:prstGeom>
        </p:spPr>
      </p:pic>
      <p:sp>
        <p:nvSpPr>
          <p:cNvPr id="6" name="Rectangle 5" descr="{&quot;templafy&quot;:{&quot;id&quot;:&quot;d55a6de7-9b67-4de0-be58-8fa929be6b07&quot;}}">
            <a:extLst>
              <a:ext uri="{FF2B5EF4-FFF2-40B4-BE49-F238E27FC236}">
                <a16:creationId xmlns:a16="http://schemas.microsoft.com/office/drawing/2014/main" id="{4E03CCCD-CB66-429F-BC77-64B5370808F2}"/>
              </a:ext>
            </a:extLst>
          </p:cNvPr>
          <p:cNvSpPr/>
          <p:nvPr userDrawn="1"/>
        </p:nvSpPr>
        <p:spPr>
          <a:xfrm>
            <a:off x="2516261" y="4767263"/>
            <a:ext cx="3884539" cy="2254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l"/>
            <a:endParaRPr lang="de-CH" sz="800">
              <a:solidFill>
                <a:schemeClr val="tx1"/>
              </a:solidFill>
            </a:endParaRPr>
          </a:p>
        </p:txBody>
      </p:sp>
      <p:sp>
        <p:nvSpPr>
          <p:cNvPr id="7" name="Rectangle 6" descr="{&quot;templafy&quot;:{&quot;id&quot;:&quot;66dfc40f-b486-4735-8120-10892446b296&quot;}}" hidden="1">
            <a:extLst>
              <a:ext uri="{FF2B5EF4-FFF2-40B4-BE49-F238E27FC236}">
                <a16:creationId xmlns:a16="http://schemas.microsoft.com/office/drawing/2014/main" id="{B915E154-BDC4-452C-BDE7-882BE349B509}"/>
              </a:ext>
            </a:extLst>
          </p:cNvPr>
          <p:cNvSpPr/>
          <p:nvPr userDrawn="1"/>
        </p:nvSpPr>
        <p:spPr>
          <a:xfrm>
            <a:off x="358775" y="4768290"/>
            <a:ext cx="2569063" cy="1885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l"/>
            <a:r>
              <a:rPr lang="de-CH" sz="800" u="none">
                <a:solidFill>
                  <a:schemeClr val="tx1"/>
                </a:solidFill>
              </a:rPr>
              <a:t>Law School (LS-HSG)</a:t>
            </a:r>
          </a:p>
        </p:txBody>
      </p:sp>
    </p:spTree>
    <p:extLst>
      <p:ext uri="{BB962C8B-B14F-4D97-AF65-F5344CB8AC3E}">
        <p14:creationId xmlns:p14="http://schemas.microsoft.com/office/powerpoint/2010/main" val="850542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und Content">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32FAFF1B-D695-4F04-8B58-692674CF4A5C}"/>
              </a:ext>
            </a:extLst>
          </p:cNvPr>
          <p:cNvSpPr>
            <a:spLocks noChangeAspect="1"/>
          </p:cNvSpPr>
          <p:nvPr userDrawn="1"/>
        </p:nvSpPr>
        <p:spPr>
          <a:xfrm>
            <a:off x="8570473" y="4701166"/>
            <a:ext cx="213389" cy="233831"/>
          </a:xfrm>
          <a:custGeom>
            <a:avLst/>
            <a:gdLst>
              <a:gd name="connsiteX0" fmla="*/ 0 w 3106057"/>
              <a:gd name="connsiteY0" fmla="*/ 711200 h 3403600"/>
              <a:gd name="connsiteX1" fmla="*/ 3106057 w 3106057"/>
              <a:gd name="connsiteY1" fmla="*/ 0 h 3403600"/>
              <a:gd name="connsiteX2" fmla="*/ 3106057 w 3106057"/>
              <a:gd name="connsiteY2" fmla="*/ 3403600 h 3403600"/>
              <a:gd name="connsiteX3" fmla="*/ 449943 w 3106057"/>
              <a:gd name="connsiteY3" fmla="*/ 3222171 h 3403600"/>
              <a:gd name="connsiteX4" fmla="*/ 0 w 3106057"/>
              <a:gd name="connsiteY4" fmla="*/ 711200 h 340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6057" h="3403600">
                <a:moveTo>
                  <a:pt x="0" y="711200"/>
                </a:moveTo>
                <a:lnTo>
                  <a:pt x="3106057" y="0"/>
                </a:lnTo>
                <a:lnTo>
                  <a:pt x="3106057" y="3403600"/>
                </a:lnTo>
                <a:lnTo>
                  <a:pt x="449943" y="3222171"/>
                </a:lnTo>
                <a:lnTo>
                  <a:pt x="0" y="7112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 name="Title 1">
            <a:extLst>
              <a:ext uri="{FF2B5EF4-FFF2-40B4-BE49-F238E27FC236}">
                <a16:creationId xmlns:a16="http://schemas.microsoft.com/office/drawing/2014/main" id="{AA9D5294-8509-42D7-B32F-8FB3BCBBB9D0}"/>
              </a:ext>
            </a:extLst>
          </p:cNvPr>
          <p:cNvSpPr>
            <a:spLocks noGrp="1"/>
          </p:cNvSpPr>
          <p:nvPr>
            <p:ph type="title"/>
          </p:nvPr>
        </p:nvSpPr>
        <p:spPr>
          <a:xfrm>
            <a:off x="358775" y="0"/>
            <a:ext cx="8426450" cy="609662"/>
          </a:xfrm>
        </p:spPr>
        <p:txBody>
          <a:bodyPr/>
          <a:lstStyle/>
          <a:p>
            <a:r>
              <a:rPr lang="de-CH" dirty="0"/>
              <a:t>Click </a:t>
            </a:r>
            <a:r>
              <a:rPr lang="de-CH" dirty="0" err="1"/>
              <a:t>to</a:t>
            </a:r>
            <a:r>
              <a:rPr lang="de-CH" dirty="0"/>
              <a:t> </a:t>
            </a:r>
            <a:r>
              <a:rPr lang="de-CH" dirty="0" err="1"/>
              <a:t>edit</a:t>
            </a:r>
            <a:r>
              <a:rPr lang="de-CH" dirty="0"/>
              <a:t> Master title style</a:t>
            </a:r>
          </a:p>
        </p:txBody>
      </p:sp>
      <p:sp>
        <p:nvSpPr>
          <p:cNvPr id="3" name="Content Placeholder 2">
            <a:extLst>
              <a:ext uri="{FF2B5EF4-FFF2-40B4-BE49-F238E27FC236}">
                <a16:creationId xmlns:a16="http://schemas.microsoft.com/office/drawing/2014/main" id="{1B1DFF60-9E69-4915-A0DD-67FF253288CC}"/>
              </a:ext>
            </a:extLst>
          </p:cNvPr>
          <p:cNvSpPr>
            <a:spLocks noGrp="1"/>
          </p:cNvSpPr>
          <p:nvPr>
            <p:ph idx="1"/>
          </p:nvPr>
        </p:nvSpPr>
        <p:spPr/>
        <p:txBody>
          <a:bodyPr>
            <a:normAutofit/>
          </a:bodyPr>
          <a:lstStyle/>
          <a:p>
            <a:pPr lvl="0"/>
            <a:r>
              <a:rPr lang="de-CH"/>
              <a:t>Click to edit Master text styles</a:t>
            </a:r>
          </a:p>
          <a:p>
            <a:pPr lvl="1"/>
            <a:r>
              <a:rPr lang="de-CH"/>
              <a:t>Second level</a:t>
            </a:r>
          </a:p>
          <a:p>
            <a:pPr lvl="2"/>
            <a:r>
              <a:rPr lang="de-CH"/>
              <a:t>Third level</a:t>
            </a:r>
          </a:p>
          <a:p>
            <a:pPr lvl="3"/>
            <a:r>
              <a:rPr lang="de-CH"/>
              <a:t>Fourth level</a:t>
            </a:r>
          </a:p>
          <a:p>
            <a:pPr lvl="4"/>
            <a:r>
              <a:rPr lang="de-CH"/>
              <a:t>Fifth level</a:t>
            </a:r>
          </a:p>
        </p:txBody>
      </p:sp>
      <p:sp>
        <p:nvSpPr>
          <p:cNvPr id="10" name="Slide Number Placeholder 9">
            <a:extLst>
              <a:ext uri="{FF2B5EF4-FFF2-40B4-BE49-F238E27FC236}">
                <a16:creationId xmlns:a16="http://schemas.microsoft.com/office/drawing/2014/main" id="{1CB9FAC9-1E0D-44F5-8B7F-C8D103F40B80}"/>
              </a:ext>
            </a:extLst>
          </p:cNvPr>
          <p:cNvSpPr>
            <a:spLocks noGrp="1"/>
          </p:cNvSpPr>
          <p:nvPr>
            <p:ph type="sldNum" sz="quarter" idx="12"/>
          </p:nvPr>
        </p:nvSpPr>
        <p:spPr>
          <a:xfrm>
            <a:off x="8570473" y="4768851"/>
            <a:ext cx="214752" cy="273844"/>
          </a:xfrm>
        </p:spPr>
        <p:txBody>
          <a:bodyPr/>
          <a:lstStyle>
            <a:lvl1pPr>
              <a:defRPr baseline="0">
                <a:solidFill>
                  <a:schemeClr val="bg1"/>
                </a:solidFill>
              </a:defRPr>
            </a:lvl1pPr>
          </a:lstStyle>
          <a:p>
            <a:fld id="{7559FC98-AF75-4A00-A03C-DF9FEBF6BCB9}" type="slidenum">
              <a:rPr lang="de-CH" smtClean="0"/>
              <a:pPr/>
              <a:t>‹Nr.›</a:t>
            </a:fld>
            <a:endParaRPr lang="de-CH"/>
          </a:p>
        </p:txBody>
      </p:sp>
      <p:pic>
        <p:nvPicPr>
          <p:cNvPr id="1631528991" name="Rectangle 11" descr="{&quot;templafy&quot;:{&quot;id&quot;:&quot;0f3fef12-72bf-4447-9667-d222dfabfac8&quot;}}"/>
          <p:cNvPicPr>
            <a:picLocks noChangeAspect="1"/>
          </p:cNvPicPr>
          <p:nvPr/>
        </p:nvPicPr>
        <p:blipFill>
          <a:blip r:embed="rId2"/>
          <a:stretch>
            <a:fillRect/>
          </a:stretch>
        </p:blipFill>
        <p:spPr>
          <a:xfrm>
            <a:off x="358775" y="4668427"/>
            <a:ext cx="964800" cy="208800"/>
          </a:xfrm>
          <a:prstGeom prst="rect">
            <a:avLst/>
          </a:prstGeom>
        </p:spPr>
      </p:pic>
      <p:sp>
        <p:nvSpPr>
          <p:cNvPr id="13" name="Rectangle 12" descr="{&quot;templafy&quot;:{&quot;id&quot;:&quot;cd262557-2991-4037-b792-000e162cda94&quot;}}">
            <a:extLst>
              <a:ext uri="{FF2B5EF4-FFF2-40B4-BE49-F238E27FC236}">
                <a16:creationId xmlns:a16="http://schemas.microsoft.com/office/drawing/2014/main" id="{B5B29C83-7B2A-4E20-895A-585B8348684F}"/>
              </a:ext>
            </a:extLst>
          </p:cNvPr>
          <p:cNvSpPr/>
          <p:nvPr userDrawn="1"/>
        </p:nvSpPr>
        <p:spPr>
          <a:xfrm>
            <a:off x="2516261" y="4767263"/>
            <a:ext cx="3884539" cy="2254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l"/>
            <a:endParaRPr lang="de-CH" sz="800">
              <a:solidFill>
                <a:schemeClr val="tx1"/>
              </a:solidFill>
            </a:endParaRPr>
          </a:p>
        </p:txBody>
      </p:sp>
      <p:sp>
        <p:nvSpPr>
          <p:cNvPr id="9" name="Rectangle 8" descr="{&quot;templafy&quot;:{&quot;id&quot;:&quot;0e6e1d4d-af87-4efe-81b7-0eff36df70de&quot;}}" hidden="1">
            <a:extLst>
              <a:ext uri="{FF2B5EF4-FFF2-40B4-BE49-F238E27FC236}">
                <a16:creationId xmlns:a16="http://schemas.microsoft.com/office/drawing/2014/main" id="{2B2F7145-7DCA-4B3F-A8AE-07622CB5DF8E}"/>
              </a:ext>
            </a:extLst>
          </p:cNvPr>
          <p:cNvSpPr/>
          <p:nvPr userDrawn="1"/>
        </p:nvSpPr>
        <p:spPr>
          <a:xfrm>
            <a:off x="358775" y="4768290"/>
            <a:ext cx="2569063" cy="1885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l"/>
            <a:r>
              <a:rPr lang="de-CH" sz="800" u="none">
                <a:solidFill>
                  <a:schemeClr val="tx1"/>
                </a:solidFill>
              </a:rPr>
              <a:t>Law School (LS-HSG)</a:t>
            </a:r>
          </a:p>
        </p:txBody>
      </p:sp>
    </p:spTree>
    <p:extLst>
      <p:ext uri="{BB962C8B-B14F-4D97-AF65-F5344CB8AC3E}">
        <p14:creationId xmlns:p14="http://schemas.microsoft.com/office/powerpoint/2010/main" val="4154111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und zwei Bilder">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1B4469C7-7D0E-49E1-8F7D-6E7D287176ED}"/>
              </a:ext>
            </a:extLst>
          </p:cNvPr>
          <p:cNvSpPr>
            <a:spLocks noChangeAspect="1"/>
          </p:cNvSpPr>
          <p:nvPr userDrawn="1"/>
        </p:nvSpPr>
        <p:spPr>
          <a:xfrm>
            <a:off x="8570473" y="4701166"/>
            <a:ext cx="213389" cy="233831"/>
          </a:xfrm>
          <a:custGeom>
            <a:avLst/>
            <a:gdLst>
              <a:gd name="connsiteX0" fmla="*/ 0 w 3106057"/>
              <a:gd name="connsiteY0" fmla="*/ 711200 h 3403600"/>
              <a:gd name="connsiteX1" fmla="*/ 3106057 w 3106057"/>
              <a:gd name="connsiteY1" fmla="*/ 0 h 3403600"/>
              <a:gd name="connsiteX2" fmla="*/ 3106057 w 3106057"/>
              <a:gd name="connsiteY2" fmla="*/ 3403600 h 3403600"/>
              <a:gd name="connsiteX3" fmla="*/ 449943 w 3106057"/>
              <a:gd name="connsiteY3" fmla="*/ 3222171 h 3403600"/>
              <a:gd name="connsiteX4" fmla="*/ 0 w 3106057"/>
              <a:gd name="connsiteY4" fmla="*/ 711200 h 340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6057" h="3403600">
                <a:moveTo>
                  <a:pt x="0" y="711200"/>
                </a:moveTo>
                <a:lnTo>
                  <a:pt x="3106057" y="0"/>
                </a:lnTo>
                <a:lnTo>
                  <a:pt x="3106057" y="3403600"/>
                </a:lnTo>
                <a:lnTo>
                  <a:pt x="449943" y="3222171"/>
                </a:lnTo>
                <a:lnTo>
                  <a:pt x="0" y="7112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 name="Title 1">
            <a:extLst>
              <a:ext uri="{FF2B5EF4-FFF2-40B4-BE49-F238E27FC236}">
                <a16:creationId xmlns:a16="http://schemas.microsoft.com/office/drawing/2014/main" id="{FE04952E-FCB6-493B-899A-78F0FFCB3F2D}"/>
              </a:ext>
            </a:extLst>
          </p:cNvPr>
          <p:cNvSpPr>
            <a:spLocks noGrp="1"/>
          </p:cNvSpPr>
          <p:nvPr>
            <p:ph type="title"/>
          </p:nvPr>
        </p:nvSpPr>
        <p:spPr/>
        <p:txBody>
          <a:bodyPr/>
          <a:lstStyle/>
          <a:p>
            <a:r>
              <a:rPr lang="de-CH"/>
              <a:t>Click to edit Master title style</a:t>
            </a:r>
          </a:p>
        </p:txBody>
      </p:sp>
      <p:sp>
        <p:nvSpPr>
          <p:cNvPr id="7" name="Slide Number Placeholder 6">
            <a:extLst>
              <a:ext uri="{FF2B5EF4-FFF2-40B4-BE49-F238E27FC236}">
                <a16:creationId xmlns:a16="http://schemas.microsoft.com/office/drawing/2014/main" id="{7AD794AC-1E69-4E4D-9E6D-26F34827B225}"/>
              </a:ext>
            </a:extLst>
          </p:cNvPr>
          <p:cNvSpPr>
            <a:spLocks noGrp="1"/>
          </p:cNvSpPr>
          <p:nvPr>
            <p:ph type="sldNum" sz="quarter" idx="12"/>
          </p:nvPr>
        </p:nvSpPr>
        <p:spPr/>
        <p:txBody>
          <a:bodyPr/>
          <a:lstStyle/>
          <a:p>
            <a:fld id="{7559FC98-AF75-4A00-A03C-DF9FEBF6BCB9}" type="slidenum">
              <a:rPr lang="de-CH" smtClean="0"/>
              <a:t>‹Nr.›</a:t>
            </a:fld>
            <a:endParaRPr lang="de-CH"/>
          </a:p>
        </p:txBody>
      </p:sp>
      <p:sp>
        <p:nvSpPr>
          <p:cNvPr id="10" name="Picture Placeholder 9">
            <a:extLst>
              <a:ext uri="{FF2B5EF4-FFF2-40B4-BE49-F238E27FC236}">
                <a16:creationId xmlns:a16="http://schemas.microsoft.com/office/drawing/2014/main" id="{46547A73-96B4-4B49-A320-28015EA72F84}"/>
              </a:ext>
            </a:extLst>
          </p:cNvPr>
          <p:cNvSpPr>
            <a:spLocks noGrp="1"/>
          </p:cNvSpPr>
          <p:nvPr>
            <p:ph type="pic" sz="quarter" idx="14"/>
          </p:nvPr>
        </p:nvSpPr>
        <p:spPr>
          <a:xfrm>
            <a:off x="358774" y="1276350"/>
            <a:ext cx="4213225" cy="3203576"/>
          </a:xfrm>
        </p:spPr>
        <p:txBody>
          <a:bodyPr/>
          <a:lstStyle/>
          <a:p>
            <a:r>
              <a:rPr lang="de-CH"/>
              <a:t>Click icon to add picture</a:t>
            </a:r>
          </a:p>
        </p:txBody>
      </p:sp>
      <p:sp>
        <p:nvSpPr>
          <p:cNvPr id="11" name="Picture Placeholder 9">
            <a:extLst>
              <a:ext uri="{FF2B5EF4-FFF2-40B4-BE49-F238E27FC236}">
                <a16:creationId xmlns:a16="http://schemas.microsoft.com/office/drawing/2014/main" id="{43F6FA5C-D25E-4346-815E-CF6B33F724AB}"/>
              </a:ext>
            </a:extLst>
          </p:cNvPr>
          <p:cNvSpPr>
            <a:spLocks noGrp="1"/>
          </p:cNvSpPr>
          <p:nvPr>
            <p:ph type="pic" sz="quarter" idx="15"/>
          </p:nvPr>
        </p:nvSpPr>
        <p:spPr>
          <a:xfrm>
            <a:off x="4572000" y="1276350"/>
            <a:ext cx="4213225" cy="3203575"/>
          </a:xfrm>
        </p:spPr>
        <p:txBody>
          <a:bodyPr/>
          <a:lstStyle/>
          <a:p>
            <a:r>
              <a:rPr lang="de-CH"/>
              <a:t>Click icon to add picture</a:t>
            </a:r>
          </a:p>
        </p:txBody>
      </p:sp>
      <p:sp>
        <p:nvSpPr>
          <p:cNvPr id="12" name="Rectangle 11" descr="{&quot;templafy&quot;:{&quot;id&quot;:&quot;5e34aebe-b675-422d-a56d-7d8426fc2b56&quot;}}">
            <a:extLst>
              <a:ext uri="{FF2B5EF4-FFF2-40B4-BE49-F238E27FC236}">
                <a16:creationId xmlns:a16="http://schemas.microsoft.com/office/drawing/2014/main" id="{A6CE9D3B-0E1D-4168-8639-F0D1F5FF77B1}"/>
              </a:ext>
            </a:extLst>
          </p:cNvPr>
          <p:cNvSpPr/>
          <p:nvPr userDrawn="1"/>
        </p:nvSpPr>
        <p:spPr>
          <a:xfrm>
            <a:off x="6804000" y="4770373"/>
            <a:ext cx="1177196" cy="1843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l"/>
            <a:r>
              <a:rPr lang="de-CH" sz="800">
                <a:solidFill>
                  <a:schemeClr val="tx1"/>
                </a:solidFill>
              </a:rPr>
              <a:t>1. September 2022</a:t>
            </a:r>
          </a:p>
        </p:txBody>
      </p:sp>
      <p:pic>
        <p:nvPicPr>
          <p:cNvPr id="1434860663" name="Rectangle 13" descr="{&quot;templafy&quot;:{&quot;id&quot;:&quot;3246d46c-23bf-4f54-8688-df459751718c&quot;}}"/>
          <p:cNvPicPr>
            <a:picLocks noChangeAspect="1"/>
          </p:cNvPicPr>
          <p:nvPr/>
        </p:nvPicPr>
        <p:blipFill>
          <a:blip r:embed="rId2"/>
          <a:stretch>
            <a:fillRect/>
          </a:stretch>
        </p:blipFill>
        <p:spPr>
          <a:xfrm>
            <a:off x="358775" y="4668427"/>
            <a:ext cx="964800" cy="208800"/>
          </a:xfrm>
          <a:prstGeom prst="rect">
            <a:avLst/>
          </a:prstGeom>
        </p:spPr>
      </p:pic>
      <p:sp>
        <p:nvSpPr>
          <p:cNvPr id="13" name="Rectangle 12" descr="{&quot;templafy&quot;:{&quot;id&quot;:&quot;841e8413-b668-4db9-8e79-83c1c00dee5b&quot;}}">
            <a:extLst>
              <a:ext uri="{FF2B5EF4-FFF2-40B4-BE49-F238E27FC236}">
                <a16:creationId xmlns:a16="http://schemas.microsoft.com/office/drawing/2014/main" id="{D1217118-5A25-4DE0-99F7-B3460244BBBE}"/>
              </a:ext>
            </a:extLst>
          </p:cNvPr>
          <p:cNvSpPr/>
          <p:nvPr userDrawn="1"/>
        </p:nvSpPr>
        <p:spPr>
          <a:xfrm>
            <a:off x="2516261" y="4767263"/>
            <a:ext cx="3884539" cy="2254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l"/>
            <a:endParaRPr lang="de-CH" sz="800">
              <a:solidFill>
                <a:schemeClr val="tx1"/>
              </a:solidFill>
            </a:endParaRPr>
          </a:p>
        </p:txBody>
      </p:sp>
      <p:sp>
        <p:nvSpPr>
          <p:cNvPr id="15" name="Rectangle 14" descr="{&quot;templafy&quot;:{&quot;id&quot;:&quot;b7018c78-9a66-4d91-b718-bd331ffb8a9a&quot;}}" hidden="1">
            <a:extLst>
              <a:ext uri="{FF2B5EF4-FFF2-40B4-BE49-F238E27FC236}">
                <a16:creationId xmlns:a16="http://schemas.microsoft.com/office/drawing/2014/main" id="{544AC9A2-9666-4133-BC67-BE44B6459332}"/>
              </a:ext>
            </a:extLst>
          </p:cNvPr>
          <p:cNvSpPr/>
          <p:nvPr userDrawn="1"/>
        </p:nvSpPr>
        <p:spPr>
          <a:xfrm>
            <a:off x="358775" y="4768290"/>
            <a:ext cx="2569063" cy="1885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l"/>
            <a:r>
              <a:rPr lang="de-CH" sz="800" u="none">
                <a:solidFill>
                  <a:schemeClr val="tx1"/>
                </a:solidFill>
              </a:rPr>
              <a:t>Law School (LS-HSG)</a:t>
            </a:r>
          </a:p>
        </p:txBody>
      </p:sp>
    </p:spTree>
    <p:extLst>
      <p:ext uri="{BB962C8B-B14F-4D97-AF65-F5344CB8AC3E}">
        <p14:creationId xmlns:p14="http://schemas.microsoft.com/office/powerpoint/2010/main" val="3479676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501321-794C-47B8-ABDC-7DAF88C9DC68}"/>
              </a:ext>
            </a:extLst>
          </p:cNvPr>
          <p:cNvSpPr>
            <a:spLocks noGrp="1"/>
          </p:cNvSpPr>
          <p:nvPr>
            <p:ph type="title"/>
          </p:nvPr>
        </p:nvSpPr>
        <p:spPr>
          <a:xfrm>
            <a:off x="358775" y="376238"/>
            <a:ext cx="8426450" cy="609662"/>
          </a:xfrm>
          <a:prstGeom prst="rect">
            <a:avLst/>
          </a:prstGeom>
        </p:spPr>
        <p:txBody>
          <a:bodyPr vert="horz" lIns="0" tIns="0" rIns="0" bIns="0" rtlCol="0" anchor="t">
            <a:noAutofit/>
          </a:bodyPr>
          <a:lstStyle/>
          <a:p>
            <a:r>
              <a:rPr lang="de-CH"/>
              <a:t>Click to edit Master title style</a:t>
            </a:r>
          </a:p>
        </p:txBody>
      </p:sp>
      <p:sp>
        <p:nvSpPr>
          <p:cNvPr id="3" name="Text Placeholder 2">
            <a:extLst>
              <a:ext uri="{FF2B5EF4-FFF2-40B4-BE49-F238E27FC236}">
                <a16:creationId xmlns:a16="http://schemas.microsoft.com/office/drawing/2014/main" id="{076F94A2-50F8-430F-B46C-2D50472D7A69}"/>
              </a:ext>
            </a:extLst>
          </p:cNvPr>
          <p:cNvSpPr>
            <a:spLocks noGrp="1"/>
          </p:cNvSpPr>
          <p:nvPr>
            <p:ph type="body" idx="1"/>
          </p:nvPr>
        </p:nvSpPr>
        <p:spPr>
          <a:xfrm>
            <a:off x="358775" y="1276350"/>
            <a:ext cx="8426450" cy="3203575"/>
          </a:xfrm>
          <a:prstGeom prst="rect">
            <a:avLst/>
          </a:prstGeom>
        </p:spPr>
        <p:txBody>
          <a:bodyPr vert="horz" lIns="0" tIns="0" rIns="0" bIns="0" rtlCol="0">
            <a:normAutofit/>
          </a:bodyPr>
          <a:lstStyle/>
          <a:p>
            <a:pPr lvl="0"/>
            <a:r>
              <a:rPr lang="de-CH"/>
              <a:t>Click to edit Master text styles</a:t>
            </a:r>
          </a:p>
          <a:p>
            <a:pPr lvl="1"/>
            <a:r>
              <a:rPr lang="de-CH"/>
              <a:t>Second level</a:t>
            </a:r>
          </a:p>
          <a:p>
            <a:pPr lvl="2"/>
            <a:r>
              <a:rPr lang="de-CH"/>
              <a:t>Third level</a:t>
            </a:r>
          </a:p>
          <a:p>
            <a:pPr lvl="3"/>
            <a:r>
              <a:rPr lang="de-CH"/>
              <a:t>Fourth level</a:t>
            </a:r>
          </a:p>
          <a:p>
            <a:pPr lvl="4"/>
            <a:r>
              <a:rPr lang="de-CH"/>
              <a:t>Fifth level</a:t>
            </a:r>
          </a:p>
        </p:txBody>
      </p:sp>
      <p:sp>
        <p:nvSpPr>
          <p:cNvPr id="4" name="Date Placeholder 3">
            <a:extLst>
              <a:ext uri="{FF2B5EF4-FFF2-40B4-BE49-F238E27FC236}">
                <a16:creationId xmlns:a16="http://schemas.microsoft.com/office/drawing/2014/main" id="{A01CEDF7-309C-40F3-8700-9F4DBE766E2C}"/>
              </a:ext>
            </a:extLst>
          </p:cNvPr>
          <p:cNvSpPr>
            <a:spLocks noGrp="1"/>
          </p:cNvSpPr>
          <p:nvPr>
            <p:ph type="dt" sz="half" idx="2"/>
          </p:nvPr>
        </p:nvSpPr>
        <p:spPr>
          <a:xfrm>
            <a:off x="6804000" y="4770375"/>
            <a:ext cx="1177196" cy="184336"/>
          </a:xfrm>
          <a:prstGeom prst="rect">
            <a:avLst/>
          </a:prstGeom>
        </p:spPr>
        <p:txBody>
          <a:bodyPr vert="horz" lIns="0" tIns="0" rIns="0" bIns="0" rtlCol="0" anchor="t"/>
          <a:lstStyle>
            <a:lvl1pPr algn="l">
              <a:defRPr sz="800">
                <a:solidFill>
                  <a:schemeClr val="tx1"/>
                </a:solidFill>
              </a:defRPr>
            </a:lvl1pPr>
          </a:lstStyle>
          <a:p>
            <a:fld id="{ED8FFC02-F414-406A-9AF9-AE6E7846E736}" type="datetime4">
              <a:rPr lang="de-CH" smtClean="0"/>
              <a:t>28. August 2023</a:t>
            </a:fld>
            <a:endParaRPr lang="de-CH"/>
          </a:p>
        </p:txBody>
      </p:sp>
      <p:sp>
        <p:nvSpPr>
          <p:cNvPr id="5" name="Footer Placeholder 4">
            <a:extLst>
              <a:ext uri="{FF2B5EF4-FFF2-40B4-BE49-F238E27FC236}">
                <a16:creationId xmlns:a16="http://schemas.microsoft.com/office/drawing/2014/main" id="{867B08D8-7EDB-4388-A7EE-8AB294EA7887}"/>
              </a:ext>
            </a:extLst>
          </p:cNvPr>
          <p:cNvSpPr>
            <a:spLocks noGrp="1"/>
          </p:cNvSpPr>
          <p:nvPr>
            <p:ph type="ftr" sz="quarter" idx="3"/>
          </p:nvPr>
        </p:nvSpPr>
        <p:spPr>
          <a:xfrm>
            <a:off x="2519999" y="4770374"/>
            <a:ext cx="3086100" cy="184335"/>
          </a:xfrm>
          <a:prstGeom prst="rect">
            <a:avLst/>
          </a:prstGeom>
        </p:spPr>
        <p:txBody>
          <a:bodyPr vert="horz" lIns="0" tIns="0" rIns="0" bIns="0" rtlCol="0" anchor="t"/>
          <a:lstStyle>
            <a:lvl1pPr algn="l">
              <a:defRPr sz="800">
                <a:solidFill>
                  <a:schemeClr val="tx1"/>
                </a:solidFill>
              </a:defRPr>
            </a:lvl1pPr>
          </a:lstStyle>
          <a:p>
            <a:r>
              <a:rPr lang="de-CH"/>
              <a:t>Corporate Design - Power Point Master</a:t>
            </a:r>
          </a:p>
        </p:txBody>
      </p:sp>
      <p:sp>
        <p:nvSpPr>
          <p:cNvPr id="6" name="Slide Number Placeholder 5">
            <a:extLst>
              <a:ext uri="{FF2B5EF4-FFF2-40B4-BE49-F238E27FC236}">
                <a16:creationId xmlns:a16="http://schemas.microsoft.com/office/drawing/2014/main" id="{7A26C2A0-BCAA-4FD2-BD67-F5225215B65D}"/>
              </a:ext>
            </a:extLst>
          </p:cNvPr>
          <p:cNvSpPr>
            <a:spLocks noGrp="1"/>
          </p:cNvSpPr>
          <p:nvPr>
            <p:ph type="sldNum" sz="quarter" idx="4"/>
          </p:nvPr>
        </p:nvSpPr>
        <p:spPr>
          <a:xfrm>
            <a:off x="8571600" y="4767263"/>
            <a:ext cx="216000" cy="273844"/>
          </a:xfrm>
          <a:prstGeom prst="rect">
            <a:avLst/>
          </a:prstGeom>
        </p:spPr>
        <p:txBody>
          <a:bodyPr vert="horz" lIns="0" tIns="0" rIns="0" bIns="0" rtlCol="0" anchor="t"/>
          <a:lstStyle>
            <a:lvl1pPr algn="ctr">
              <a:defRPr sz="800" spc="-30" baseline="0">
                <a:solidFill>
                  <a:schemeClr val="bg2"/>
                </a:solidFill>
              </a:defRPr>
            </a:lvl1pPr>
          </a:lstStyle>
          <a:p>
            <a:fld id="{7559FC98-AF75-4A00-A03C-DF9FEBF6BCB9}" type="slidenum">
              <a:rPr lang="de-CH" smtClean="0"/>
              <a:pPr/>
              <a:t>‹Nr.›</a:t>
            </a:fld>
            <a:endParaRPr lang="de-CH"/>
          </a:p>
        </p:txBody>
      </p:sp>
    </p:spTree>
    <p:extLst>
      <p:ext uri="{BB962C8B-B14F-4D97-AF65-F5344CB8AC3E}">
        <p14:creationId xmlns:p14="http://schemas.microsoft.com/office/powerpoint/2010/main" val="4246037650"/>
      </p:ext>
    </p:extLst>
  </p:cSld>
  <p:clrMap bg1="lt1" tx1="dk1" bg2="lt2" tx2="dk2" accent1="accent1" accent2="accent2" accent3="accent3" accent4="accent4" accent5="accent5" accent6="accent6" hlink="hlink" folHlink="folHlink"/>
  <p:sldLayoutIdLst>
    <p:sldLayoutId id="2147483661" r:id="rId1"/>
    <p:sldLayoutId id="2147483688" r:id="rId2"/>
    <p:sldLayoutId id="2147483689" r:id="rId3"/>
    <p:sldLayoutId id="2147483677" r:id="rId4"/>
    <p:sldLayoutId id="2147483663" r:id="rId5"/>
    <p:sldLayoutId id="2147483686" r:id="rId6"/>
    <p:sldLayoutId id="2147483664" r:id="rId7"/>
    <p:sldLayoutId id="2147483662" r:id="rId8"/>
    <p:sldLayoutId id="2147483672" r:id="rId9"/>
    <p:sldLayoutId id="2147483673" r:id="rId10"/>
    <p:sldLayoutId id="2147483666" r:id="rId11"/>
    <p:sldLayoutId id="2147483680" r:id="rId12"/>
    <p:sldLayoutId id="2147483678" r:id="rId13"/>
    <p:sldLayoutId id="2147483679" r:id="rId14"/>
    <p:sldLayoutId id="2147483675" r:id="rId15"/>
    <p:sldLayoutId id="2147483683" r:id="rId16"/>
    <p:sldLayoutId id="2147483667" r:id="rId17"/>
    <p:sldLayoutId id="2147483681" r:id="rId18"/>
    <p:sldLayoutId id="2147483670" r:id="rId19"/>
    <p:sldLayoutId id="2147483671" r:id="rId20"/>
  </p:sldLayoutIdLst>
  <p:hf hdr="0"/>
  <p:txStyles>
    <p:titleStyle>
      <a:lvl1pPr algn="l" defTabSz="685800" rtl="0" eaLnBrk="1" latinLnBrk="0" hangingPunct="1">
        <a:lnSpc>
          <a:spcPct val="90000"/>
        </a:lnSpc>
        <a:spcBef>
          <a:spcPct val="0"/>
        </a:spcBef>
        <a:buNone/>
        <a:defRPr sz="2400" kern="1200">
          <a:solidFill>
            <a:schemeClr val="tx1"/>
          </a:solidFill>
          <a:latin typeface="+mj-lt"/>
          <a:ea typeface="+mj-ea"/>
          <a:cs typeface="+mj-cs"/>
        </a:defRPr>
      </a:lvl1pPr>
    </p:titleStyle>
    <p:bodyStyle>
      <a:lvl1pPr marL="0" indent="0" algn="l" defTabSz="685800" rtl="0" eaLnBrk="1" latinLnBrk="0" hangingPunct="1">
        <a:lnSpc>
          <a:spcPct val="100000"/>
        </a:lnSpc>
        <a:spcBef>
          <a:spcPts val="0"/>
        </a:spcBef>
        <a:buFont typeface="Arial" panose="020B0604020202020204" pitchFamily="34" charset="0"/>
        <a:buNone/>
        <a:defRPr sz="1400" kern="1200">
          <a:solidFill>
            <a:schemeClr val="tx1"/>
          </a:solidFill>
          <a:latin typeface="+mn-lt"/>
          <a:ea typeface="+mn-ea"/>
          <a:cs typeface="+mn-cs"/>
        </a:defRPr>
      </a:lvl1pPr>
      <a:lvl2pPr marL="180000" indent="-180000" algn="l" defTabSz="685800" rtl="0" eaLnBrk="1" latinLnBrk="0" hangingPunct="1">
        <a:lnSpc>
          <a:spcPct val="100000"/>
        </a:lnSpc>
        <a:spcBef>
          <a:spcPts val="0"/>
        </a:spcBef>
        <a:spcAft>
          <a:spcPts val="400"/>
        </a:spcAft>
        <a:buFont typeface="Arial" panose="020B0604020202020204" pitchFamily="34" charset="0"/>
        <a:buChar char="‒"/>
        <a:defRPr sz="1400" kern="1200">
          <a:solidFill>
            <a:schemeClr val="tx1"/>
          </a:solidFill>
          <a:latin typeface="+mn-lt"/>
          <a:ea typeface="+mn-ea"/>
          <a:cs typeface="+mn-cs"/>
        </a:defRPr>
      </a:lvl2pPr>
      <a:lvl3pPr marL="540000" indent="-180000" algn="l" defTabSz="685800" rtl="0" eaLnBrk="1" latinLnBrk="0" hangingPunct="1">
        <a:lnSpc>
          <a:spcPct val="100000"/>
        </a:lnSpc>
        <a:spcBef>
          <a:spcPts val="0"/>
        </a:spcBef>
        <a:spcAft>
          <a:spcPts val="400"/>
        </a:spcAft>
        <a:buFont typeface="Arial" panose="020B0604020202020204" pitchFamily="34" charset="0"/>
        <a:buChar char="•"/>
        <a:defRPr sz="1400" kern="1200">
          <a:solidFill>
            <a:schemeClr val="tx1"/>
          </a:solidFill>
          <a:latin typeface="+mn-lt"/>
          <a:ea typeface="+mn-ea"/>
          <a:cs typeface="+mn-cs"/>
        </a:defRPr>
      </a:lvl3pPr>
      <a:lvl4pPr marL="900000" indent="-180000" algn="l" defTabSz="685800" rtl="0" eaLnBrk="1" latinLnBrk="0" hangingPunct="1">
        <a:lnSpc>
          <a:spcPct val="100000"/>
        </a:lnSpc>
        <a:spcBef>
          <a:spcPts val="0"/>
        </a:spcBef>
        <a:spcAft>
          <a:spcPts val="400"/>
        </a:spcAft>
        <a:buSzPct val="110000"/>
        <a:buFont typeface="Arial" panose="020B0604020202020204" pitchFamily="34" charset="0"/>
        <a:buChar char="◦"/>
        <a:defRPr sz="1400" kern="1200">
          <a:solidFill>
            <a:schemeClr val="tx1"/>
          </a:solidFill>
          <a:latin typeface="+mn-lt"/>
          <a:ea typeface="+mn-ea"/>
          <a:cs typeface="+mn-cs"/>
        </a:defRPr>
      </a:lvl4pPr>
      <a:lvl5pPr marL="1260000" indent="-180000" algn="l" defTabSz="685800" rtl="0" eaLnBrk="1" latinLnBrk="0" hangingPunct="1">
        <a:lnSpc>
          <a:spcPct val="100000"/>
        </a:lnSpc>
        <a:spcBef>
          <a:spcPts val="0"/>
        </a:spcBef>
        <a:spcAft>
          <a:spcPts val="400"/>
        </a:spcAft>
        <a:buSzPct val="110000"/>
        <a:buFont typeface="Arial" panose="020B0604020202020204" pitchFamily="34" charset="0"/>
        <a:buChar char="◦"/>
        <a:defRPr sz="1400" kern="1200">
          <a:solidFill>
            <a:schemeClr val="tx1"/>
          </a:solidFill>
          <a:latin typeface="+mn-lt"/>
          <a:ea typeface="+mn-ea"/>
          <a:cs typeface="+mn-cs"/>
        </a:defRPr>
      </a:lvl5pPr>
      <a:lvl6pPr marL="1260000" indent="-180000" algn="l" defTabSz="685800" rtl="0" eaLnBrk="1" latinLnBrk="0" hangingPunct="1">
        <a:lnSpc>
          <a:spcPct val="100000"/>
        </a:lnSpc>
        <a:spcBef>
          <a:spcPts val="0"/>
        </a:spcBef>
        <a:spcAft>
          <a:spcPts val="400"/>
        </a:spcAft>
        <a:buSzPct val="110000"/>
        <a:buFont typeface="Arial" panose="020B0604020202020204" pitchFamily="34" charset="0"/>
        <a:buChar char="◦"/>
        <a:defRPr sz="1400" kern="1200">
          <a:solidFill>
            <a:schemeClr val="tx1"/>
          </a:solidFill>
          <a:latin typeface="+mn-lt"/>
          <a:ea typeface="+mn-ea"/>
          <a:cs typeface="+mn-cs"/>
        </a:defRPr>
      </a:lvl6pPr>
      <a:lvl7pPr marL="1260000" indent="-180000" algn="l" defTabSz="685800" rtl="0" eaLnBrk="1" latinLnBrk="0" hangingPunct="1">
        <a:lnSpc>
          <a:spcPct val="100000"/>
        </a:lnSpc>
        <a:spcBef>
          <a:spcPts val="0"/>
        </a:spcBef>
        <a:spcAft>
          <a:spcPts val="400"/>
        </a:spcAft>
        <a:buSzPct val="110000"/>
        <a:buFont typeface="Arial" panose="020B0604020202020204" pitchFamily="34" charset="0"/>
        <a:buChar char="◦"/>
        <a:defRPr sz="1400" kern="1200">
          <a:solidFill>
            <a:schemeClr val="tx1"/>
          </a:solidFill>
          <a:latin typeface="+mn-lt"/>
          <a:ea typeface="+mn-ea"/>
          <a:cs typeface="+mn-cs"/>
        </a:defRPr>
      </a:lvl7pPr>
      <a:lvl8pPr marL="1260000" indent="-180000" algn="l" defTabSz="685800" rtl="0" eaLnBrk="1" latinLnBrk="0" hangingPunct="1">
        <a:lnSpc>
          <a:spcPct val="100000"/>
        </a:lnSpc>
        <a:spcBef>
          <a:spcPts val="0"/>
        </a:spcBef>
        <a:spcAft>
          <a:spcPts val="400"/>
        </a:spcAft>
        <a:buSzPct val="110000"/>
        <a:buFont typeface="Arial" panose="020B0604020202020204" pitchFamily="34" charset="0"/>
        <a:buChar char="◦"/>
        <a:defRPr sz="1400" kern="1200">
          <a:solidFill>
            <a:schemeClr val="tx1"/>
          </a:solidFill>
          <a:latin typeface="+mn-lt"/>
          <a:ea typeface="+mn-ea"/>
          <a:cs typeface="+mn-cs"/>
        </a:defRPr>
      </a:lvl8pPr>
      <a:lvl9pPr marL="1260000" indent="-180000" algn="l" defTabSz="685800" rtl="0" eaLnBrk="1" latinLnBrk="0" hangingPunct="1">
        <a:lnSpc>
          <a:spcPct val="100000"/>
        </a:lnSpc>
        <a:spcBef>
          <a:spcPts val="0"/>
        </a:spcBef>
        <a:spcAft>
          <a:spcPts val="400"/>
        </a:spcAft>
        <a:buSzPct val="110000"/>
        <a:buFont typeface="Arial" panose="020B0604020202020204" pitchFamily="34" charset="0"/>
        <a:buChar char="◦"/>
        <a:defRPr sz="140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003">
          <p15:clr>
            <a:srgbClr val="F26B43"/>
          </p15:clr>
        </p15:guide>
        <p15:guide id="3" pos="226">
          <p15:clr>
            <a:srgbClr val="F26B43"/>
          </p15:clr>
        </p15:guide>
        <p15:guide id="4" pos="5534">
          <p15:clr>
            <a:srgbClr val="F26B43"/>
          </p15:clr>
        </p15:guide>
        <p15:guide id="5" orient="horz" pos="237">
          <p15:clr>
            <a:srgbClr val="F26B43"/>
          </p15:clr>
        </p15:guide>
        <p15:guide id="6" orient="horz" pos="804" userDrawn="1">
          <p15:clr>
            <a:srgbClr val="F26B43"/>
          </p15:clr>
        </p15:guide>
        <p15:guide id="7" orient="horz" pos="2822">
          <p15:clr>
            <a:srgbClr val="F26B43"/>
          </p15:clr>
        </p15:guide>
        <p15:guide id="8" pos="2823">
          <p15:clr>
            <a:srgbClr val="F26B43"/>
          </p15:clr>
        </p15:guide>
        <p15:guide id="9" pos="2937">
          <p15:clr>
            <a:srgbClr val="F26B43"/>
          </p15:clr>
        </p15:guide>
        <p15:guide id="10" orient="horz" pos="46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customXml" Target="../../customXml/item24.xml"/><Relationship Id="rId1" Type="http://schemas.openxmlformats.org/officeDocument/2006/relationships/customXml" Target="../../customXml/item12.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customXml" Target="../../customXml/item8.xml"/><Relationship Id="rId1" Type="http://schemas.openxmlformats.org/officeDocument/2006/relationships/customXml" Target="../../customXml/item67.xml"/><Relationship Id="rId5" Type="http://schemas.openxmlformats.org/officeDocument/2006/relationships/chart" Target="../charts/chart3.xml"/><Relationship Id="rId4"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customXml" Target="../../customXml/item21.xml"/><Relationship Id="rId1" Type="http://schemas.openxmlformats.org/officeDocument/2006/relationships/customXml" Target="../../customXml/item46.xml"/><Relationship Id="rId5" Type="http://schemas.openxmlformats.org/officeDocument/2006/relationships/chart" Target="../charts/chart4.xml"/><Relationship Id="rId4"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customXml" Target="../../customXml/item66.xml"/><Relationship Id="rId1" Type="http://schemas.openxmlformats.org/officeDocument/2006/relationships/customXml" Target="../../customXml/item7.xml"/><Relationship Id="rId5" Type="http://schemas.openxmlformats.org/officeDocument/2006/relationships/chart" Target="../charts/chart5.xml"/><Relationship Id="rId4"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customXml" Target="../../customXml/item55.xml"/><Relationship Id="rId1" Type="http://schemas.openxmlformats.org/officeDocument/2006/relationships/customXml" Target="../../customXml/item70.xml"/><Relationship Id="rId5" Type="http://schemas.openxmlformats.org/officeDocument/2006/relationships/chart" Target="../charts/chart6.xml"/><Relationship Id="rId4"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customXml" Target="../../customXml/item50.xml"/><Relationship Id="rId1" Type="http://schemas.openxmlformats.org/officeDocument/2006/relationships/customXml" Target="../../customXml/item5.xml"/><Relationship Id="rId4"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customXml" Target="../../customXml/item63.xml"/><Relationship Id="rId1" Type="http://schemas.openxmlformats.org/officeDocument/2006/relationships/customXml" Target="../../customXml/item34.xml"/><Relationship Id="rId5" Type="http://schemas.openxmlformats.org/officeDocument/2006/relationships/chart" Target="../charts/chart7.xml"/><Relationship Id="rId4"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customXml" Target="../../customXml/item9.xml"/><Relationship Id="rId1" Type="http://schemas.openxmlformats.org/officeDocument/2006/relationships/customXml" Target="../../customXml/item38.x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customXml" Target="../../customXml/item59.xml"/><Relationship Id="rId1" Type="http://schemas.openxmlformats.org/officeDocument/2006/relationships/customXml" Target="../../customXml/item25.xml"/><Relationship Id="rId4"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customXml" Target="../../customXml/item40.xml"/><Relationship Id="rId1" Type="http://schemas.openxmlformats.org/officeDocument/2006/relationships/customXml" Target="../../customXml/item74.xml"/><Relationship Id="rId4"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customXml" Target="../../customXml/item71.xml"/><Relationship Id="rId1" Type="http://schemas.openxmlformats.org/officeDocument/2006/relationships/customXml" Target="../../customXml/item4.xml"/><Relationship Id="rId6" Type="http://schemas.openxmlformats.org/officeDocument/2006/relationships/chart" Target="../charts/chart11.xml"/><Relationship Id="rId5" Type="http://schemas.openxmlformats.org/officeDocument/2006/relationships/chart" Target="../charts/chart10.xml"/><Relationship Id="rId4"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8.xml"/><Relationship Id="rId7" Type="http://schemas.openxmlformats.org/officeDocument/2006/relationships/image" Target="../media/image8.png"/><Relationship Id="rId2" Type="http://schemas.openxmlformats.org/officeDocument/2006/relationships/customXml" Target="../../customXml/item75.xml"/><Relationship Id="rId1" Type="http://schemas.openxmlformats.org/officeDocument/2006/relationships/customXml" Target="../../customXml/item6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customXml" Target="../../customXml/item52.xml"/><Relationship Id="rId1" Type="http://schemas.openxmlformats.org/officeDocument/2006/relationships/customXml" Target="../../customXml/item2.xml"/><Relationship Id="rId5" Type="http://schemas.openxmlformats.org/officeDocument/2006/relationships/chart" Target="../charts/chart12.xml"/><Relationship Id="rId4"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customXml" Target="../../customXml/item17.xml"/><Relationship Id="rId1" Type="http://schemas.openxmlformats.org/officeDocument/2006/relationships/customXml" Target="../../customXml/item68.xml"/><Relationship Id="rId4" Type="http://schemas.openxmlformats.org/officeDocument/2006/relationships/notesSlide" Target="../notesSlides/notesSlide19.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customXml" Target="../../customXml/item23.xml"/><Relationship Id="rId1" Type="http://schemas.openxmlformats.org/officeDocument/2006/relationships/customXml" Target="../../customXml/item15.xml"/><Relationship Id="rId5" Type="http://schemas.openxmlformats.org/officeDocument/2006/relationships/chart" Target="../charts/chart13.xml"/><Relationship Id="rId4" Type="http://schemas.openxmlformats.org/officeDocument/2006/relationships/notesSlide" Target="../notesSlides/notesSlide20.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customXml" Target="../../customXml/item31.xml"/><Relationship Id="rId1" Type="http://schemas.openxmlformats.org/officeDocument/2006/relationships/customXml" Target="../../customXml/item57.xml"/><Relationship Id="rId5" Type="http://schemas.openxmlformats.org/officeDocument/2006/relationships/chart" Target="../charts/chart14.xml"/><Relationship Id="rId4" Type="http://schemas.openxmlformats.org/officeDocument/2006/relationships/notesSlide" Target="../notesSlides/notesSlide21.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customXml" Target="../../customXml/item10.xml"/><Relationship Id="rId1" Type="http://schemas.openxmlformats.org/officeDocument/2006/relationships/customXml" Target="../../customXml/item37.xml"/><Relationship Id="rId5" Type="http://schemas.openxmlformats.org/officeDocument/2006/relationships/chart" Target="../charts/chart15.xml"/><Relationship Id="rId4" Type="http://schemas.openxmlformats.org/officeDocument/2006/relationships/notesSlide" Target="../notesSlides/notesSlide22.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customXml" Target="../../customXml/item16.xml"/><Relationship Id="rId1" Type="http://schemas.openxmlformats.org/officeDocument/2006/relationships/customXml" Target="../../customXml/item22.xml"/><Relationship Id="rId4" Type="http://schemas.openxmlformats.org/officeDocument/2006/relationships/notesSlide" Target="../notesSlides/notesSlide23.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customXml" Target="../../customXml/item30.xml"/><Relationship Id="rId1" Type="http://schemas.openxmlformats.org/officeDocument/2006/relationships/customXml" Target="../../customXml/item14.xml"/><Relationship Id="rId4" Type="http://schemas.openxmlformats.org/officeDocument/2006/relationships/notesSlide" Target="../notesSlides/notesSlide24.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customXml" Target="../../customXml/item51.xml"/><Relationship Id="rId1" Type="http://schemas.openxmlformats.org/officeDocument/2006/relationships/customXml" Target="../../customXml/item13.xml"/><Relationship Id="rId4" Type="http://schemas.openxmlformats.org/officeDocument/2006/relationships/image" Target="../media/image1.jpe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customXml" Target="../../customXml/item19.xml"/><Relationship Id="rId1" Type="http://schemas.openxmlformats.org/officeDocument/2006/relationships/customXml" Target="../../customXml/item33.xml"/><Relationship Id="rId4"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8.xml"/><Relationship Id="rId7" Type="http://schemas.openxmlformats.org/officeDocument/2006/relationships/image" Target="../media/image12.png"/><Relationship Id="rId2" Type="http://schemas.openxmlformats.org/officeDocument/2006/relationships/customXml" Target="../../customXml/item26.xml"/><Relationship Id="rId1" Type="http://schemas.openxmlformats.org/officeDocument/2006/relationships/customXml" Target="../../customXml/item11.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notesSlide" Target="../notesSlides/notesSlide3.xml"/><Relationship Id="rId9" Type="http://schemas.openxmlformats.org/officeDocument/2006/relationships/image" Target="../media/image14.png"/></Relationships>
</file>

<file path=ppt/slides/_rels/slide30.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8.xml"/><Relationship Id="rId7" Type="http://schemas.openxmlformats.org/officeDocument/2006/relationships/diagramQuickStyle" Target="../diagrams/quickStyle1.xml"/><Relationship Id="rId2" Type="http://schemas.openxmlformats.org/officeDocument/2006/relationships/customXml" Target="../../customXml/item29.xml"/><Relationship Id="rId1" Type="http://schemas.openxmlformats.org/officeDocument/2006/relationships/customXml" Target="../../customXml/item28.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notesSlide" Target="../notesSlides/notesSlide26.xml"/><Relationship Id="rId9" Type="http://schemas.microsoft.com/office/2007/relationships/diagramDrawing" Target="../diagrams/drawing1.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customXml" Target="../../customXml/item62.xml"/><Relationship Id="rId1" Type="http://schemas.openxmlformats.org/officeDocument/2006/relationships/customXml" Target="../../customXml/item48.xml"/><Relationship Id="rId4" Type="http://schemas.openxmlformats.org/officeDocument/2006/relationships/notesSlide" Target="../notesSlides/notesSlide27.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customXml" Target="../../customXml/item77.xml"/><Relationship Id="rId1" Type="http://schemas.openxmlformats.org/officeDocument/2006/relationships/customXml" Target="../../customXml/item18.xml"/><Relationship Id="rId4" Type="http://schemas.openxmlformats.org/officeDocument/2006/relationships/notesSlide" Target="../notesSlides/notesSlide28.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customXml" Target="../../customXml/item42.xml"/><Relationship Id="rId1" Type="http://schemas.openxmlformats.org/officeDocument/2006/relationships/customXml" Target="../../customXml/item44.xml"/><Relationship Id="rId4" Type="http://schemas.openxmlformats.org/officeDocument/2006/relationships/notesSlide" Target="../notesSlides/notesSlide29.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customXml" Target="../../customXml/item6.xml"/><Relationship Id="rId1" Type="http://schemas.openxmlformats.org/officeDocument/2006/relationships/customXml" Target="../../customXml/item20.xml"/><Relationship Id="rId4" Type="http://schemas.openxmlformats.org/officeDocument/2006/relationships/notesSlide" Target="../notesSlides/notesSlide30.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customXml" Target="../../customXml/item45.xml"/><Relationship Id="rId1" Type="http://schemas.openxmlformats.org/officeDocument/2006/relationships/customXml" Target="../../customXml/item39.xml"/><Relationship Id="rId4" Type="http://schemas.openxmlformats.org/officeDocument/2006/relationships/image" Target="../media/image1.jpe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customXml" Target="../../customXml/item41.xml"/><Relationship Id="rId1" Type="http://schemas.openxmlformats.org/officeDocument/2006/relationships/customXml" Target="../../customXml/item27.xml"/><Relationship Id="rId4" Type="http://schemas.openxmlformats.org/officeDocument/2006/relationships/notesSlide" Target="../notesSlides/notesSlide31.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customXml" Target="../../customXml/item60.xml"/><Relationship Id="rId1" Type="http://schemas.openxmlformats.org/officeDocument/2006/relationships/customXml" Target="../../customXml/item35.xml"/><Relationship Id="rId4" Type="http://schemas.openxmlformats.org/officeDocument/2006/relationships/notesSlide" Target="../notesSlides/notesSlide32.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customXml" Target="../../customXml/item58.xml"/><Relationship Id="rId1" Type="http://schemas.openxmlformats.org/officeDocument/2006/relationships/customXml" Target="../../customXml/item43.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notesSlide" Target="../notesSlides/notesSlide33.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customXml" Target="../../customXml/item47.xml"/><Relationship Id="rId1" Type="http://schemas.openxmlformats.org/officeDocument/2006/relationships/customXml" Target="../../customXml/item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customXml" Target="../../customXml/item72.xml"/><Relationship Id="rId1" Type="http://schemas.openxmlformats.org/officeDocument/2006/relationships/customXml" Target="../../customXml/item6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customXml" Target="../../customXml/item32.xml"/><Relationship Id="rId1" Type="http://schemas.openxmlformats.org/officeDocument/2006/relationships/customXml" Target="../../customXml/item36.xml"/><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customXml" Target="../../customXml/item56.xml"/><Relationship Id="rId1" Type="http://schemas.openxmlformats.org/officeDocument/2006/relationships/customXml" Target="../../customXml/item76.xml"/><Relationship Id="rId4"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customXml" Target="../../customXml/item49.xml"/><Relationship Id="rId1" Type="http://schemas.openxmlformats.org/officeDocument/2006/relationships/customXml" Target="../../customXml/item73.xml"/><Relationship Id="rId5" Type="http://schemas.openxmlformats.org/officeDocument/2006/relationships/chart" Target="../charts/chart2.xml"/><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icture containing skating, building, ramp, board&#10;&#10;Description automatically generated">
            <a:extLst>
              <a:ext uri="{FF2B5EF4-FFF2-40B4-BE49-F238E27FC236}">
                <a16:creationId xmlns:a16="http://schemas.microsoft.com/office/drawing/2014/main" id="{77079F0C-F0B4-4409-9180-283A63CFBF0E}"/>
              </a:ext>
            </a:extLst>
          </p:cNvPr>
          <p:cNvPicPr>
            <a:picLocks noGrp="1" noChangeAspect="1"/>
          </p:cNvPicPr>
          <p:nvPr>
            <p:ph type="pic" sz="quarter" idx="10"/>
          </p:nvPr>
        </p:nvPicPr>
        <p:blipFill rotWithShape="1">
          <a:blip r:embed="rId5">
            <a:extLst>
              <a:ext uri="{28A0092B-C50C-407E-A947-70E740481C1C}">
                <a14:useLocalDpi xmlns:a14="http://schemas.microsoft.com/office/drawing/2010/main" val="0"/>
              </a:ext>
            </a:extLst>
          </a:blip>
          <a:srcRect l="63989" t="12358" r="-105"/>
          <a:stretch/>
        </p:blipFill>
        <p:spPr>
          <a:xfrm>
            <a:off x="5965825" y="0"/>
            <a:ext cx="3178175" cy="5143500"/>
          </a:xfrm>
        </p:spPr>
      </p:pic>
      <p:sp>
        <p:nvSpPr>
          <p:cNvPr id="5" name="Title 4">
            <a:extLst>
              <a:ext uri="{FF2B5EF4-FFF2-40B4-BE49-F238E27FC236}">
                <a16:creationId xmlns:a16="http://schemas.microsoft.com/office/drawing/2014/main" id="{FCE8F255-4DD9-45C9-950B-E9083B43C310}"/>
              </a:ext>
            </a:extLst>
          </p:cNvPr>
          <p:cNvSpPr>
            <a:spLocks noGrp="1"/>
          </p:cNvSpPr>
          <p:nvPr>
            <p:ph type="title"/>
          </p:nvPr>
        </p:nvSpPr>
        <p:spPr>
          <a:xfrm>
            <a:off x="827013" y="1276350"/>
            <a:ext cx="4902455" cy="1942874"/>
          </a:xfrm>
        </p:spPr>
        <p:txBody>
          <a:bodyPr/>
          <a:lstStyle/>
          <a:p>
            <a:r>
              <a:rPr lang="de-CH" sz="2600" dirty="0">
                <a:latin typeface="+mj-lt"/>
              </a:rPr>
              <a:t>Rechtliche Herausforderungen in der kantonalen Polizeigesetzgebung</a:t>
            </a:r>
          </a:p>
        </p:txBody>
      </p:sp>
      <p:sp>
        <p:nvSpPr>
          <p:cNvPr id="7" name="Text Placeholder 6">
            <a:extLst>
              <a:ext uri="{FF2B5EF4-FFF2-40B4-BE49-F238E27FC236}">
                <a16:creationId xmlns:a16="http://schemas.microsoft.com/office/drawing/2014/main" id="{EF3C0907-914B-4088-8212-BAC7E1EDB34E}"/>
              </a:ext>
            </a:extLst>
          </p:cNvPr>
          <p:cNvSpPr>
            <a:spLocks noGrp="1"/>
          </p:cNvSpPr>
          <p:nvPr>
            <p:ph type="body" sz="quarter" idx="11"/>
          </p:nvPr>
        </p:nvSpPr>
        <p:spPr/>
        <p:txBody>
          <a:bodyPr/>
          <a:lstStyle/>
          <a:p>
            <a:r>
              <a:rPr lang="de-CH" dirty="0">
                <a:latin typeface="Gill Sans Nova Light" panose="020B0302020104020203" pitchFamily="34" charset="0"/>
              </a:rPr>
              <a:t>St. Gallen, 29. August 2023</a:t>
            </a:r>
          </a:p>
          <a:p>
            <a:r>
              <a:rPr lang="de-CH" dirty="0">
                <a:latin typeface="Gill Sans Nova Light" panose="020B0302020104020203" pitchFamily="34" charset="0"/>
              </a:rPr>
              <a:t>Prof. Dr. Monika Simmler</a:t>
            </a:r>
          </a:p>
        </p:txBody>
      </p:sp>
      <p:grpSp>
        <p:nvGrpSpPr>
          <p:cNvPr id="8" name="Gruppieren 7">
            <a:extLst>
              <a:ext uri="{FF2B5EF4-FFF2-40B4-BE49-F238E27FC236}">
                <a16:creationId xmlns:a16="http://schemas.microsoft.com/office/drawing/2014/main" id="{D0E629AF-BA08-6561-D444-797F518BC411}"/>
              </a:ext>
            </a:extLst>
          </p:cNvPr>
          <p:cNvGrpSpPr>
            <a:grpSpLocks noChangeAspect="1"/>
          </p:cNvGrpSpPr>
          <p:nvPr/>
        </p:nvGrpSpPr>
        <p:grpSpPr>
          <a:xfrm>
            <a:off x="331429" y="305245"/>
            <a:ext cx="2206115" cy="837655"/>
            <a:chOff x="5700640" y="1702642"/>
            <a:chExt cx="2690641" cy="1021628"/>
          </a:xfrm>
        </p:grpSpPr>
        <p:pic>
          <p:nvPicPr>
            <p:cNvPr id="9" name="Grafik 8" descr="Ein Bild, das Text enthält.&#10;&#10;Automatisch generierte Beschreibung">
              <a:extLst>
                <a:ext uri="{FF2B5EF4-FFF2-40B4-BE49-F238E27FC236}">
                  <a16:creationId xmlns:a16="http://schemas.microsoft.com/office/drawing/2014/main" id="{599AA0A3-17DE-F1A1-090A-C22230E9B407}"/>
                </a:ext>
              </a:extLst>
            </p:cNvPr>
            <p:cNvPicPr>
              <a:picLocks noChangeAspect="1"/>
            </p:cNvPicPr>
            <p:nvPr/>
          </p:nvPicPr>
          <p:blipFill rotWithShape="1">
            <a:blip r:embed="rId6">
              <a:extLst>
                <a:ext uri="{28A0092B-C50C-407E-A947-70E740481C1C}">
                  <a14:useLocalDpi xmlns:a14="http://schemas.microsoft.com/office/drawing/2010/main" val="0"/>
                </a:ext>
              </a:extLst>
            </a:blip>
            <a:srcRect l="20798" t="-4996" r="6033" b="60694"/>
            <a:stretch/>
          </p:blipFill>
          <p:spPr>
            <a:xfrm>
              <a:off x="6282102" y="2296654"/>
              <a:ext cx="1960685" cy="427616"/>
            </a:xfrm>
            <a:prstGeom prst="rect">
              <a:avLst/>
            </a:prstGeom>
          </p:spPr>
        </p:pic>
        <p:pic>
          <p:nvPicPr>
            <p:cNvPr id="10" name="Grafik 9">
              <a:extLst>
                <a:ext uri="{FF2B5EF4-FFF2-40B4-BE49-F238E27FC236}">
                  <a16:creationId xmlns:a16="http://schemas.microsoft.com/office/drawing/2014/main" id="{3A081692-0F64-B59B-1D62-868187BF473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00640" y="1702642"/>
              <a:ext cx="2690641" cy="577391"/>
            </a:xfrm>
            <a:prstGeom prst="rect">
              <a:avLst/>
            </a:prstGeom>
          </p:spPr>
        </p:pic>
      </p:grpSp>
    </p:spTree>
    <p:custDataLst>
      <p:custData r:id="rId1"/>
      <p:custData r:id="rId2"/>
    </p:custDataLst>
    <p:extLst>
      <p:ext uri="{BB962C8B-B14F-4D97-AF65-F5344CB8AC3E}">
        <p14:creationId xmlns:p14="http://schemas.microsoft.com/office/powerpoint/2010/main" val="1424234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F2CECFA1-4912-44EB-8121-F49C3215A809}"/>
              </a:ext>
            </a:extLst>
          </p:cNvPr>
          <p:cNvSpPr>
            <a:spLocks noGrp="1"/>
          </p:cNvSpPr>
          <p:nvPr>
            <p:ph type="title"/>
          </p:nvPr>
        </p:nvSpPr>
        <p:spPr>
          <a:xfrm>
            <a:off x="358775" y="0"/>
            <a:ext cx="8426450" cy="609662"/>
          </a:xfrm>
        </p:spPr>
        <p:txBody>
          <a:bodyPr anchor="b"/>
          <a:lstStyle/>
          <a:p>
            <a:r>
              <a:rPr lang="de-CH" dirty="0"/>
              <a:t>Charakteristika: Alter</a:t>
            </a:r>
          </a:p>
        </p:txBody>
      </p:sp>
      <p:sp>
        <p:nvSpPr>
          <p:cNvPr id="6" name="Slide Number Placeholder 5">
            <a:extLst>
              <a:ext uri="{FF2B5EF4-FFF2-40B4-BE49-F238E27FC236}">
                <a16:creationId xmlns:a16="http://schemas.microsoft.com/office/drawing/2014/main" id="{262F1223-F45B-4A48-86A1-8B4AAE68E04C}"/>
              </a:ext>
            </a:extLst>
          </p:cNvPr>
          <p:cNvSpPr>
            <a:spLocks noGrp="1"/>
          </p:cNvSpPr>
          <p:nvPr>
            <p:ph type="sldNum" sz="quarter" idx="12"/>
          </p:nvPr>
        </p:nvSpPr>
        <p:spPr>
          <a:xfrm>
            <a:off x="8570473" y="4767263"/>
            <a:ext cx="214752" cy="273844"/>
          </a:xfrm>
        </p:spPr>
        <p:txBody>
          <a:bodyPr/>
          <a:lstStyle/>
          <a:p>
            <a:fld id="{7559FC98-AF75-4A00-A03C-DF9FEBF6BCB9}" type="slidenum">
              <a:rPr lang="de-CH" smtClean="0"/>
              <a:pPr/>
              <a:t>10</a:t>
            </a:fld>
            <a:endParaRPr lang="de-CH"/>
          </a:p>
        </p:txBody>
      </p:sp>
      <p:graphicFrame>
        <p:nvGraphicFramePr>
          <p:cNvPr id="8" name="Diagramm 7">
            <a:extLst>
              <a:ext uri="{FF2B5EF4-FFF2-40B4-BE49-F238E27FC236}">
                <a16:creationId xmlns:a16="http://schemas.microsoft.com/office/drawing/2014/main" id="{91FAB6B9-2CA2-859B-0B73-6D400E85F259}"/>
              </a:ext>
            </a:extLst>
          </p:cNvPr>
          <p:cNvGraphicFramePr/>
          <p:nvPr>
            <p:extLst>
              <p:ext uri="{D42A27DB-BD31-4B8C-83A1-F6EECF244321}">
                <p14:modId xmlns:p14="http://schemas.microsoft.com/office/powerpoint/2010/main" val="4261544722"/>
              </p:ext>
            </p:extLst>
          </p:nvPr>
        </p:nvGraphicFramePr>
        <p:xfrm>
          <a:off x="358775" y="1072331"/>
          <a:ext cx="8426449" cy="3453686"/>
        </p:xfrm>
        <a:graphic>
          <a:graphicData uri="http://schemas.openxmlformats.org/drawingml/2006/chart">
            <c:chart xmlns:c="http://schemas.openxmlformats.org/drawingml/2006/chart" xmlns:r="http://schemas.openxmlformats.org/officeDocument/2006/relationships" r:id="rId5"/>
          </a:graphicData>
        </a:graphic>
      </p:graphicFrame>
      <p:sp>
        <p:nvSpPr>
          <p:cNvPr id="9" name="Rechteck 8">
            <a:extLst>
              <a:ext uri="{FF2B5EF4-FFF2-40B4-BE49-F238E27FC236}">
                <a16:creationId xmlns:a16="http://schemas.microsoft.com/office/drawing/2014/main" id="{09A2C05C-CE65-A3AB-0128-4BDF2478E06E}"/>
              </a:ext>
            </a:extLst>
          </p:cNvPr>
          <p:cNvSpPr/>
          <p:nvPr/>
        </p:nvSpPr>
        <p:spPr>
          <a:xfrm rot="5400000">
            <a:off x="4470620" y="-3274078"/>
            <a:ext cx="202760" cy="8426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CH" sz="1800" b="1" dirty="0">
                <a:solidFill>
                  <a:schemeClr val="tx1"/>
                </a:solidFill>
              </a:rPr>
              <a:t>Alterskategorie der gefährdenden Person</a:t>
            </a:r>
            <a:endParaRPr lang="de-CH" sz="1600" b="1" dirty="0">
              <a:solidFill>
                <a:schemeClr val="tx1"/>
              </a:solidFill>
            </a:endParaRPr>
          </a:p>
        </p:txBody>
      </p:sp>
      <p:sp>
        <p:nvSpPr>
          <p:cNvPr id="16" name="Textfeld 15">
            <a:extLst>
              <a:ext uri="{FF2B5EF4-FFF2-40B4-BE49-F238E27FC236}">
                <a16:creationId xmlns:a16="http://schemas.microsoft.com/office/drawing/2014/main" id="{3C03D35B-0D8A-CAC8-4107-C329CF7AE7F8}"/>
              </a:ext>
            </a:extLst>
          </p:cNvPr>
          <p:cNvSpPr txBox="1"/>
          <p:nvPr/>
        </p:nvSpPr>
        <p:spPr>
          <a:xfrm>
            <a:off x="1149042" y="4225114"/>
            <a:ext cx="1033611" cy="307777"/>
          </a:xfrm>
          <a:prstGeom prst="rect">
            <a:avLst/>
          </a:prstGeom>
          <a:noFill/>
        </p:spPr>
        <p:txBody>
          <a:bodyPr wrap="square" rtlCol="0">
            <a:spAutoFit/>
          </a:bodyPr>
          <a:lstStyle/>
          <a:p>
            <a:pPr algn="ctr"/>
            <a:r>
              <a:rPr lang="de-CH" sz="1400" dirty="0"/>
              <a:t>(N = 6)</a:t>
            </a:r>
          </a:p>
        </p:txBody>
      </p:sp>
      <p:sp>
        <p:nvSpPr>
          <p:cNvPr id="7" name="Textfeld 6">
            <a:extLst>
              <a:ext uri="{FF2B5EF4-FFF2-40B4-BE49-F238E27FC236}">
                <a16:creationId xmlns:a16="http://schemas.microsoft.com/office/drawing/2014/main" id="{F7EAB643-6A6C-EFEB-5A21-AD429D118BE7}"/>
              </a:ext>
            </a:extLst>
          </p:cNvPr>
          <p:cNvSpPr txBox="1"/>
          <p:nvPr/>
        </p:nvSpPr>
        <p:spPr>
          <a:xfrm>
            <a:off x="2203278" y="4225115"/>
            <a:ext cx="1033611" cy="307777"/>
          </a:xfrm>
          <a:prstGeom prst="rect">
            <a:avLst/>
          </a:prstGeom>
          <a:noFill/>
        </p:spPr>
        <p:txBody>
          <a:bodyPr wrap="square" rtlCol="0">
            <a:spAutoFit/>
          </a:bodyPr>
          <a:lstStyle/>
          <a:p>
            <a:pPr algn="ctr"/>
            <a:r>
              <a:rPr lang="de-CH" sz="1400" dirty="0"/>
              <a:t>(N = 48)</a:t>
            </a:r>
          </a:p>
        </p:txBody>
      </p:sp>
      <p:sp>
        <p:nvSpPr>
          <p:cNvPr id="10" name="Textfeld 9">
            <a:extLst>
              <a:ext uri="{FF2B5EF4-FFF2-40B4-BE49-F238E27FC236}">
                <a16:creationId xmlns:a16="http://schemas.microsoft.com/office/drawing/2014/main" id="{0077E945-DA46-595F-9109-D53715904DD3}"/>
              </a:ext>
            </a:extLst>
          </p:cNvPr>
          <p:cNvSpPr txBox="1"/>
          <p:nvPr/>
        </p:nvSpPr>
        <p:spPr>
          <a:xfrm>
            <a:off x="3243764" y="4225115"/>
            <a:ext cx="1033611" cy="307777"/>
          </a:xfrm>
          <a:prstGeom prst="rect">
            <a:avLst/>
          </a:prstGeom>
          <a:noFill/>
        </p:spPr>
        <p:txBody>
          <a:bodyPr wrap="square" rtlCol="0">
            <a:spAutoFit/>
          </a:bodyPr>
          <a:lstStyle/>
          <a:p>
            <a:pPr algn="ctr"/>
            <a:r>
              <a:rPr lang="de-CH" sz="1400" dirty="0"/>
              <a:t>(N = 77)</a:t>
            </a:r>
          </a:p>
        </p:txBody>
      </p:sp>
      <p:sp>
        <p:nvSpPr>
          <p:cNvPr id="11" name="Textfeld 10">
            <a:extLst>
              <a:ext uri="{FF2B5EF4-FFF2-40B4-BE49-F238E27FC236}">
                <a16:creationId xmlns:a16="http://schemas.microsoft.com/office/drawing/2014/main" id="{454FE995-5967-7688-B6A9-F15A39557A3E}"/>
              </a:ext>
            </a:extLst>
          </p:cNvPr>
          <p:cNvSpPr txBox="1"/>
          <p:nvPr/>
        </p:nvSpPr>
        <p:spPr>
          <a:xfrm>
            <a:off x="4304875" y="4225114"/>
            <a:ext cx="1033611" cy="307777"/>
          </a:xfrm>
          <a:prstGeom prst="rect">
            <a:avLst/>
          </a:prstGeom>
          <a:noFill/>
        </p:spPr>
        <p:txBody>
          <a:bodyPr wrap="square" rtlCol="0">
            <a:spAutoFit/>
          </a:bodyPr>
          <a:lstStyle/>
          <a:p>
            <a:pPr algn="ctr"/>
            <a:r>
              <a:rPr lang="de-CH" sz="1400" dirty="0"/>
              <a:t>(N = 63)</a:t>
            </a:r>
          </a:p>
        </p:txBody>
      </p:sp>
      <p:sp>
        <p:nvSpPr>
          <p:cNvPr id="12" name="Textfeld 11">
            <a:extLst>
              <a:ext uri="{FF2B5EF4-FFF2-40B4-BE49-F238E27FC236}">
                <a16:creationId xmlns:a16="http://schemas.microsoft.com/office/drawing/2014/main" id="{EA9A078D-254D-21D0-94F2-BA7F1CF05747}"/>
              </a:ext>
            </a:extLst>
          </p:cNvPr>
          <p:cNvSpPr txBox="1"/>
          <p:nvPr/>
        </p:nvSpPr>
        <p:spPr>
          <a:xfrm>
            <a:off x="5365422" y="4225114"/>
            <a:ext cx="1033611" cy="307777"/>
          </a:xfrm>
          <a:prstGeom prst="rect">
            <a:avLst/>
          </a:prstGeom>
          <a:noFill/>
        </p:spPr>
        <p:txBody>
          <a:bodyPr wrap="square" rtlCol="0">
            <a:spAutoFit/>
          </a:bodyPr>
          <a:lstStyle/>
          <a:p>
            <a:pPr algn="ctr"/>
            <a:r>
              <a:rPr lang="de-CH" sz="1400" dirty="0"/>
              <a:t>(N = 51)</a:t>
            </a:r>
          </a:p>
        </p:txBody>
      </p:sp>
      <p:sp>
        <p:nvSpPr>
          <p:cNvPr id="13" name="Textfeld 12">
            <a:extLst>
              <a:ext uri="{FF2B5EF4-FFF2-40B4-BE49-F238E27FC236}">
                <a16:creationId xmlns:a16="http://schemas.microsoft.com/office/drawing/2014/main" id="{C024C90A-81CC-48F6-9E6D-1188A457C04D}"/>
              </a:ext>
            </a:extLst>
          </p:cNvPr>
          <p:cNvSpPr txBox="1"/>
          <p:nvPr/>
        </p:nvSpPr>
        <p:spPr>
          <a:xfrm>
            <a:off x="6412783" y="4225115"/>
            <a:ext cx="1033611" cy="307777"/>
          </a:xfrm>
          <a:prstGeom prst="rect">
            <a:avLst/>
          </a:prstGeom>
          <a:noFill/>
        </p:spPr>
        <p:txBody>
          <a:bodyPr wrap="square" rtlCol="0">
            <a:spAutoFit/>
          </a:bodyPr>
          <a:lstStyle/>
          <a:p>
            <a:pPr algn="ctr"/>
            <a:r>
              <a:rPr lang="de-CH" sz="1400" dirty="0"/>
              <a:t>(N = 32)</a:t>
            </a:r>
          </a:p>
        </p:txBody>
      </p:sp>
      <p:sp>
        <p:nvSpPr>
          <p:cNvPr id="14" name="Textfeld 13">
            <a:extLst>
              <a:ext uri="{FF2B5EF4-FFF2-40B4-BE49-F238E27FC236}">
                <a16:creationId xmlns:a16="http://schemas.microsoft.com/office/drawing/2014/main" id="{F7A8746B-7458-5675-1DA9-055DCF904C8C}"/>
              </a:ext>
            </a:extLst>
          </p:cNvPr>
          <p:cNvSpPr txBox="1"/>
          <p:nvPr/>
        </p:nvSpPr>
        <p:spPr>
          <a:xfrm>
            <a:off x="7460144" y="4225115"/>
            <a:ext cx="1033611" cy="307777"/>
          </a:xfrm>
          <a:prstGeom prst="rect">
            <a:avLst/>
          </a:prstGeom>
          <a:noFill/>
        </p:spPr>
        <p:txBody>
          <a:bodyPr wrap="square" rtlCol="0">
            <a:spAutoFit/>
          </a:bodyPr>
          <a:lstStyle/>
          <a:p>
            <a:pPr algn="ctr"/>
            <a:r>
              <a:rPr lang="de-CH" sz="1400" dirty="0"/>
              <a:t>(N = 12)</a:t>
            </a:r>
          </a:p>
        </p:txBody>
      </p:sp>
      <p:sp>
        <p:nvSpPr>
          <p:cNvPr id="2" name="Textfeld 1">
            <a:extLst>
              <a:ext uri="{FF2B5EF4-FFF2-40B4-BE49-F238E27FC236}">
                <a16:creationId xmlns:a16="http://schemas.microsoft.com/office/drawing/2014/main" id="{C37CBB64-AFAE-2DA3-93B8-DBFE9A1619EE}"/>
              </a:ext>
            </a:extLst>
          </p:cNvPr>
          <p:cNvSpPr txBox="1"/>
          <p:nvPr/>
        </p:nvSpPr>
        <p:spPr>
          <a:xfrm>
            <a:off x="6560819" y="1635807"/>
            <a:ext cx="1771150" cy="400110"/>
          </a:xfrm>
          <a:prstGeom prst="rect">
            <a:avLst/>
          </a:prstGeom>
          <a:noFill/>
          <a:ln>
            <a:solidFill>
              <a:schemeClr val="tx2"/>
            </a:solidFill>
          </a:ln>
        </p:spPr>
        <p:txBody>
          <a:bodyPr wrap="square" rtlCol="0">
            <a:spAutoFit/>
          </a:bodyPr>
          <a:lstStyle/>
          <a:p>
            <a:r>
              <a:rPr lang="de-CH" sz="2000" b="1" dirty="0">
                <a:solidFill>
                  <a:schemeClr val="tx2"/>
                </a:solidFill>
                <a:latin typeface="Gill Sans Nova" panose="020B0602020104020203" pitchFamily="34" charset="0"/>
              </a:rPr>
              <a:t>∅</a:t>
            </a:r>
            <a:r>
              <a:rPr lang="de-CH" sz="2000" b="1" dirty="0">
                <a:latin typeface="Gill Sans Nova" panose="020B0602020104020203" pitchFamily="34" charset="0"/>
              </a:rPr>
              <a:t> = 39 Jahre</a:t>
            </a:r>
            <a:endParaRPr lang="de-CH" sz="2000" b="1" dirty="0">
              <a:solidFill>
                <a:schemeClr val="tx1"/>
              </a:solidFill>
              <a:latin typeface="Gill Sans Nova" panose="020B0602020104020203" pitchFamily="34" charset="0"/>
            </a:endParaRPr>
          </a:p>
        </p:txBody>
      </p:sp>
    </p:spTree>
    <p:custDataLst>
      <p:custData r:id="rId1"/>
      <p:custData r:id="rId2"/>
    </p:custDataLst>
    <p:extLst>
      <p:ext uri="{BB962C8B-B14F-4D97-AF65-F5344CB8AC3E}">
        <p14:creationId xmlns:p14="http://schemas.microsoft.com/office/powerpoint/2010/main" val="23402640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F2CECFA1-4912-44EB-8121-F49C3215A809}"/>
              </a:ext>
            </a:extLst>
          </p:cNvPr>
          <p:cNvSpPr>
            <a:spLocks noGrp="1"/>
          </p:cNvSpPr>
          <p:nvPr>
            <p:ph type="title"/>
          </p:nvPr>
        </p:nvSpPr>
        <p:spPr>
          <a:xfrm>
            <a:off x="358775" y="0"/>
            <a:ext cx="8426450" cy="609662"/>
          </a:xfrm>
        </p:spPr>
        <p:txBody>
          <a:bodyPr anchor="b"/>
          <a:lstStyle/>
          <a:p>
            <a:r>
              <a:rPr lang="de-CH" dirty="0"/>
              <a:t>Charakteristika: Staatsangehörigkeit</a:t>
            </a:r>
          </a:p>
        </p:txBody>
      </p:sp>
      <p:sp>
        <p:nvSpPr>
          <p:cNvPr id="6" name="Slide Number Placeholder 5">
            <a:extLst>
              <a:ext uri="{FF2B5EF4-FFF2-40B4-BE49-F238E27FC236}">
                <a16:creationId xmlns:a16="http://schemas.microsoft.com/office/drawing/2014/main" id="{262F1223-F45B-4A48-86A1-8B4AAE68E04C}"/>
              </a:ext>
            </a:extLst>
          </p:cNvPr>
          <p:cNvSpPr>
            <a:spLocks noGrp="1"/>
          </p:cNvSpPr>
          <p:nvPr>
            <p:ph type="sldNum" sz="quarter" idx="12"/>
          </p:nvPr>
        </p:nvSpPr>
        <p:spPr>
          <a:xfrm>
            <a:off x="8570473" y="4767263"/>
            <a:ext cx="214752" cy="273844"/>
          </a:xfrm>
        </p:spPr>
        <p:txBody>
          <a:bodyPr/>
          <a:lstStyle/>
          <a:p>
            <a:fld id="{7559FC98-AF75-4A00-A03C-DF9FEBF6BCB9}" type="slidenum">
              <a:rPr lang="de-CH" smtClean="0"/>
              <a:pPr/>
              <a:t>11</a:t>
            </a:fld>
            <a:endParaRPr lang="de-CH"/>
          </a:p>
        </p:txBody>
      </p:sp>
      <p:graphicFrame>
        <p:nvGraphicFramePr>
          <p:cNvPr id="5" name="Diagramm 4">
            <a:extLst>
              <a:ext uri="{FF2B5EF4-FFF2-40B4-BE49-F238E27FC236}">
                <a16:creationId xmlns:a16="http://schemas.microsoft.com/office/drawing/2014/main" id="{9C574A07-21AE-7BE8-58D4-B408960B4FD4}"/>
              </a:ext>
            </a:extLst>
          </p:cNvPr>
          <p:cNvGraphicFramePr/>
          <p:nvPr>
            <p:extLst>
              <p:ext uri="{D42A27DB-BD31-4B8C-83A1-F6EECF244321}">
                <p14:modId xmlns:p14="http://schemas.microsoft.com/office/powerpoint/2010/main" val="1864340445"/>
              </p:ext>
            </p:extLst>
          </p:nvPr>
        </p:nvGraphicFramePr>
        <p:xfrm>
          <a:off x="358775" y="1072330"/>
          <a:ext cx="8426450" cy="3694933"/>
        </p:xfrm>
        <a:graphic>
          <a:graphicData uri="http://schemas.openxmlformats.org/drawingml/2006/chart">
            <c:chart xmlns:c="http://schemas.openxmlformats.org/drawingml/2006/chart" xmlns:r="http://schemas.openxmlformats.org/officeDocument/2006/relationships" r:id="rId5"/>
          </a:graphicData>
        </a:graphic>
      </p:graphicFrame>
      <p:sp>
        <p:nvSpPr>
          <p:cNvPr id="7" name="Rechteck 6">
            <a:extLst>
              <a:ext uri="{FF2B5EF4-FFF2-40B4-BE49-F238E27FC236}">
                <a16:creationId xmlns:a16="http://schemas.microsoft.com/office/drawing/2014/main" id="{5586B69E-C241-759A-79B1-B6A8F1BC9509}"/>
              </a:ext>
            </a:extLst>
          </p:cNvPr>
          <p:cNvSpPr/>
          <p:nvPr/>
        </p:nvSpPr>
        <p:spPr>
          <a:xfrm rot="5400000">
            <a:off x="4470620" y="-3263540"/>
            <a:ext cx="202760" cy="8426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CH" sz="1800" b="1" dirty="0">
                <a:solidFill>
                  <a:schemeClr val="tx1"/>
                </a:solidFill>
              </a:rPr>
              <a:t>Staatsangehörigkeit der gefährdenden Person nach Falltypus</a:t>
            </a:r>
            <a:endParaRPr lang="de-CH" sz="1600" b="1" dirty="0">
              <a:solidFill>
                <a:schemeClr val="tx1"/>
              </a:solidFill>
            </a:endParaRPr>
          </a:p>
        </p:txBody>
      </p:sp>
      <p:sp>
        <p:nvSpPr>
          <p:cNvPr id="8" name="Textfeld 7">
            <a:extLst>
              <a:ext uri="{FF2B5EF4-FFF2-40B4-BE49-F238E27FC236}">
                <a16:creationId xmlns:a16="http://schemas.microsoft.com/office/drawing/2014/main" id="{AD9B90B6-9E64-FC60-45C2-93EDEC7B3F39}"/>
              </a:ext>
            </a:extLst>
          </p:cNvPr>
          <p:cNvSpPr txBox="1"/>
          <p:nvPr/>
        </p:nvSpPr>
        <p:spPr>
          <a:xfrm>
            <a:off x="1145786" y="4063706"/>
            <a:ext cx="1396313" cy="307777"/>
          </a:xfrm>
          <a:prstGeom prst="rect">
            <a:avLst/>
          </a:prstGeom>
          <a:noFill/>
        </p:spPr>
        <p:txBody>
          <a:bodyPr wrap="square" rtlCol="0">
            <a:spAutoFit/>
          </a:bodyPr>
          <a:lstStyle/>
          <a:p>
            <a:pPr algn="ctr"/>
            <a:r>
              <a:rPr lang="de-CH" sz="1400" dirty="0"/>
              <a:t>(N = 113)</a:t>
            </a:r>
          </a:p>
        </p:txBody>
      </p:sp>
      <p:sp>
        <p:nvSpPr>
          <p:cNvPr id="9" name="Textfeld 8">
            <a:extLst>
              <a:ext uri="{FF2B5EF4-FFF2-40B4-BE49-F238E27FC236}">
                <a16:creationId xmlns:a16="http://schemas.microsoft.com/office/drawing/2014/main" id="{3E81B57F-B8F1-4560-EF76-7933265A9A07}"/>
              </a:ext>
            </a:extLst>
          </p:cNvPr>
          <p:cNvSpPr txBox="1"/>
          <p:nvPr/>
        </p:nvSpPr>
        <p:spPr>
          <a:xfrm>
            <a:off x="2646701" y="4063705"/>
            <a:ext cx="1396313" cy="307777"/>
          </a:xfrm>
          <a:prstGeom prst="rect">
            <a:avLst/>
          </a:prstGeom>
          <a:noFill/>
        </p:spPr>
        <p:txBody>
          <a:bodyPr wrap="square" rtlCol="0">
            <a:spAutoFit/>
          </a:bodyPr>
          <a:lstStyle/>
          <a:p>
            <a:pPr algn="ctr"/>
            <a:r>
              <a:rPr lang="de-CH" sz="1400"/>
              <a:t>(N = 45)</a:t>
            </a:r>
          </a:p>
        </p:txBody>
      </p:sp>
      <p:sp>
        <p:nvSpPr>
          <p:cNvPr id="10" name="Textfeld 9">
            <a:extLst>
              <a:ext uri="{FF2B5EF4-FFF2-40B4-BE49-F238E27FC236}">
                <a16:creationId xmlns:a16="http://schemas.microsoft.com/office/drawing/2014/main" id="{8FBE5B72-7E85-E4E8-CDAC-BF685BE72017}"/>
              </a:ext>
            </a:extLst>
          </p:cNvPr>
          <p:cNvSpPr txBox="1"/>
          <p:nvPr/>
        </p:nvSpPr>
        <p:spPr>
          <a:xfrm>
            <a:off x="4147616" y="4063705"/>
            <a:ext cx="1396313" cy="307777"/>
          </a:xfrm>
          <a:prstGeom prst="rect">
            <a:avLst/>
          </a:prstGeom>
          <a:noFill/>
        </p:spPr>
        <p:txBody>
          <a:bodyPr wrap="square" rtlCol="0">
            <a:spAutoFit/>
          </a:bodyPr>
          <a:lstStyle/>
          <a:p>
            <a:pPr algn="ctr"/>
            <a:r>
              <a:rPr lang="de-CH" sz="1400"/>
              <a:t>(N = 32)</a:t>
            </a:r>
          </a:p>
        </p:txBody>
      </p:sp>
      <p:sp>
        <p:nvSpPr>
          <p:cNvPr id="11" name="Textfeld 10">
            <a:extLst>
              <a:ext uri="{FF2B5EF4-FFF2-40B4-BE49-F238E27FC236}">
                <a16:creationId xmlns:a16="http://schemas.microsoft.com/office/drawing/2014/main" id="{D331101F-2ADB-CED7-F6CD-A900DEC8117B}"/>
              </a:ext>
            </a:extLst>
          </p:cNvPr>
          <p:cNvSpPr txBox="1"/>
          <p:nvPr/>
        </p:nvSpPr>
        <p:spPr>
          <a:xfrm>
            <a:off x="5648531" y="4063705"/>
            <a:ext cx="1396313" cy="307777"/>
          </a:xfrm>
          <a:prstGeom prst="rect">
            <a:avLst/>
          </a:prstGeom>
          <a:noFill/>
        </p:spPr>
        <p:txBody>
          <a:bodyPr wrap="square" rtlCol="0">
            <a:spAutoFit/>
          </a:bodyPr>
          <a:lstStyle/>
          <a:p>
            <a:pPr algn="ctr"/>
            <a:r>
              <a:rPr lang="de-CH" sz="1400" dirty="0"/>
              <a:t>(N = 8)</a:t>
            </a:r>
          </a:p>
        </p:txBody>
      </p:sp>
      <p:sp>
        <p:nvSpPr>
          <p:cNvPr id="12" name="Textfeld 11">
            <a:extLst>
              <a:ext uri="{FF2B5EF4-FFF2-40B4-BE49-F238E27FC236}">
                <a16:creationId xmlns:a16="http://schemas.microsoft.com/office/drawing/2014/main" id="{AA46185A-9824-CF05-150E-115B2331EABE}"/>
              </a:ext>
            </a:extLst>
          </p:cNvPr>
          <p:cNvSpPr txBox="1"/>
          <p:nvPr/>
        </p:nvSpPr>
        <p:spPr>
          <a:xfrm>
            <a:off x="7149446" y="3809109"/>
            <a:ext cx="1396313" cy="307777"/>
          </a:xfrm>
          <a:prstGeom prst="rect">
            <a:avLst/>
          </a:prstGeom>
          <a:noFill/>
        </p:spPr>
        <p:txBody>
          <a:bodyPr wrap="square" rtlCol="0">
            <a:spAutoFit/>
          </a:bodyPr>
          <a:lstStyle/>
          <a:p>
            <a:pPr algn="ctr"/>
            <a:r>
              <a:rPr lang="de-CH" sz="1400" dirty="0"/>
              <a:t>(N = 14)</a:t>
            </a:r>
          </a:p>
        </p:txBody>
      </p:sp>
    </p:spTree>
    <p:custDataLst>
      <p:custData r:id="rId1"/>
      <p:custData r:id="rId2"/>
    </p:custDataLst>
    <p:extLst>
      <p:ext uri="{BB962C8B-B14F-4D97-AF65-F5344CB8AC3E}">
        <p14:creationId xmlns:p14="http://schemas.microsoft.com/office/powerpoint/2010/main" val="829052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F2CECFA1-4912-44EB-8121-F49C3215A809}"/>
              </a:ext>
            </a:extLst>
          </p:cNvPr>
          <p:cNvSpPr>
            <a:spLocks noGrp="1"/>
          </p:cNvSpPr>
          <p:nvPr>
            <p:ph type="title"/>
          </p:nvPr>
        </p:nvSpPr>
        <p:spPr>
          <a:xfrm>
            <a:off x="358775" y="0"/>
            <a:ext cx="8426450" cy="609662"/>
          </a:xfrm>
        </p:spPr>
        <p:txBody>
          <a:bodyPr anchor="b"/>
          <a:lstStyle/>
          <a:p>
            <a:r>
              <a:rPr lang="de-CH" dirty="0"/>
              <a:t>Charakteristika: Beschäftigungsstatus</a:t>
            </a:r>
          </a:p>
        </p:txBody>
      </p:sp>
      <p:sp>
        <p:nvSpPr>
          <p:cNvPr id="6" name="Slide Number Placeholder 5">
            <a:extLst>
              <a:ext uri="{FF2B5EF4-FFF2-40B4-BE49-F238E27FC236}">
                <a16:creationId xmlns:a16="http://schemas.microsoft.com/office/drawing/2014/main" id="{262F1223-F45B-4A48-86A1-8B4AAE68E04C}"/>
              </a:ext>
            </a:extLst>
          </p:cNvPr>
          <p:cNvSpPr>
            <a:spLocks noGrp="1"/>
          </p:cNvSpPr>
          <p:nvPr>
            <p:ph type="sldNum" sz="quarter" idx="12"/>
          </p:nvPr>
        </p:nvSpPr>
        <p:spPr>
          <a:xfrm>
            <a:off x="8570473" y="4767263"/>
            <a:ext cx="214752" cy="273844"/>
          </a:xfrm>
        </p:spPr>
        <p:txBody>
          <a:bodyPr/>
          <a:lstStyle/>
          <a:p>
            <a:fld id="{7559FC98-AF75-4A00-A03C-DF9FEBF6BCB9}" type="slidenum">
              <a:rPr lang="de-CH" smtClean="0"/>
              <a:pPr/>
              <a:t>12</a:t>
            </a:fld>
            <a:endParaRPr lang="de-CH"/>
          </a:p>
        </p:txBody>
      </p:sp>
      <p:graphicFrame>
        <p:nvGraphicFramePr>
          <p:cNvPr id="8" name="Diagramm 7">
            <a:extLst>
              <a:ext uri="{FF2B5EF4-FFF2-40B4-BE49-F238E27FC236}">
                <a16:creationId xmlns:a16="http://schemas.microsoft.com/office/drawing/2014/main" id="{62D56036-9D30-C87F-64F2-DF76B4801B9B}"/>
              </a:ext>
            </a:extLst>
          </p:cNvPr>
          <p:cNvGraphicFramePr/>
          <p:nvPr>
            <p:extLst>
              <p:ext uri="{D42A27DB-BD31-4B8C-83A1-F6EECF244321}">
                <p14:modId xmlns:p14="http://schemas.microsoft.com/office/powerpoint/2010/main" val="275520376"/>
              </p:ext>
            </p:extLst>
          </p:nvPr>
        </p:nvGraphicFramePr>
        <p:xfrm>
          <a:off x="358775" y="1095669"/>
          <a:ext cx="8464652" cy="3599113"/>
        </p:xfrm>
        <a:graphic>
          <a:graphicData uri="http://schemas.openxmlformats.org/drawingml/2006/chart">
            <c:chart xmlns:c="http://schemas.openxmlformats.org/drawingml/2006/chart" xmlns:r="http://schemas.openxmlformats.org/officeDocument/2006/relationships" r:id="rId5"/>
          </a:graphicData>
        </a:graphic>
      </p:graphicFrame>
      <p:sp>
        <p:nvSpPr>
          <p:cNvPr id="7" name="Rechteck 6">
            <a:extLst>
              <a:ext uri="{FF2B5EF4-FFF2-40B4-BE49-F238E27FC236}">
                <a16:creationId xmlns:a16="http://schemas.microsoft.com/office/drawing/2014/main" id="{2C016D87-1DC7-3972-9962-946B66C4EC2E}"/>
              </a:ext>
            </a:extLst>
          </p:cNvPr>
          <p:cNvSpPr/>
          <p:nvPr/>
        </p:nvSpPr>
        <p:spPr>
          <a:xfrm rot="5400000">
            <a:off x="4470620" y="-3218935"/>
            <a:ext cx="202760" cy="8426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CH" sz="1800" b="1" dirty="0">
                <a:solidFill>
                  <a:schemeClr val="tx1"/>
                </a:solidFill>
              </a:rPr>
              <a:t>Beschäftigungsstatus der gefährdenden Person</a:t>
            </a:r>
            <a:endParaRPr lang="de-CH" sz="1600" b="1" dirty="0">
              <a:solidFill>
                <a:schemeClr val="tx1"/>
              </a:solidFill>
            </a:endParaRPr>
          </a:p>
        </p:txBody>
      </p:sp>
      <p:sp>
        <p:nvSpPr>
          <p:cNvPr id="10" name="Textfeld 9">
            <a:extLst>
              <a:ext uri="{FF2B5EF4-FFF2-40B4-BE49-F238E27FC236}">
                <a16:creationId xmlns:a16="http://schemas.microsoft.com/office/drawing/2014/main" id="{14820F0E-742A-2744-9040-5AFDF8E7231E}"/>
              </a:ext>
            </a:extLst>
          </p:cNvPr>
          <p:cNvSpPr txBox="1"/>
          <p:nvPr/>
        </p:nvSpPr>
        <p:spPr>
          <a:xfrm>
            <a:off x="1067350" y="4155187"/>
            <a:ext cx="1396313" cy="307777"/>
          </a:xfrm>
          <a:prstGeom prst="rect">
            <a:avLst/>
          </a:prstGeom>
          <a:noFill/>
        </p:spPr>
        <p:txBody>
          <a:bodyPr wrap="square" rtlCol="0">
            <a:spAutoFit/>
          </a:bodyPr>
          <a:lstStyle/>
          <a:p>
            <a:pPr algn="ctr"/>
            <a:r>
              <a:rPr lang="de-CH" sz="1400" dirty="0"/>
              <a:t>(N = 77)</a:t>
            </a:r>
          </a:p>
        </p:txBody>
      </p:sp>
      <p:sp>
        <p:nvSpPr>
          <p:cNvPr id="11" name="Textfeld 10">
            <a:extLst>
              <a:ext uri="{FF2B5EF4-FFF2-40B4-BE49-F238E27FC236}">
                <a16:creationId xmlns:a16="http://schemas.microsoft.com/office/drawing/2014/main" id="{62A15ACC-D25C-3E4C-DD70-F33F0998E517}"/>
              </a:ext>
            </a:extLst>
          </p:cNvPr>
          <p:cNvSpPr txBox="1"/>
          <p:nvPr/>
        </p:nvSpPr>
        <p:spPr>
          <a:xfrm>
            <a:off x="2338538" y="4155186"/>
            <a:ext cx="1396313" cy="307777"/>
          </a:xfrm>
          <a:prstGeom prst="rect">
            <a:avLst/>
          </a:prstGeom>
          <a:noFill/>
        </p:spPr>
        <p:txBody>
          <a:bodyPr wrap="square" rtlCol="0">
            <a:spAutoFit/>
          </a:bodyPr>
          <a:lstStyle/>
          <a:p>
            <a:pPr algn="ctr"/>
            <a:r>
              <a:rPr lang="de-CH" sz="1400"/>
              <a:t>(N = 59)</a:t>
            </a:r>
          </a:p>
        </p:txBody>
      </p:sp>
      <p:sp>
        <p:nvSpPr>
          <p:cNvPr id="12" name="Textfeld 11">
            <a:extLst>
              <a:ext uri="{FF2B5EF4-FFF2-40B4-BE49-F238E27FC236}">
                <a16:creationId xmlns:a16="http://schemas.microsoft.com/office/drawing/2014/main" id="{54909B17-453E-2574-F627-3F0EA1F4F62C}"/>
              </a:ext>
            </a:extLst>
          </p:cNvPr>
          <p:cNvSpPr txBox="1"/>
          <p:nvPr/>
        </p:nvSpPr>
        <p:spPr>
          <a:xfrm>
            <a:off x="3609726" y="4155185"/>
            <a:ext cx="1396313" cy="307777"/>
          </a:xfrm>
          <a:prstGeom prst="rect">
            <a:avLst/>
          </a:prstGeom>
          <a:noFill/>
        </p:spPr>
        <p:txBody>
          <a:bodyPr wrap="square" rtlCol="0">
            <a:spAutoFit/>
          </a:bodyPr>
          <a:lstStyle/>
          <a:p>
            <a:pPr algn="ctr"/>
            <a:r>
              <a:rPr lang="de-CH" sz="1400"/>
              <a:t>(N = 32)</a:t>
            </a:r>
          </a:p>
        </p:txBody>
      </p:sp>
      <p:sp>
        <p:nvSpPr>
          <p:cNvPr id="13" name="Textfeld 12">
            <a:extLst>
              <a:ext uri="{FF2B5EF4-FFF2-40B4-BE49-F238E27FC236}">
                <a16:creationId xmlns:a16="http://schemas.microsoft.com/office/drawing/2014/main" id="{232BC3FE-6B8E-3C15-704E-E6D625135DE3}"/>
              </a:ext>
            </a:extLst>
          </p:cNvPr>
          <p:cNvSpPr txBox="1"/>
          <p:nvPr/>
        </p:nvSpPr>
        <p:spPr>
          <a:xfrm>
            <a:off x="4826322" y="4155184"/>
            <a:ext cx="1396313" cy="307777"/>
          </a:xfrm>
          <a:prstGeom prst="rect">
            <a:avLst/>
          </a:prstGeom>
          <a:noFill/>
        </p:spPr>
        <p:txBody>
          <a:bodyPr wrap="square" rtlCol="0">
            <a:spAutoFit/>
          </a:bodyPr>
          <a:lstStyle/>
          <a:p>
            <a:pPr algn="ctr"/>
            <a:r>
              <a:rPr lang="de-CH" sz="1400"/>
              <a:t>(N = 9)</a:t>
            </a:r>
          </a:p>
        </p:txBody>
      </p:sp>
      <p:sp>
        <p:nvSpPr>
          <p:cNvPr id="14" name="Textfeld 13">
            <a:extLst>
              <a:ext uri="{FF2B5EF4-FFF2-40B4-BE49-F238E27FC236}">
                <a16:creationId xmlns:a16="http://schemas.microsoft.com/office/drawing/2014/main" id="{72430E07-53A4-A832-DD75-445A43666AED}"/>
              </a:ext>
            </a:extLst>
          </p:cNvPr>
          <p:cNvSpPr txBox="1"/>
          <p:nvPr/>
        </p:nvSpPr>
        <p:spPr>
          <a:xfrm>
            <a:off x="6126718" y="4155184"/>
            <a:ext cx="1396313" cy="307777"/>
          </a:xfrm>
          <a:prstGeom prst="rect">
            <a:avLst/>
          </a:prstGeom>
          <a:noFill/>
        </p:spPr>
        <p:txBody>
          <a:bodyPr wrap="square" rtlCol="0">
            <a:spAutoFit/>
          </a:bodyPr>
          <a:lstStyle/>
          <a:p>
            <a:pPr algn="ctr"/>
            <a:r>
              <a:rPr lang="de-CH" sz="1400"/>
              <a:t>(N = 9)</a:t>
            </a:r>
          </a:p>
        </p:txBody>
      </p:sp>
      <p:sp>
        <p:nvSpPr>
          <p:cNvPr id="16" name="Textfeld 15">
            <a:extLst>
              <a:ext uri="{FF2B5EF4-FFF2-40B4-BE49-F238E27FC236}">
                <a16:creationId xmlns:a16="http://schemas.microsoft.com/office/drawing/2014/main" id="{0E1C11E5-46E8-BEB9-B8D2-2CDAA22BCBDB}"/>
              </a:ext>
            </a:extLst>
          </p:cNvPr>
          <p:cNvSpPr txBox="1"/>
          <p:nvPr/>
        </p:nvSpPr>
        <p:spPr>
          <a:xfrm>
            <a:off x="7368698" y="4155184"/>
            <a:ext cx="1396313" cy="307777"/>
          </a:xfrm>
          <a:prstGeom prst="rect">
            <a:avLst/>
          </a:prstGeom>
          <a:noFill/>
        </p:spPr>
        <p:txBody>
          <a:bodyPr wrap="square" rtlCol="0">
            <a:spAutoFit/>
          </a:bodyPr>
          <a:lstStyle/>
          <a:p>
            <a:pPr algn="ctr"/>
            <a:r>
              <a:rPr lang="de-CH" sz="1400"/>
              <a:t>(N = 15)</a:t>
            </a:r>
          </a:p>
        </p:txBody>
      </p:sp>
    </p:spTree>
    <p:custDataLst>
      <p:custData r:id="rId1"/>
      <p:custData r:id="rId2"/>
    </p:custDataLst>
    <p:extLst>
      <p:ext uri="{BB962C8B-B14F-4D97-AF65-F5344CB8AC3E}">
        <p14:creationId xmlns:p14="http://schemas.microsoft.com/office/powerpoint/2010/main" val="20796168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F2CECFA1-4912-44EB-8121-F49C3215A809}"/>
              </a:ext>
            </a:extLst>
          </p:cNvPr>
          <p:cNvSpPr>
            <a:spLocks noGrp="1"/>
          </p:cNvSpPr>
          <p:nvPr>
            <p:ph type="title"/>
          </p:nvPr>
        </p:nvSpPr>
        <p:spPr>
          <a:xfrm>
            <a:off x="358775" y="0"/>
            <a:ext cx="8426450" cy="609662"/>
          </a:xfrm>
        </p:spPr>
        <p:txBody>
          <a:bodyPr anchor="b"/>
          <a:lstStyle/>
          <a:p>
            <a:r>
              <a:rPr lang="de-CH" dirty="0"/>
              <a:t>Charakteristika: Psychische Auffälligkeiten</a:t>
            </a:r>
          </a:p>
        </p:txBody>
      </p:sp>
      <p:sp>
        <p:nvSpPr>
          <p:cNvPr id="6" name="Slide Number Placeholder 5">
            <a:extLst>
              <a:ext uri="{FF2B5EF4-FFF2-40B4-BE49-F238E27FC236}">
                <a16:creationId xmlns:a16="http://schemas.microsoft.com/office/drawing/2014/main" id="{262F1223-F45B-4A48-86A1-8B4AAE68E04C}"/>
              </a:ext>
            </a:extLst>
          </p:cNvPr>
          <p:cNvSpPr>
            <a:spLocks noGrp="1"/>
          </p:cNvSpPr>
          <p:nvPr>
            <p:ph type="sldNum" sz="quarter" idx="12"/>
          </p:nvPr>
        </p:nvSpPr>
        <p:spPr>
          <a:xfrm>
            <a:off x="8570473" y="4767263"/>
            <a:ext cx="214752" cy="273844"/>
          </a:xfrm>
        </p:spPr>
        <p:txBody>
          <a:bodyPr/>
          <a:lstStyle/>
          <a:p>
            <a:fld id="{7559FC98-AF75-4A00-A03C-DF9FEBF6BCB9}" type="slidenum">
              <a:rPr lang="de-CH" smtClean="0"/>
              <a:pPr/>
              <a:t>13</a:t>
            </a:fld>
            <a:endParaRPr lang="de-CH"/>
          </a:p>
        </p:txBody>
      </p:sp>
      <p:grpSp>
        <p:nvGrpSpPr>
          <p:cNvPr id="3" name="Gruppieren 2">
            <a:extLst>
              <a:ext uri="{FF2B5EF4-FFF2-40B4-BE49-F238E27FC236}">
                <a16:creationId xmlns:a16="http://schemas.microsoft.com/office/drawing/2014/main" id="{78190870-AAA4-1C4A-8D40-60EDE028177E}"/>
              </a:ext>
            </a:extLst>
          </p:cNvPr>
          <p:cNvGrpSpPr/>
          <p:nvPr/>
        </p:nvGrpSpPr>
        <p:grpSpPr>
          <a:xfrm>
            <a:off x="1880799" y="1080440"/>
            <a:ext cx="5217570" cy="3441525"/>
            <a:chOff x="-179319" y="1080440"/>
            <a:chExt cx="5217570" cy="3441525"/>
          </a:xfrm>
        </p:grpSpPr>
        <p:graphicFrame>
          <p:nvGraphicFramePr>
            <p:cNvPr id="7" name="Diagramm 6">
              <a:extLst>
                <a:ext uri="{FF2B5EF4-FFF2-40B4-BE49-F238E27FC236}">
                  <a16:creationId xmlns:a16="http://schemas.microsoft.com/office/drawing/2014/main" id="{0DFC370F-CAD6-40BE-ABDE-FA29FD321237}"/>
                </a:ext>
              </a:extLst>
            </p:cNvPr>
            <p:cNvGraphicFramePr/>
            <p:nvPr>
              <p:extLst>
                <p:ext uri="{D42A27DB-BD31-4B8C-83A1-F6EECF244321}">
                  <p14:modId xmlns:p14="http://schemas.microsoft.com/office/powerpoint/2010/main" val="3695461246"/>
                </p:ext>
              </p:extLst>
            </p:nvPr>
          </p:nvGraphicFramePr>
          <p:xfrm>
            <a:off x="144539" y="1080440"/>
            <a:ext cx="4546000" cy="3441525"/>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feld 8">
              <a:extLst>
                <a:ext uri="{FF2B5EF4-FFF2-40B4-BE49-F238E27FC236}">
                  <a16:creationId xmlns:a16="http://schemas.microsoft.com/office/drawing/2014/main" id="{5C160EC1-F08A-5566-AEAF-3B031806E4F9}"/>
                </a:ext>
              </a:extLst>
            </p:cNvPr>
            <p:cNvSpPr txBox="1"/>
            <p:nvPr/>
          </p:nvSpPr>
          <p:spPr>
            <a:xfrm>
              <a:off x="3641938" y="2571750"/>
              <a:ext cx="1396313" cy="369332"/>
            </a:xfrm>
            <a:prstGeom prst="rect">
              <a:avLst/>
            </a:prstGeom>
            <a:noFill/>
          </p:spPr>
          <p:txBody>
            <a:bodyPr wrap="square" rtlCol="0">
              <a:spAutoFit/>
            </a:bodyPr>
            <a:lstStyle/>
            <a:p>
              <a:pPr algn="ctr"/>
              <a:r>
                <a:rPr lang="de-CH" sz="1800" dirty="0"/>
                <a:t>(N = 98)</a:t>
              </a:r>
            </a:p>
          </p:txBody>
        </p:sp>
        <p:sp>
          <p:nvSpPr>
            <p:cNvPr id="10" name="Textfeld 9">
              <a:extLst>
                <a:ext uri="{FF2B5EF4-FFF2-40B4-BE49-F238E27FC236}">
                  <a16:creationId xmlns:a16="http://schemas.microsoft.com/office/drawing/2014/main" id="{E58F6C1D-8F60-8AB0-2861-FE29B4FB301D}"/>
                </a:ext>
              </a:extLst>
            </p:cNvPr>
            <p:cNvSpPr txBox="1"/>
            <p:nvPr/>
          </p:nvSpPr>
          <p:spPr>
            <a:xfrm>
              <a:off x="-179319" y="2243192"/>
              <a:ext cx="1396313" cy="400110"/>
            </a:xfrm>
            <a:prstGeom prst="rect">
              <a:avLst/>
            </a:prstGeom>
            <a:noFill/>
          </p:spPr>
          <p:txBody>
            <a:bodyPr wrap="square" rtlCol="0">
              <a:spAutoFit/>
            </a:bodyPr>
            <a:lstStyle/>
            <a:p>
              <a:pPr algn="ctr"/>
              <a:r>
                <a:rPr lang="de-CH" sz="2000" dirty="0"/>
                <a:t>(N = 195)</a:t>
              </a:r>
            </a:p>
          </p:txBody>
        </p:sp>
      </p:grpSp>
      <p:sp>
        <p:nvSpPr>
          <p:cNvPr id="8" name="Rechteck 7">
            <a:extLst>
              <a:ext uri="{FF2B5EF4-FFF2-40B4-BE49-F238E27FC236}">
                <a16:creationId xmlns:a16="http://schemas.microsoft.com/office/drawing/2014/main" id="{E7782294-1DA0-6D75-4188-0411AA868C9C}"/>
              </a:ext>
            </a:extLst>
          </p:cNvPr>
          <p:cNvSpPr/>
          <p:nvPr/>
        </p:nvSpPr>
        <p:spPr>
          <a:xfrm rot="5400000">
            <a:off x="4377631" y="-1428472"/>
            <a:ext cx="202760" cy="50315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CH" sz="1800" b="1" dirty="0">
                <a:solidFill>
                  <a:schemeClr val="tx1"/>
                </a:solidFill>
              </a:rPr>
              <a:t>Dokumentation psychischer Auffälligkeiten</a:t>
            </a:r>
            <a:endParaRPr lang="de-CH" sz="1600" b="1" dirty="0">
              <a:solidFill>
                <a:schemeClr val="tx1"/>
              </a:solidFill>
            </a:endParaRPr>
          </a:p>
        </p:txBody>
      </p:sp>
    </p:spTree>
    <p:custDataLst>
      <p:custData r:id="rId1"/>
      <p:custData r:id="rId2"/>
    </p:custDataLst>
    <p:extLst>
      <p:ext uri="{BB962C8B-B14F-4D97-AF65-F5344CB8AC3E}">
        <p14:creationId xmlns:p14="http://schemas.microsoft.com/office/powerpoint/2010/main" val="31352087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F2CECFA1-4912-44EB-8121-F49C3215A809}"/>
              </a:ext>
            </a:extLst>
          </p:cNvPr>
          <p:cNvSpPr>
            <a:spLocks noGrp="1"/>
          </p:cNvSpPr>
          <p:nvPr>
            <p:ph type="title"/>
          </p:nvPr>
        </p:nvSpPr>
        <p:spPr>
          <a:xfrm>
            <a:off x="358774" y="1406"/>
            <a:ext cx="8426450" cy="609662"/>
          </a:xfrm>
        </p:spPr>
        <p:txBody>
          <a:bodyPr anchor="b"/>
          <a:lstStyle/>
          <a:p>
            <a:r>
              <a:rPr lang="de-CH" dirty="0"/>
              <a:t>Zwischenfazit: Charakteristika der «gefährdenden Person»</a:t>
            </a:r>
          </a:p>
        </p:txBody>
      </p:sp>
      <p:sp>
        <p:nvSpPr>
          <p:cNvPr id="2" name="Inhaltsplatzhalter 1">
            <a:extLst>
              <a:ext uri="{FF2B5EF4-FFF2-40B4-BE49-F238E27FC236}">
                <a16:creationId xmlns:a16="http://schemas.microsoft.com/office/drawing/2014/main" id="{ADC22FB1-28F6-7ED6-8ABB-71D1BFB7D418}"/>
              </a:ext>
            </a:extLst>
          </p:cNvPr>
          <p:cNvSpPr>
            <a:spLocks noGrp="1"/>
          </p:cNvSpPr>
          <p:nvPr>
            <p:ph idx="1"/>
          </p:nvPr>
        </p:nvSpPr>
        <p:spPr>
          <a:xfrm>
            <a:off x="358775" y="835161"/>
            <a:ext cx="8426450" cy="2421092"/>
          </a:xfrm>
        </p:spPr>
        <p:txBody>
          <a:bodyPr>
            <a:normAutofit fontScale="92500" lnSpcReduction="10000"/>
          </a:bodyPr>
          <a:lstStyle/>
          <a:p>
            <a:pPr marL="285750" indent="-285750">
              <a:spcAft>
                <a:spcPts val="600"/>
              </a:spcAft>
              <a:buFont typeface="Arial" panose="020B0604020202020204" pitchFamily="34" charset="0"/>
              <a:buChar char="•"/>
            </a:pPr>
            <a:r>
              <a:rPr lang="de-CH" sz="2000" dirty="0">
                <a:solidFill>
                  <a:schemeClr val="tx1"/>
                </a:solidFill>
              </a:rPr>
              <a:t>Heterogenität der demografischen Charakteristika</a:t>
            </a:r>
          </a:p>
          <a:p>
            <a:pPr marL="285750" indent="-285750">
              <a:lnSpc>
                <a:spcPct val="150000"/>
              </a:lnSpc>
              <a:buFont typeface="Arial" panose="020B0604020202020204" pitchFamily="34" charset="0"/>
              <a:buChar char="•"/>
            </a:pPr>
            <a:r>
              <a:rPr lang="de-CH" sz="2000" dirty="0">
                <a:solidFill>
                  <a:schemeClr val="tx1"/>
                </a:solidFill>
              </a:rPr>
              <a:t>Bestimmte Tendenzen erkennbar:</a:t>
            </a:r>
          </a:p>
          <a:p>
            <a:pPr marL="628650" lvl="1" indent="-285750">
              <a:buFont typeface="Courier New" panose="02070309020205020404" pitchFamily="49" charset="0"/>
              <a:buChar char="o"/>
            </a:pPr>
            <a:r>
              <a:rPr lang="de-CH" sz="2000" dirty="0">
                <a:solidFill>
                  <a:schemeClr val="tx1"/>
                </a:solidFill>
              </a:rPr>
              <a:t>Geschlecht: Männlich (93.8%)</a:t>
            </a:r>
          </a:p>
          <a:p>
            <a:pPr marL="628650" lvl="1" indent="-285750">
              <a:buFont typeface="Courier New" panose="02070309020205020404" pitchFamily="49" charset="0"/>
              <a:buChar char="o"/>
            </a:pPr>
            <a:r>
              <a:rPr lang="de-CH" sz="2000" dirty="0">
                <a:solidFill>
                  <a:schemeClr val="tx1"/>
                </a:solidFill>
              </a:rPr>
              <a:t>Alter: 26 bis 45 Jahre (48.4%)</a:t>
            </a:r>
          </a:p>
          <a:p>
            <a:pPr marL="628650" lvl="1" indent="-285750">
              <a:buFont typeface="Courier New" panose="02070309020205020404" pitchFamily="49" charset="0"/>
              <a:buChar char="o"/>
            </a:pPr>
            <a:r>
              <a:rPr lang="de-CH" sz="2000" dirty="0">
                <a:solidFill>
                  <a:schemeClr val="tx1"/>
                </a:solidFill>
              </a:rPr>
              <a:t>Hohe Arbeitslosenquote (38.3%) sowie IV-Quote (15.9%)</a:t>
            </a:r>
          </a:p>
          <a:p>
            <a:pPr marL="628650" lvl="1" indent="-285750">
              <a:buFont typeface="Courier New" panose="02070309020205020404" pitchFamily="49" charset="0"/>
              <a:buChar char="o"/>
            </a:pPr>
            <a:r>
              <a:rPr lang="de-CH" sz="2000" dirty="0">
                <a:solidFill>
                  <a:schemeClr val="tx1"/>
                </a:solidFill>
              </a:rPr>
              <a:t>Ausländische Staatsangehörige überrepräsentiert (45.7%)</a:t>
            </a:r>
          </a:p>
          <a:p>
            <a:pPr marL="628650" lvl="1" indent="-285750">
              <a:buFont typeface="Courier New" panose="02070309020205020404" pitchFamily="49" charset="0"/>
              <a:buChar char="o"/>
            </a:pPr>
            <a:r>
              <a:rPr lang="de-CH" sz="2000" dirty="0">
                <a:solidFill>
                  <a:schemeClr val="tx1"/>
                </a:solidFill>
              </a:rPr>
              <a:t>Personen mit psychischen Auffälligkeiten überrepräsentiert (mind. 33.4%)</a:t>
            </a:r>
          </a:p>
        </p:txBody>
      </p:sp>
      <p:sp>
        <p:nvSpPr>
          <p:cNvPr id="6" name="Slide Number Placeholder 5">
            <a:extLst>
              <a:ext uri="{FF2B5EF4-FFF2-40B4-BE49-F238E27FC236}">
                <a16:creationId xmlns:a16="http://schemas.microsoft.com/office/drawing/2014/main" id="{262F1223-F45B-4A48-86A1-8B4AAE68E04C}"/>
              </a:ext>
            </a:extLst>
          </p:cNvPr>
          <p:cNvSpPr>
            <a:spLocks noGrp="1"/>
          </p:cNvSpPr>
          <p:nvPr>
            <p:ph type="sldNum" sz="quarter" idx="12"/>
          </p:nvPr>
        </p:nvSpPr>
        <p:spPr/>
        <p:txBody>
          <a:bodyPr/>
          <a:lstStyle/>
          <a:p>
            <a:fld id="{7559FC98-AF75-4A00-A03C-DF9FEBF6BCB9}" type="slidenum">
              <a:rPr lang="de-CH" smtClean="0"/>
              <a:pPr/>
              <a:t>14</a:t>
            </a:fld>
            <a:endParaRPr lang="de-CH"/>
          </a:p>
        </p:txBody>
      </p:sp>
      <p:sp>
        <p:nvSpPr>
          <p:cNvPr id="8" name="Textfeld 7">
            <a:extLst>
              <a:ext uri="{FF2B5EF4-FFF2-40B4-BE49-F238E27FC236}">
                <a16:creationId xmlns:a16="http://schemas.microsoft.com/office/drawing/2014/main" id="{743E1C7C-1090-4079-AF0A-B0D492DA4E34}"/>
              </a:ext>
            </a:extLst>
          </p:cNvPr>
          <p:cNvSpPr txBox="1"/>
          <p:nvPr/>
        </p:nvSpPr>
        <p:spPr>
          <a:xfrm>
            <a:off x="860615" y="4016026"/>
            <a:ext cx="7422770" cy="646331"/>
          </a:xfrm>
          <a:prstGeom prst="rect">
            <a:avLst/>
          </a:prstGeom>
          <a:noFill/>
        </p:spPr>
        <p:txBody>
          <a:bodyPr wrap="square" rtlCol="0">
            <a:spAutoFit/>
          </a:bodyPr>
          <a:lstStyle/>
          <a:p>
            <a:r>
              <a:rPr lang="de-CH" sz="1800" b="1" dirty="0">
                <a:latin typeface="Gill Sans Nova" panose="020B0602020104020203" pitchFamily="34" charset="0"/>
              </a:rPr>
              <a:t>KBM als «Auffangbecken» im Grenzbereich zwischen Sozial- und Polizeiarbeit? </a:t>
            </a:r>
          </a:p>
        </p:txBody>
      </p:sp>
      <p:sp>
        <p:nvSpPr>
          <p:cNvPr id="9" name="Oval 8">
            <a:extLst>
              <a:ext uri="{FF2B5EF4-FFF2-40B4-BE49-F238E27FC236}">
                <a16:creationId xmlns:a16="http://schemas.microsoft.com/office/drawing/2014/main" id="{7FCE8597-6383-7795-91A6-401A7B245691}"/>
              </a:ext>
            </a:extLst>
          </p:cNvPr>
          <p:cNvSpPr>
            <a:spLocks noChangeAspect="1"/>
          </p:cNvSpPr>
          <p:nvPr/>
        </p:nvSpPr>
        <p:spPr>
          <a:xfrm>
            <a:off x="358774" y="4092414"/>
            <a:ext cx="432000" cy="432000"/>
          </a:xfrm>
          <a:prstGeom prst="ellipse">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3200" dirty="0">
                <a:solidFill>
                  <a:schemeClr val="bg1"/>
                </a:solidFill>
              </a:rPr>
              <a:t>?</a:t>
            </a:r>
          </a:p>
        </p:txBody>
      </p:sp>
      <p:sp>
        <p:nvSpPr>
          <p:cNvPr id="10" name="Textfeld 9">
            <a:extLst>
              <a:ext uri="{FF2B5EF4-FFF2-40B4-BE49-F238E27FC236}">
                <a16:creationId xmlns:a16="http://schemas.microsoft.com/office/drawing/2014/main" id="{C26A17A1-DAF5-0887-93A6-232C156F6E47}"/>
              </a:ext>
            </a:extLst>
          </p:cNvPr>
          <p:cNvSpPr txBox="1"/>
          <p:nvPr/>
        </p:nvSpPr>
        <p:spPr>
          <a:xfrm>
            <a:off x="860615" y="3294067"/>
            <a:ext cx="7422770" cy="646331"/>
          </a:xfrm>
          <a:prstGeom prst="rect">
            <a:avLst/>
          </a:prstGeom>
          <a:noFill/>
        </p:spPr>
        <p:txBody>
          <a:bodyPr wrap="square" rtlCol="0">
            <a:spAutoFit/>
          </a:bodyPr>
          <a:lstStyle/>
          <a:p>
            <a:r>
              <a:rPr lang="de-CH" sz="1800" b="1" dirty="0">
                <a:latin typeface="Gill Sans Nova" panose="020B0602020104020203" pitchFamily="34" charset="0"/>
              </a:rPr>
              <a:t>«Gefährder» sind oft sozial marginalisierte Personen, die sich in einer instabilen Lebenssituation befinden</a:t>
            </a:r>
          </a:p>
        </p:txBody>
      </p:sp>
      <p:sp>
        <p:nvSpPr>
          <p:cNvPr id="11" name="Oval 10">
            <a:extLst>
              <a:ext uri="{FF2B5EF4-FFF2-40B4-BE49-F238E27FC236}">
                <a16:creationId xmlns:a16="http://schemas.microsoft.com/office/drawing/2014/main" id="{5A991DC3-1DC9-A82E-A98A-D73BC417B91E}"/>
              </a:ext>
            </a:extLst>
          </p:cNvPr>
          <p:cNvSpPr>
            <a:spLocks noChangeAspect="1"/>
          </p:cNvSpPr>
          <p:nvPr/>
        </p:nvSpPr>
        <p:spPr>
          <a:xfrm>
            <a:off x="358774" y="3370720"/>
            <a:ext cx="432000" cy="432000"/>
          </a:xfrm>
          <a:prstGeom prst="ellipse">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3200" dirty="0">
                <a:solidFill>
                  <a:schemeClr val="bg1"/>
                </a:solidFill>
              </a:rPr>
              <a:t>!</a:t>
            </a:r>
          </a:p>
        </p:txBody>
      </p:sp>
    </p:spTree>
    <p:custDataLst>
      <p:custData r:id="rId1"/>
      <p:custData r:id="rId2"/>
    </p:custDataLst>
    <p:extLst>
      <p:ext uri="{BB962C8B-B14F-4D97-AF65-F5344CB8AC3E}">
        <p14:creationId xmlns:p14="http://schemas.microsoft.com/office/powerpoint/2010/main" val="1698312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F2CECFA1-4912-44EB-8121-F49C3215A809}"/>
              </a:ext>
            </a:extLst>
          </p:cNvPr>
          <p:cNvSpPr>
            <a:spLocks noGrp="1"/>
          </p:cNvSpPr>
          <p:nvPr>
            <p:ph type="title"/>
          </p:nvPr>
        </p:nvSpPr>
        <p:spPr>
          <a:xfrm>
            <a:off x="358773" y="0"/>
            <a:ext cx="8426450" cy="609662"/>
          </a:xfrm>
        </p:spPr>
        <p:txBody>
          <a:bodyPr anchor="b"/>
          <a:lstStyle/>
          <a:p>
            <a:r>
              <a:rPr lang="de-CH" dirty="0"/>
              <a:t>Frühere Registrierungen (SG/ZH)</a:t>
            </a:r>
          </a:p>
        </p:txBody>
      </p:sp>
      <p:sp>
        <p:nvSpPr>
          <p:cNvPr id="6" name="Slide Number Placeholder 5">
            <a:extLst>
              <a:ext uri="{FF2B5EF4-FFF2-40B4-BE49-F238E27FC236}">
                <a16:creationId xmlns:a16="http://schemas.microsoft.com/office/drawing/2014/main" id="{262F1223-F45B-4A48-86A1-8B4AAE68E04C}"/>
              </a:ext>
            </a:extLst>
          </p:cNvPr>
          <p:cNvSpPr>
            <a:spLocks noGrp="1"/>
          </p:cNvSpPr>
          <p:nvPr>
            <p:ph type="sldNum" sz="quarter" idx="12"/>
          </p:nvPr>
        </p:nvSpPr>
        <p:spPr>
          <a:xfrm>
            <a:off x="8570473" y="4767263"/>
            <a:ext cx="214752" cy="273844"/>
          </a:xfrm>
        </p:spPr>
        <p:txBody>
          <a:bodyPr/>
          <a:lstStyle/>
          <a:p>
            <a:fld id="{7559FC98-AF75-4A00-A03C-DF9FEBF6BCB9}" type="slidenum">
              <a:rPr lang="de-CH" smtClean="0"/>
              <a:pPr/>
              <a:t>15</a:t>
            </a:fld>
            <a:endParaRPr lang="de-CH"/>
          </a:p>
        </p:txBody>
      </p:sp>
      <p:graphicFrame>
        <p:nvGraphicFramePr>
          <p:cNvPr id="4" name="Diagramm 3">
            <a:extLst>
              <a:ext uri="{FF2B5EF4-FFF2-40B4-BE49-F238E27FC236}">
                <a16:creationId xmlns:a16="http://schemas.microsoft.com/office/drawing/2014/main" id="{7332B179-CFAE-22C5-A55C-F5D6E68A92E3}"/>
              </a:ext>
            </a:extLst>
          </p:cNvPr>
          <p:cNvGraphicFramePr/>
          <p:nvPr>
            <p:extLst>
              <p:ext uri="{D42A27DB-BD31-4B8C-83A1-F6EECF244321}">
                <p14:modId xmlns:p14="http://schemas.microsoft.com/office/powerpoint/2010/main" val="3893226286"/>
              </p:ext>
            </p:extLst>
          </p:nvPr>
        </p:nvGraphicFramePr>
        <p:xfrm>
          <a:off x="358773" y="1082566"/>
          <a:ext cx="8426450" cy="3562047"/>
        </p:xfrm>
        <a:graphic>
          <a:graphicData uri="http://schemas.openxmlformats.org/drawingml/2006/chart">
            <c:chart xmlns:c="http://schemas.openxmlformats.org/drawingml/2006/chart" xmlns:r="http://schemas.openxmlformats.org/officeDocument/2006/relationships" r:id="rId5"/>
          </a:graphicData>
        </a:graphic>
      </p:graphicFrame>
      <p:sp>
        <p:nvSpPr>
          <p:cNvPr id="5" name="Rechteck 4">
            <a:extLst>
              <a:ext uri="{FF2B5EF4-FFF2-40B4-BE49-F238E27FC236}">
                <a16:creationId xmlns:a16="http://schemas.microsoft.com/office/drawing/2014/main" id="{C5ADEFD5-BCD4-ADC7-25B0-03FC72DC549E}"/>
              </a:ext>
            </a:extLst>
          </p:cNvPr>
          <p:cNvSpPr/>
          <p:nvPr/>
        </p:nvSpPr>
        <p:spPr>
          <a:xfrm rot="5400000">
            <a:off x="4470618" y="-3206056"/>
            <a:ext cx="202760" cy="8426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CH" sz="1800" b="1" dirty="0">
                <a:solidFill>
                  <a:schemeClr val="tx1"/>
                </a:solidFill>
              </a:rPr>
              <a:t>Anzahl frühere polizeiliche Registrierungen</a:t>
            </a:r>
            <a:endParaRPr lang="de-CH" sz="1600" b="1" dirty="0">
              <a:solidFill>
                <a:schemeClr val="tx1"/>
              </a:solidFill>
            </a:endParaRPr>
          </a:p>
        </p:txBody>
      </p:sp>
      <p:sp>
        <p:nvSpPr>
          <p:cNvPr id="7" name="Textfeld 6">
            <a:extLst>
              <a:ext uri="{FF2B5EF4-FFF2-40B4-BE49-F238E27FC236}">
                <a16:creationId xmlns:a16="http://schemas.microsoft.com/office/drawing/2014/main" id="{C16F3091-457F-F5A2-9C1F-8A685F564C27}"/>
              </a:ext>
            </a:extLst>
          </p:cNvPr>
          <p:cNvSpPr txBox="1"/>
          <p:nvPr/>
        </p:nvSpPr>
        <p:spPr>
          <a:xfrm>
            <a:off x="1147700" y="4192845"/>
            <a:ext cx="1396313" cy="338554"/>
          </a:xfrm>
          <a:prstGeom prst="rect">
            <a:avLst/>
          </a:prstGeom>
          <a:noFill/>
        </p:spPr>
        <p:txBody>
          <a:bodyPr wrap="square" rtlCol="0">
            <a:spAutoFit/>
          </a:bodyPr>
          <a:lstStyle/>
          <a:p>
            <a:pPr algn="ctr"/>
            <a:r>
              <a:rPr lang="de-CH" sz="1600" dirty="0"/>
              <a:t>(N = 65)</a:t>
            </a:r>
          </a:p>
        </p:txBody>
      </p:sp>
      <p:sp>
        <p:nvSpPr>
          <p:cNvPr id="8" name="Textfeld 7">
            <a:extLst>
              <a:ext uri="{FF2B5EF4-FFF2-40B4-BE49-F238E27FC236}">
                <a16:creationId xmlns:a16="http://schemas.microsoft.com/office/drawing/2014/main" id="{67258454-40C4-7416-E48F-D36DEE3EACFE}"/>
              </a:ext>
            </a:extLst>
          </p:cNvPr>
          <p:cNvSpPr txBox="1"/>
          <p:nvPr/>
        </p:nvSpPr>
        <p:spPr>
          <a:xfrm>
            <a:off x="2634783" y="4192845"/>
            <a:ext cx="1396313" cy="338554"/>
          </a:xfrm>
          <a:prstGeom prst="rect">
            <a:avLst/>
          </a:prstGeom>
          <a:noFill/>
        </p:spPr>
        <p:txBody>
          <a:bodyPr wrap="square" rtlCol="0">
            <a:spAutoFit/>
          </a:bodyPr>
          <a:lstStyle/>
          <a:p>
            <a:pPr algn="ctr"/>
            <a:r>
              <a:rPr lang="de-CH" sz="1600"/>
              <a:t>(N = 58)</a:t>
            </a:r>
          </a:p>
        </p:txBody>
      </p:sp>
      <p:sp>
        <p:nvSpPr>
          <p:cNvPr id="9" name="Textfeld 8">
            <a:extLst>
              <a:ext uri="{FF2B5EF4-FFF2-40B4-BE49-F238E27FC236}">
                <a16:creationId xmlns:a16="http://schemas.microsoft.com/office/drawing/2014/main" id="{4C0FC07C-EC5A-ED75-5FF9-5A1679D2D016}"/>
              </a:ext>
            </a:extLst>
          </p:cNvPr>
          <p:cNvSpPr txBox="1"/>
          <p:nvPr/>
        </p:nvSpPr>
        <p:spPr>
          <a:xfrm>
            <a:off x="4114991" y="4192844"/>
            <a:ext cx="1396313" cy="338554"/>
          </a:xfrm>
          <a:prstGeom prst="rect">
            <a:avLst/>
          </a:prstGeom>
          <a:noFill/>
        </p:spPr>
        <p:txBody>
          <a:bodyPr wrap="square" rtlCol="0">
            <a:spAutoFit/>
          </a:bodyPr>
          <a:lstStyle/>
          <a:p>
            <a:pPr algn="ctr"/>
            <a:r>
              <a:rPr lang="de-CH" sz="1600" dirty="0"/>
              <a:t>(N = 54)</a:t>
            </a:r>
          </a:p>
        </p:txBody>
      </p:sp>
      <p:sp>
        <p:nvSpPr>
          <p:cNvPr id="10" name="Textfeld 9">
            <a:extLst>
              <a:ext uri="{FF2B5EF4-FFF2-40B4-BE49-F238E27FC236}">
                <a16:creationId xmlns:a16="http://schemas.microsoft.com/office/drawing/2014/main" id="{DE3853F4-BB98-2152-3AC5-9E83DC0E746A}"/>
              </a:ext>
            </a:extLst>
          </p:cNvPr>
          <p:cNvSpPr txBox="1"/>
          <p:nvPr/>
        </p:nvSpPr>
        <p:spPr>
          <a:xfrm>
            <a:off x="5621547" y="4185970"/>
            <a:ext cx="1396313" cy="338554"/>
          </a:xfrm>
          <a:prstGeom prst="rect">
            <a:avLst/>
          </a:prstGeom>
          <a:noFill/>
        </p:spPr>
        <p:txBody>
          <a:bodyPr wrap="square" rtlCol="0">
            <a:spAutoFit/>
          </a:bodyPr>
          <a:lstStyle/>
          <a:p>
            <a:pPr algn="ctr"/>
            <a:r>
              <a:rPr lang="de-CH" sz="1600" dirty="0"/>
              <a:t>(N = 17)</a:t>
            </a:r>
          </a:p>
        </p:txBody>
      </p:sp>
      <p:sp>
        <p:nvSpPr>
          <p:cNvPr id="11" name="Textfeld 10">
            <a:extLst>
              <a:ext uri="{FF2B5EF4-FFF2-40B4-BE49-F238E27FC236}">
                <a16:creationId xmlns:a16="http://schemas.microsoft.com/office/drawing/2014/main" id="{79A2D1EB-5250-7CFE-E007-998E79E29909}"/>
              </a:ext>
            </a:extLst>
          </p:cNvPr>
          <p:cNvSpPr txBox="1"/>
          <p:nvPr/>
        </p:nvSpPr>
        <p:spPr>
          <a:xfrm>
            <a:off x="7128103" y="4194942"/>
            <a:ext cx="1396313" cy="338554"/>
          </a:xfrm>
          <a:prstGeom prst="rect">
            <a:avLst/>
          </a:prstGeom>
          <a:noFill/>
        </p:spPr>
        <p:txBody>
          <a:bodyPr wrap="square" rtlCol="0">
            <a:spAutoFit/>
          </a:bodyPr>
          <a:lstStyle/>
          <a:p>
            <a:pPr algn="ctr"/>
            <a:r>
              <a:rPr lang="de-CH" sz="1600"/>
              <a:t>(N = 5)</a:t>
            </a:r>
          </a:p>
        </p:txBody>
      </p:sp>
    </p:spTree>
    <p:custDataLst>
      <p:custData r:id="rId1"/>
      <p:custData r:id="rId2"/>
    </p:custDataLst>
    <p:extLst>
      <p:ext uri="{BB962C8B-B14F-4D97-AF65-F5344CB8AC3E}">
        <p14:creationId xmlns:p14="http://schemas.microsoft.com/office/powerpoint/2010/main" val="25461755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F2CECFA1-4912-44EB-8121-F49C3215A809}"/>
              </a:ext>
            </a:extLst>
          </p:cNvPr>
          <p:cNvSpPr>
            <a:spLocks noGrp="1"/>
          </p:cNvSpPr>
          <p:nvPr>
            <p:ph type="title"/>
          </p:nvPr>
        </p:nvSpPr>
        <p:spPr>
          <a:xfrm>
            <a:off x="358775" y="0"/>
            <a:ext cx="8426450" cy="609662"/>
          </a:xfrm>
        </p:spPr>
        <p:txBody>
          <a:bodyPr anchor="b"/>
          <a:lstStyle/>
          <a:p>
            <a:r>
              <a:rPr lang="de-CH" dirty="0"/>
              <a:t>Strafverfahren (SG/ZH)</a:t>
            </a:r>
          </a:p>
        </p:txBody>
      </p:sp>
      <p:sp>
        <p:nvSpPr>
          <p:cNvPr id="6" name="Slide Number Placeholder 5">
            <a:extLst>
              <a:ext uri="{FF2B5EF4-FFF2-40B4-BE49-F238E27FC236}">
                <a16:creationId xmlns:a16="http://schemas.microsoft.com/office/drawing/2014/main" id="{262F1223-F45B-4A48-86A1-8B4AAE68E04C}"/>
              </a:ext>
            </a:extLst>
          </p:cNvPr>
          <p:cNvSpPr>
            <a:spLocks noGrp="1"/>
          </p:cNvSpPr>
          <p:nvPr>
            <p:ph type="sldNum" sz="quarter" idx="12"/>
          </p:nvPr>
        </p:nvSpPr>
        <p:spPr>
          <a:xfrm>
            <a:off x="8570473" y="4767263"/>
            <a:ext cx="214752" cy="273844"/>
          </a:xfrm>
        </p:spPr>
        <p:txBody>
          <a:bodyPr/>
          <a:lstStyle/>
          <a:p>
            <a:fld id="{7559FC98-AF75-4A00-A03C-DF9FEBF6BCB9}" type="slidenum">
              <a:rPr lang="de-CH" smtClean="0"/>
              <a:pPr/>
              <a:t>16</a:t>
            </a:fld>
            <a:endParaRPr lang="de-CH"/>
          </a:p>
        </p:txBody>
      </p:sp>
      <p:graphicFrame>
        <p:nvGraphicFramePr>
          <p:cNvPr id="12" name="Diagramm 11">
            <a:extLst>
              <a:ext uri="{FF2B5EF4-FFF2-40B4-BE49-F238E27FC236}">
                <a16:creationId xmlns:a16="http://schemas.microsoft.com/office/drawing/2014/main" id="{D74C1322-BF3B-8FBB-7534-94339A9EA4EE}"/>
              </a:ext>
            </a:extLst>
          </p:cNvPr>
          <p:cNvGraphicFramePr/>
          <p:nvPr>
            <p:extLst>
              <p:ext uri="{D42A27DB-BD31-4B8C-83A1-F6EECF244321}">
                <p14:modId xmlns:p14="http://schemas.microsoft.com/office/powerpoint/2010/main" val="1665629461"/>
              </p:ext>
            </p:extLst>
          </p:nvPr>
        </p:nvGraphicFramePr>
        <p:xfrm>
          <a:off x="358775" y="1080440"/>
          <a:ext cx="4120235" cy="3555954"/>
        </p:xfrm>
        <a:graphic>
          <a:graphicData uri="http://schemas.openxmlformats.org/drawingml/2006/chart">
            <c:chart xmlns:c="http://schemas.openxmlformats.org/drawingml/2006/chart" xmlns:r="http://schemas.openxmlformats.org/officeDocument/2006/relationships" r:id="rId5"/>
          </a:graphicData>
        </a:graphic>
      </p:graphicFrame>
      <p:sp>
        <p:nvSpPr>
          <p:cNvPr id="7" name="Rechteck 6">
            <a:extLst>
              <a:ext uri="{FF2B5EF4-FFF2-40B4-BE49-F238E27FC236}">
                <a16:creationId xmlns:a16="http://schemas.microsoft.com/office/drawing/2014/main" id="{39A1F28D-ECC2-560F-DF53-F2973143FC1A}"/>
              </a:ext>
            </a:extLst>
          </p:cNvPr>
          <p:cNvSpPr/>
          <p:nvPr/>
        </p:nvSpPr>
        <p:spPr>
          <a:xfrm rot="5400000">
            <a:off x="2317512" y="-1120970"/>
            <a:ext cx="202760" cy="41202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CH" sz="1800" b="1" dirty="0">
                <a:solidFill>
                  <a:schemeClr val="tx1"/>
                </a:solidFill>
              </a:rPr>
              <a:t>Dokumentierte Strafverfahren</a:t>
            </a:r>
            <a:endParaRPr lang="de-CH" sz="1600" b="1" dirty="0">
              <a:solidFill>
                <a:schemeClr val="tx1"/>
              </a:solidFill>
            </a:endParaRPr>
          </a:p>
        </p:txBody>
      </p:sp>
      <p:sp>
        <p:nvSpPr>
          <p:cNvPr id="8" name="Rechteck 7">
            <a:extLst>
              <a:ext uri="{FF2B5EF4-FFF2-40B4-BE49-F238E27FC236}">
                <a16:creationId xmlns:a16="http://schemas.microsoft.com/office/drawing/2014/main" id="{728B898F-8DF5-8D5A-AC95-F2BBC31B6FB7}"/>
              </a:ext>
            </a:extLst>
          </p:cNvPr>
          <p:cNvSpPr/>
          <p:nvPr/>
        </p:nvSpPr>
        <p:spPr>
          <a:xfrm rot="5400000">
            <a:off x="6530079" y="-1294942"/>
            <a:ext cx="244800" cy="45059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CH" sz="1800" b="1" dirty="0">
                <a:solidFill>
                  <a:schemeClr val="tx1"/>
                </a:solidFill>
              </a:rPr>
              <a:t>Art der dokumentierten Strafverfahren</a:t>
            </a:r>
            <a:endParaRPr lang="de-CH" sz="1600" b="1" dirty="0">
              <a:solidFill>
                <a:schemeClr val="tx1"/>
              </a:solidFill>
            </a:endParaRPr>
          </a:p>
        </p:txBody>
      </p:sp>
      <p:graphicFrame>
        <p:nvGraphicFramePr>
          <p:cNvPr id="14" name="Diagramm 13">
            <a:extLst>
              <a:ext uri="{FF2B5EF4-FFF2-40B4-BE49-F238E27FC236}">
                <a16:creationId xmlns:a16="http://schemas.microsoft.com/office/drawing/2014/main" id="{EE28B1AA-038B-4DC7-CBCE-C8F46C239FCB}"/>
              </a:ext>
            </a:extLst>
          </p:cNvPr>
          <p:cNvGraphicFramePr/>
          <p:nvPr>
            <p:extLst>
              <p:ext uri="{D42A27DB-BD31-4B8C-83A1-F6EECF244321}">
                <p14:modId xmlns:p14="http://schemas.microsoft.com/office/powerpoint/2010/main" val="100930354"/>
              </p:ext>
            </p:extLst>
          </p:nvPr>
        </p:nvGraphicFramePr>
        <p:xfrm>
          <a:off x="4664989" y="1040527"/>
          <a:ext cx="4120235" cy="3555954"/>
        </p:xfrm>
        <a:graphic>
          <a:graphicData uri="http://schemas.openxmlformats.org/drawingml/2006/chart">
            <c:chart xmlns:c="http://schemas.openxmlformats.org/drawingml/2006/chart" xmlns:r="http://schemas.openxmlformats.org/officeDocument/2006/relationships" r:id="rId6"/>
          </a:graphicData>
        </a:graphic>
      </p:graphicFrame>
      <p:sp>
        <p:nvSpPr>
          <p:cNvPr id="17" name="Textfeld 16">
            <a:extLst>
              <a:ext uri="{FF2B5EF4-FFF2-40B4-BE49-F238E27FC236}">
                <a16:creationId xmlns:a16="http://schemas.microsoft.com/office/drawing/2014/main" id="{0681D340-8257-9B9F-5A43-06A1B9F5B51E}"/>
              </a:ext>
            </a:extLst>
          </p:cNvPr>
          <p:cNvSpPr txBox="1"/>
          <p:nvPr/>
        </p:nvSpPr>
        <p:spPr>
          <a:xfrm>
            <a:off x="3137441" y="2516679"/>
            <a:ext cx="1396313" cy="369332"/>
          </a:xfrm>
          <a:prstGeom prst="rect">
            <a:avLst/>
          </a:prstGeom>
          <a:noFill/>
        </p:spPr>
        <p:txBody>
          <a:bodyPr wrap="square" rtlCol="0">
            <a:spAutoFit/>
          </a:bodyPr>
          <a:lstStyle/>
          <a:p>
            <a:pPr algn="ctr"/>
            <a:r>
              <a:rPr lang="de-CH" sz="1800" dirty="0"/>
              <a:t>(N = 90)</a:t>
            </a:r>
          </a:p>
        </p:txBody>
      </p:sp>
      <p:sp>
        <p:nvSpPr>
          <p:cNvPr id="18" name="Textfeld 17">
            <a:extLst>
              <a:ext uri="{FF2B5EF4-FFF2-40B4-BE49-F238E27FC236}">
                <a16:creationId xmlns:a16="http://schemas.microsoft.com/office/drawing/2014/main" id="{AF175741-E5FC-798F-AE5A-42613C7BE526}"/>
              </a:ext>
            </a:extLst>
          </p:cNvPr>
          <p:cNvSpPr txBox="1"/>
          <p:nvPr/>
        </p:nvSpPr>
        <p:spPr>
          <a:xfrm>
            <a:off x="13854" y="2523605"/>
            <a:ext cx="1396313" cy="369332"/>
          </a:xfrm>
          <a:prstGeom prst="rect">
            <a:avLst/>
          </a:prstGeom>
          <a:noFill/>
        </p:spPr>
        <p:txBody>
          <a:bodyPr wrap="square" rtlCol="0">
            <a:spAutoFit/>
          </a:bodyPr>
          <a:lstStyle/>
          <a:p>
            <a:pPr algn="ctr"/>
            <a:r>
              <a:rPr lang="de-CH" sz="1800" dirty="0"/>
              <a:t>(N = 110)</a:t>
            </a:r>
          </a:p>
        </p:txBody>
      </p:sp>
      <p:sp>
        <p:nvSpPr>
          <p:cNvPr id="19" name="Textfeld 18">
            <a:extLst>
              <a:ext uri="{FF2B5EF4-FFF2-40B4-BE49-F238E27FC236}">
                <a16:creationId xmlns:a16="http://schemas.microsoft.com/office/drawing/2014/main" id="{9F54E1E6-1DE5-E731-37B2-76771940CE0F}"/>
              </a:ext>
            </a:extLst>
          </p:cNvPr>
          <p:cNvSpPr txBox="1"/>
          <p:nvPr/>
        </p:nvSpPr>
        <p:spPr>
          <a:xfrm>
            <a:off x="4399498" y="2761479"/>
            <a:ext cx="1396313" cy="369332"/>
          </a:xfrm>
          <a:prstGeom prst="rect">
            <a:avLst/>
          </a:prstGeom>
          <a:noFill/>
        </p:spPr>
        <p:txBody>
          <a:bodyPr wrap="square" rtlCol="0">
            <a:spAutoFit/>
          </a:bodyPr>
          <a:lstStyle/>
          <a:p>
            <a:pPr algn="ctr"/>
            <a:r>
              <a:rPr lang="de-CH" sz="1800" dirty="0"/>
              <a:t>(N = 55)</a:t>
            </a:r>
          </a:p>
        </p:txBody>
      </p:sp>
      <p:sp>
        <p:nvSpPr>
          <p:cNvPr id="20" name="Textfeld 19">
            <a:extLst>
              <a:ext uri="{FF2B5EF4-FFF2-40B4-BE49-F238E27FC236}">
                <a16:creationId xmlns:a16="http://schemas.microsoft.com/office/drawing/2014/main" id="{B804A047-303B-881F-429E-08BE8FE52B8B}"/>
              </a:ext>
            </a:extLst>
          </p:cNvPr>
          <p:cNvSpPr txBox="1"/>
          <p:nvPr/>
        </p:nvSpPr>
        <p:spPr>
          <a:xfrm>
            <a:off x="7574890" y="2252505"/>
            <a:ext cx="1396313" cy="369332"/>
          </a:xfrm>
          <a:prstGeom prst="rect">
            <a:avLst/>
          </a:prstGeom>
          <a:noFill/>
        </p:spPr>
        <p:txBody>
          <a:bodyPr wrap="square" rtlCol="0">
            <a:spAutoFit/>
          </a:bodyPr>
          <a:lstStyle/>
          <a:p>
            <a:pPr algn="ctr"/>
            <a:r>
              <a:rPr lang="de-CH" sz="1800" dirty="0"/>
              <a:t>(N = 35)</a:t>
            </a:r>
          </a:p>
        </p:txBody>
      </p:sp>
    </p:spTree>
    <p:custDataLst>
      <p:custData r:id="rId1"/>
      <p:custData r:id="rId2"/>
    </p:custDataLst>
    <p:extLst>
      <p:ext uri="{BB962C8B-B14F-4D97-AF65-F5344CB8AC3E}">
        <p14:creationId xmlns:p14="http://schemas.microsoft.com/office/powerpoint/2010/main" val="15830250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C8970F3B-ED15-87AB-218C-96EEC6AD1F79}"/>
              </a:ext>
            </a:extLst>
          </p:cNvPr>
          <p:cNvSpPr/>
          <p:nvPr/>
        </p:nvSpPr>
        <p:spPr>
          <a:xfrm>
            <a:off x="214685" y="4651513"/>
            <a:ext cx="1296063" cy="3180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 name="Inhaltsplatzhalter 1">
            <a:extLst>
              <a:ext uri="{FF2B5EF4-FFF2-40B4-BE49-F238E27FC236}">
                <a16:creationId xmlns:a16="http://schemas.microsoft.com/office/drawing/2014/main" id="{95A8769F-6D9E-4FDA-EBB8-0A5CCFA4EE90}"/>
              </a:ext>
            </a:extLst>
          </p:cNvPr>
          <p:cNvSpPr>
            <a:spLocks noGrp="1"/>
          </p:cNvSpPr>
          <p:nvPr>
            <p:ph idx="1"/>
          </p:nvPr>
        </p:nvSpPr>
        <p:spPr>
          <a:xfrm>
            <a:off x="214685" y="801106"/>
            <a:ext cx="8570540" cy="3850407"/>
          </a:xfrm>
        </p:spPr>
        <p:txBody>
          <a:bodyPr>
            <a:noAutofit/>
          </a:bodyPr>
          <a:lstStyle/>
          <a:p>
            <a:pPr marL="448650" indent="-285750">
              <a:spcAft>
                <a:spcPts val="600"/>
              </a:spcAft>
              <a:buFont typeface="Arial" panose="020B0604020202020204" pitchFamily="34" charset="0"/>
              <a:buChar char="•"/>
            </a:pPr>
            <a:r>
              <a:rPr lang="de-CH" sz="2000" dirty="0"/>
              <a:t>Fallmanagement führt i.d.R. nicht zur Ersterfassung der gefährdenden Person</a:t>
            </a:r>
          </a:p>
          <a:p>
            <a:pPr marL="628650" lvl="1" indent="-285750">
              <a:lnSpc>
                <a:spcPct val="110000"/>
              </a:lnSpc>
              <a:spcAft>
                <a:spcPts val="600"/>
              </a:spcAft>
              <a:buFont typeface="Courier New" panose="02070309020205020404" pitchFamily="49" charset="0"/>
              <a:buChar char="o"/>
            </a:pPr>
            <a:r>
              <a:rPr lang="de-CH" sz="2000" b="1" dirty="0">
                <a:solidFill>
                  <a:schemeClr val="tx1"/>
                </a:solidFill>
              </a:rPr>
              <a:t>67.3% </a:t>
            </a:r>
            <a:r>
              <a:rPr lang="de-CH" sz="2000" dirty="0">
                <a:solidFill>
                  <a:schemeClr val="tx1"/>
                </a:solidFill>
              </a:rPr>
              <a:t>der gefährdenden Personen sind bereits polizeilich registriert</a:t>
            </a:r>
          </a:p>
          <a:p>
            <a:pPr marL="628650" lvl="1" indent="-285750">
              <a:lnSpc>
                <a:spcPct val="110000"/>
              </a:lnSpc>
              <a:spcAft>
                <a:spcPts val="1200"/>
              </a:spcAft>
              <a:buFont typeface="Courier New" panose="02070309020205020404" pitchFamily="49" charset="0"/>
              <a:buChar char="o"/>
            </a:pPr>
            <a:r>
              <a:rPr lang="de-CH" sz="2000" b="1" dirty="0">
                <a:solidFill>
                  <a:schemeClr val="tx1"/>
                </a:solidFill>
              </a:rPr>
              <a:t>17.5% </a:t>
            </a:r>
            <a:r>
              <a:rPr lang="de-CH" sz="2000" dirty="0">
                <a:solidFill>
                  <a:schemeClr val="tx1"/>
                </a:solidFill>
              </a:rPr>
              <a:t>sind in ein laufendes Strafverfahren involviert</a:t>
            </a:r>
          </a:p>
          <a:p>
            <a:pPr marL="342900" lvl="1" indent="0">
              <a:lnSpc>
                <a:spcPct val="110000"/>
              </a:lnSpc>
              <a:spcAft>
                <a:spcPts val="1200"/>
              </a:spcAft>
              <a:buNone/>
            </a:pPr>
            <a:endParaRPr lang="de-CH" sz="2000" dirty="0">
              <a:solidFill>
                <a:schemeClr val="tx1"/>
              </a:solidFill>
            </a:endParaRPr>
          </a:p>
          <a:p>
            <a:pPr marL="448650" indent="-285750">
              <a:lnSpc>
                <a:spcPts val="2120"/>
              </a:lnSpc>
              <a:spcAft>
                <a:spcPts val="600"/>
              </a:spcAft>
              <a:buFont typeface="Arial" panose="020B0604020202020204" pitchFamily="34" charset="0"/>
              <a:buChar char="•"/>
            </a:pPr>
            <a:r>
              <a:rPr lang="de-CH" sz="2000" dirty="0">
                <a:solidFill>
                  <a:schemeClr val="tx1"/>
                </a:solidFill>
              </a:rPr>
              <a:t>KBM bewegt sich regelmässig im Grenzbereich zwischen Prävention und Strafverfolgung, indem Personen gemanagt werden, die (fast immer) auch bereits potenzielle Straftaten begangen haben</a:t>
            </a:r>
          </a:p>
          <a:p>
            <a:endParaRPr lang="de-CH" sz="2000" dirty="0"/>
          </a:p>
        </p:txBody>
      </p:sp>
      <p:sp>
        <p:nvSpPr>
          <p:cNvPr id="6" name="Slide Number Placeholder 5">
            <a:extLst>
              <a:ext uri="{FF2B5EF4-FFF2-40B4-BE49-F238E27FC236}">
                <a16:creationId xmlns:a16="http://schemas.microsoft.com/office/drawing/2014/main" id="{262F1223-F45B-4A48-86A1-8B4AAE68E04C}"/>
              </a:ext>
            </a:extLst>
          </p:cNvPr>
          <p:cNvSpPr>
            <a:spLocks noGrp="1"/>
          </p:cNvSpPr>
          <p:nvPr>
            <p:ph type="sldNum" sz="quarter" idx="12"/>
          </p:nvPr>
        </p:nvSpPr>
        <p:spPr/>
        <p:txBody>
          <a:bodyPr/>
          <a:lstStyle/>
          <a:p>
            <a:fld id="{7559FC98-AF75-4A00-A03C-DF9FEBF6BCB9}" type="slidenum">
              <a:rPr lang="de-CH" smtClean="0"/>
              <a:pPr/>
              <a:t>17</a:t>
            </a:fld>
            <a:endParaRPr lang="de-CH"/>
          </a:p>
        </p:txBody>
      </p:sp>
      <p:sp>
        <p:nvSpPr>
          <p:cNvPr id="9" name="Title 14">
            <a:extLst>
              <a:ext uri="{FF2B5EF4-FFF2-40B4-BE49-F238E27FC236}">
                <a16:creationId xmlns:a16="http://schemas.microsoft.com/office/drawing/2014/main" id="{98AEEEA4-0529-B234-57E4-93B9AFF92B3A}"/>
              </a:ext>
            </a:extLst>
          </p:cNvPr>
          <p:cNvSpPr txBox="1">
            <a:spLocks/>
          </p:cNvSpPr>
          <p:nvPr/>
        </p:nvSpPr>
        <p:spPr>
          <a:xfrm>
            <a:off x="358775" y="0"/>
            <a:ext cx="8426450" cy="609662"/>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sz="2400" kern="1200">
                <a:solidFill>
                  <a:schemeClr val="tx1"/>
                </a:solidFill>
                <a:latin typeface="+mj-lt"/>
                <a:ea typeface="+mj-ea"/>
                <a:cs typeface="+mj-cs"/>
              </a:defRPr>
            </a:lvl1pPr>
          </a:lstStyle>
          <a:p>
            <a:r>
              <a:rPr lang="de-CH" dirty="0"/>
              <a:t>Polizeiliche Bekanntheit und Strafverfahren</a:t>
            </a:r>
          </a:p>
        </p:txBody>
      </p:sp>
    </p:spTree>
    <p:custDataLst>
      <p:custData r:id="rId1"/>
      <p:custData r:id="rId2"/>
    </p:custDataLst>
    <p:extLst>
      <p:ext uri="{BB962C8B-B14F-4D97-AF65-F5344CB8AC3E}">
        <p14:creationId xmlns:p14="http://schemas.microsoft.com/office/powerpoint/2010/main" val="1561599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C8970F3B-ED15-87AB-218C-96EEC6AD1F79}"/>
              </a:ext>
            </a:extLst>
          </p:cNvPr>
          <p:cNvSpPr/>
          <p:nvPr/>
        </p:nvSpPr>
        <p:spPr>
          <a:xfrm>
            <a:off x="214685" y="4651513"/>
            <a:ext cx="1296063" cy="3180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6" name="Slide Number Placeholder 5">
            <a:extLst>
              <a:ext uri="{FF2B5EF4-FFF2-40B4-BE49-F238E27FC236}">
                <a16:creationId xmlns:a16="http://schemas.microsoft.com/office/drawing/2014/main" id="{262F1223-F45B-4A48-86A1-8B4AAE68E04C}"/>
              </a:ext>
            </a:extLst>
          </p:cNvPr>
          <p:cNvSpPr>
            <a:spLocks noGrp="1"/>
          </p:cNvSpPr>
          <p:nvPr>
            <p:ph type="sldNum" sz="quarter" idx="12"/>
          </p:nvPr>
        </p:nvSpPr>
        <p:spPr/>
        <p:txBody>
          <a:bodyPr/>
          <a:lstStyle/>
          <a:p>
            <a:fld id="{7559FC98-AF75-4A00-A03C-DF9FEBF6BCB9}" type="slidenum">
              <a:rPr lang="de-CH" smtClean="0"/>
              <a:pPr/>
              <a:t>18</a:t>
            </a:fld>
            <a:endParaRPr lang="de-CH"/>
          </a:p>
        </p:txBody>
      </p:sp>
      <p:grpSp>
        <p:nvGrpSpPr>
          <p:cNvPr id="10" name="Gruppieren 9">
            <a:extLst>
              <a:ext uri="{FF2B5EF4-FFF2-40B4-BE49-F238E27FC236}">
                <a16:creationId xmlns:a16="http://schemas.microsoft.com/office/drawing/2014/main" id="{B046CA2B-F505-E52E-1B29-90CD544D4BE4}"/>
              </a:ext>
            </a:extLst>
          </p:cNvPr>
          <p:cNvGrpSpPr/>
          <p:nvPr/>
        </p:nvGrpSpPr>
        <p:grpSpPr>
          <a:xfrm>
            <a:off x="572494" y="1534347"/>
            <a:ext cx="8105979" cy="2282025"/>
            <a:chOff x="572494" y="1494845"/>
            <a:chExt cx="8105979" cy="2282025"/>
          </a:xfrm>
        </p:grpSpPr>
        <p:sp>
          <p:nvSpPr>
            <p:cNvPr id="8" name="Rechteck 7">
              <a:extLst>
                <a:ext uri="{FF2B5EF4-FFF2-40B4-BE49-F238E27FC236}">
                  <a16:creationId xmlns:a16="http://schemas.microsoft.com/office/drawing/2014/main" id="{B86B57C9-33E8-B638-AE6D-1172DC0C2FE4}"/>
                </a:ext>
              </a:extLst>
            </p:cNvPr>
            <p:cNvSpPr/>
            <p:nvPr/>
          </p:nvSpPr>
          <p:spPr>
            <a:xfrm>
              <a:off x="572494" y="1494845"/>
              <a:ext cx="7997979" cy="2282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nvGrpSpPr>
            <p:cNvPr id="7" name="Gruppieren 6">
              <a:extLst>
                <a:ext uri="{FF2B5EF4-FFF2-40B4-BE49-F238E27FC236}">
                  <a16:creationId xmlns:a16="http://schemas.microsoft.com/office/drawing/2014/main" id="{DEC3F882-43DF-518B-316C-B25654BDC370}"/>
                </a:ext>
              </a:extLst>
            </p:cNvPr>
            <p:cNvGrpSpPr/>
            <p:nvPr/>
          </p:nvGrpSpPr>
          <p:grpSpPr>
            <a:xfrm>
              <a:off x="715703" y="1647309"/>
              <a:ext cx="7962770" cy="1979606"/>
              <a:chOff x="358775" y="3326914"/>
              <a:chExt cx="7962770" cy="1979606"/>
            </a:xfrm>
          </p:grpSpPr>
          <p:sp>
            <p:nvSpPr>
              <p:cNvPr id="11" name="Textfeld 10">
                <a:extLst>
                  <a:ext uri="{FF2B5EF4-FFF2-40B4-BE49-F238E27FC236}">
                    <a16:creationId xmlns:a16="http://schemas.microsoft.com/office/drawing/2014/main" id="{444B7C42-7080-FE12-AF9D-5570C6180C00}"/>
                  </a:ext>
                </a:extLst>
              </p:cNvPr>
              <p:cNvSpPr txBox="1"/>
              <p:nvPr/>
            </p:nvSpPr>
            <p:spPr>
              <a:xfrm>
                <a:off x="898775" y="4290857"/>
                <a:ext cx="7422770" cy="1015663"/>
              </a:xfrm>
              <a:prstGeom prst="rect">
                <a:avLst/>
              </a:prstGeom>
              <a:noFill/>
            </p:spPr>
            <p:txBody>
              <a:bodyPr wrap="square" rtlCol="0">
                <a:spAutoFit/>
              </a:bodyPr>
              <a:lstStyle/>
              <a:p>
                <a:r>
                  <a:rPr lang="de-CH" sz="2000" b="1" dirty="0">
                    <a:latin typeface="Gill Sans Nova" panose="020B0602020104020203" pitchFamily="34" charset="0"/>
                  </a:rPr>
                  <a:t>Zusammenspiel zwischen KBM und Strafverfolgung anhand der analysierten Akten nicht immer schlüssig nachvollziehbar</a:t>
                </a:r>
              </a:p>
            </p:txBody>
          </p:sp>
          <p:sp>
            <p:nvSpPr>
              <p:cNvPr id="13" name="Oval 12">
                <a:extLst>
                  <a:ext uri="{FF2B5EF4-FFF2-40B4-BE49-F238E27FC236}">
                    <a16:creationId xmlns:a16="http://schemas.microsoft.com/office/drawing/2014/main" id="{EE58C107-60C8-6E8C-B5B9-E15C707EF390}"/>
                  </a:ext>
                </a:extLst>
              </p:cNvPr>
              <p:cNvSpPr>
                <a:spLocks noChangeAspect="1"/>
              </p:cNvSpPr>
              <p:nvPr/>
            </p:nvSpPr>
            <p:spPr>
              <a:xfrm>
                <a:off x="358775" y="4366411"/>
                <a:ext cx="540000" cy="540000"/>
              </a:xfrm>
              <a:prstGeom prst="ellipse">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3600" dirty="0">
                    <a:solidFill>
                      <a:schemeClr val="bg1"/>
                    </a:solidFill>
                  </a:rPr>
                  <a:t>!</a:t>
                </a:r>
              </a:p>
            </p:txBody>
          </p:sp>
          <p:sp>
            <p:nvSpPr>
              <p:cNvPr id="14" name="Textfeld 13">
                <a:extLst>
                  <a:ext uri="{FF2B5EF4-FFF2-40B4-BE49-F238E27FC236}">
                    <a16:creationId xmlns:a16="http://schemas.microsoft.com/office/drawing/2014/main" id="{DCA5D1A3-2268-6865-1EEA-62910FB58CF6}"/>
                  </a:ext>
                </a:extLst>
              </p:cNvPr>
              <p:cNvSpPr txBox="1"/>
              <p:nvPr/>
            </p:nvSpPr>
            <p:spPr>
              <a:xfrm>
                <a:off x="898775" y="3326914"/>
                <a:ext cx="7422770" cy="707886"/>
              </a:xfrm>
              <a:prstGeom prst="rect">
                <a:avLst/>
              </a:prstGeom>
              <a:noFill/>
            </p:spPr>
            <p:txBody>
              <a:bodyPr wrap="square" rtlCol="0">
                <a:spAutoFit/>
              </a:bodyPr>
              <a:lstStyle/>
              <a:p>
                <a:r>
                  <a:rPr lang="de-CH" sz="2000" b="1" dirty="0">
                    <a:latin typeface="Gill Sans Nova" panose="020B0602020104020203" pitchFamily="34" charset="0"/>
                  </a:rPr>
                  <a:t>Abgrenzung zwischen sicherheits- und gerichtspolizeilicher Tätigkeit: Ergänzung, Parallelität oder Vermischung? </a:t>
                </a:r>
              </a:p>
            </p:txBody>
          </p:sp>
          <p:sp>
            <p:nvSpPr>
              <p:cNvPr id="17" name="Oval 16">
                <a:extLst>
                  <a:ext uri="{FF2B5EF4-FFF2-40B4-BE49-F238E27FC236}">
                    <a16:creationId xmlns:a16="http://schemas.microsoft.com/office/drawing/2014/main" id="{EEAC7B8F-FA08-3E02-FD62-2C28229DB3F7}"/>
                  </a:ext>
                </a:extLst>
              </p:cNvPr>
              <p:cNvSpPr>
                <a:spLocks noChangeAspect="1"/>
              </p:cNvSpPr>
              <p:nvPr/>
            </p:nvSpPr>
            <p:spPr>
              <a:xfrm>
                <a:off x="358775" y="3410857"/>
                <a:ext cx="540000" cy="540000"/>
              </a:xfrm>
              <a:prstGeom prst="ellipse">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3600" dirty="0">
                    <a:solidFill>
                      <a:schemeClr val="bg1"/>
                    </a:solidFill>
                  </a:rPr>
                  <a:t>?</a:t>
                </a:r>
              </a:p>
            </p:txBody>
          </p:sp>
        </p:grpSp>
      </p:grpSp>
    </p:spTree>
    <p:custDataLst>
      <p:custData r:id="rId1"/>
      <p:custData r:id="rId2"/>
    </p:custDataLst>
    <p:extLst>
      <p:ext uri="{BB962C8B-B14F-4D97-AF65-F5344CB8AC3E}">
        <p14:creationId xmlns:p14="http://schemas.microsoft.com/office/powerpoint/2010/main" val="28298985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F2CECFA1-4912-44EB-8121-F49C3215A809}"/>
              </a:ext>
            </a:extLst>
          </p:cNvPr>
          <p:cNvSpPr>
            <a:spLocks noGrp="1"/>
          </p:cNvSpPr>
          <p:nvPr>
            <p:ph type="title"/>
          </p:nvPr>
        </p:nvSpPr>
        <p:spPr>
          <a:xfrm>
            <a:off x="358775" y="0"/>
            <a:ext cx="8426450" cy="609662"/>
          </a:xfrm>
        </p:spPr>
        <p:txBody>
          <a:bodyPr anchor="b"/>
          <a:lstStyle/>
          <a:p>
            <a:r>
              <a:rPr lang="de-CH" dirty="0"/>
              <a:t>Einsatz algorithmischer Tools in Risk Assessment: SG und ZH</a:t>
            </a:r>
          </a:p>
        </p:txBody>
      </p:sp>
      <p:sp>
        <p:nvSpPr>
          <p:cNvPr id="6" name="Slide Number Placeholder 5">
            <a:extLst>
              <a:ext uri="{FF2B5EF4-FFF2-40B4-BE49-F238E27FC236}">
                <a16:creationId xmlns:a16="http://schemas.microsoft.com/office/drawing/2014/main" id="{262F1223-F45B-4A48-86A1-8B4AAE68E04C}"/>
              </a:ext>
            </a:extLst>
          </p:cNvPr>
          <p:cNvSpPr>
            <a:spLocks noGrp="1"/>
          </p:cNvSpPr>
          <p:nvPr>
            <p:ph type="sldNum" sz="quarter" idx="12"/>
          </p:nvPr>
        </p:nvSpPr>
        <p:spPr>
          <a:xfrm>
            <a:off x="8570473" y="4767263"/>
            <a:ext cx="214752" cy="273844"/>
          </a:xfrm>
        </p:spPr>
        <p:txBody>
          <a:bodyPr/>
          <a:lstStyle/>
          <a:p>
            <a:fld id="{7559FC98-AF75-4A00-A03C-DF9FEBF6BCB9}" type="slidenum">
              <a:rPr lang="de-CH" smtClean="0"/>
              <a:pPr/>
              <a:t>19</a:t>
            </a:fld>
            <a:endParaRPr lang="de-CH"/>
          </a:p>
        </p:txBody>
      </p:sp>
      <p:graphicFrame>
        <p:nvGraphicFramePr>
          <p:cNvPr id="8" name="Diagramm 7">
            <a:extLst>
              <a:ext uri="{FF2B5EF4-FFF2-40B4-BE49-F238E27FC236}">
                <a16:creationId xmlns:a16="http://schemas.microsoft.com/office/drawing/2014/main" id="{BDF38AC3-572E-B682-DCA4-238D9E993ABE}"/>
              </a:ext>
            </a:extLst>
          </p:cNvPr>
          <p:cNvGraphicFramePr/>
          <p:nvPr>
            <p:extLst>
              <p:ext uri="{D42A27DB-BD31-4B8C-83A1-F6EECF244321}">
                <p14:modId xmlns:p14="http://schemas.microsoft.com/office/powerpoint/2010/main" val="3254880488"/>
              </p:ext>
            </p:extLst>
          </p:nvPr>
        </p:nvGraphicFramePr>
        <p:xfrm>
          <a:off x="358775" y="1102916"/>
          <a:ext cx="4120628" cy="3569310"/>
        </p:xfrm>
        <a:graphic>
          <a:graphicData uri="http://schemas.openxmlformats.org/drawingml/2006/chart">
            <c:chart xmlns:c="http://schemas.openxmlformats.org/drawingml/2006/chart" xmlns:r="http://schemas.openxmlformats.org/officeDocument/2006/relationships" r:id="rId5"/>
          </a:graphicData>
        </a:graphic>
      </p:graphicFrame>
      <p:sp>
        <p:nvSpPr>
          <p:cNvPr id="7" name="Rechteck 6">
            <a:extLst>
              <a:ext uri="{FF2B5EF4-FFF2-40B4-BE49-F238E27FC236}">
                <a16:creationId xmlns:a16="http://schemas.microsoft.com/office/drawing/2014/main" id="{970B1DD0-6EAC-F6AC-97D4-AB67B84E50A7}"/>
              </a:ext>
            </a:extLst>
          </p:cNvPr>
          <p:cNvSpPr/>
          <p:nvPr/>
        </p:nvSpPr>
        <p:spPr>
          <a:xfrm rot="5400000">
            <a:off x="2317513" y="-1056456"/>
            <a:ext cx="202760" cy="41202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CH" sz="1800" b="1" dirty="0">
                <a:solidFill>
                  <a:schemeClr val="tx1"/>
                </a:solidFill>
              </a:rPr>
              <a:t>Verwendete Tools</a:t>
            </a:r>
            <a:endParaRPr lang="de-CH" sz="1600" b="1" dirty="0">
              <a:solidFill>
                <a:schemeClr val="tx1"/>
              </a:solidFill>
            </a:endParaRPr>
          </a:p>
        </p:txBody>
      </p:sp>
      <p:sp>
        <p:nvSpPr>
          <p:cNvPr id="10" name="Rechteck 9">
            <a:extLst>
              <a:ext uri="{FF2B5EF4-FFF2-40B4-BE49-F238E27FC236}">
                <a16:creationId xmlns:a16="http://schemas.microsoft.com/office/drawing/2014/main" id="{5F1FBD8A-CA66-F6FA-FD6E-C9F7DDD63ECC}"/>
              </a:ext>
            </a:extLst>
          </p:cNvPr>
          <p:cNvSpPr/>
          <p:nvPr/>
        </p:nvSpPr>
        <p:spPr>
          <a:xfrm rot="5400000">
            <a:off x="6623726" y="-1058583"/>
            <a:ext cx="202760" cy="41202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CH" sz="1800" b="1" dirty="0">
                <a:solidFill>
                  <a:schemeClr val="tx1"/>
                </a:solidFill>
              </a:rPr>
              <a:t>Einsatz Tools nach Risikobeurteilung</a:t>
            </a:r>
            <a:endParaRPr lang="de-CH" sz="1600" b="1" dirty="0">
              <a:solidFill>
                <a:schemeClr val="tx1"/>
              </a:solidFill>
            </a:endParaRPr>
          </a:p>
        </p:txBody>
      </p:sp>
      <p:graphicFrame>
        <p:nvGraphicFramePr>
          <p:cNvPr id="11" name="Diagramm 10">
            <a:extLst>
              <a:ext uri="{FF2B5EF4-FFF2-40B4-BE49-F238E27FC236}">
                <a16:creationId xmlns:a16="http://schemas.microsoft.com/office/drawing/2014/main" id="{5D94208B-B1BF-8EC2-E8A5-3A54F5941B79}"/>
              </a:ext>
            </a:extLst>
          </p:cNvPr>
          <p:cNvGraphicFramePr/>
          <p:nvPr>
            <p:extLst>
              <p:ext uri="{D42A27DB-BD31-4B8C-83A1-F6EECF244321}">
                <p14:modId xmlns:p14="http://schemas.microsoft.com/office/powerpoint/2010/main" val="2433226509"/>
              </p:ext>
            </p:extLst>
          </p:nvPr>
        </p:nvGraphicFramePr>
        <p:xfrm>
          <a:off x="4664596" y="1102915"/>
          <a:ext cx="4120628" cy="3847219"/>
        </p:xfrm>
        <a:graphic>
          <a:graphicData uri="http://schemas.openxmlformats.org/drawingml/2006/chart">
            <c:chart xmlns:c="http://schemas.openxmlformats.org/drawingml/2006/chart" xmlns:r="http://schemas.openxmlformats.org/officeDocument/2006/relationships" r:id="rId6"/>
          </a:graphicData>
        </a:graphic>
      </p:graphicFrame>
      <p:sp>
        <p:nvSpPr>
          <p:cNvPr id="9" name="Textfeld 8">
            <a:extLst>
              <a:ext uri="{FF2B5EF4-FFF2-40B4-BE49-F238E27FC236}">
                <a16:creationId xmlns:a16="http://schemas.microsoft.com/office/drawing/2014/main" id="{0717ACD6-D135-AD6F-FEB5-FB03C4ADED35}"/>
              </a:ext>
            </a:extLst>
          </p:cNvPr>
          <p:cNvSpPr txBox="1"/>
          <p:nvPr/>
        </p:nvSpPr>
        <p:spPr>
          <a:xfrm>
            <a:off x="0" y="3539627"/>
            <a:ext cx="1396313" cy="369332"/>
          </a:xfrm>
          <a:prstGeom prst="rect">
            <a:avLst/>
          </a:prstGeom>
          <a:noFill/>
        </p:spPr>
        <p:txBody>
          <a:bodyPr wrap="square" rtlCol="0">
            <a:spAutoFit/>
          </a:bodyPr>
          <a:lstStyle/>
          <a:p>
            <a:pPr algn="ctr"/>
            <a:r>
              <a:rPr lang="de-CH" sz="1800" dirty="0"/>
              <a:t>(N = 150)</a:t>
            </a:r>
          </a:p>
        </p:txBody>
      </p:sp>
      <p:sp>
        <p:nvSpPr>
          <p:cNvPr id="12" name="Textfeld 11">
            <a:extLst>
              <a:ext uri="{FF2B5EF4-FFF2-40B4-BE49-F238E27FC236}">
                <a16:creationId xmlns:a16="http://schemas.microsoft.com/office/drawing/2014/main" id="{D9E8D4FC-EBC5-4DDC-B78E-FE241B640DDF}"/>
              </a:ext>
            </a:extLst>
          </p:cNvPr>
          <p:cNvSpPr txBox="1"/>
          <p:nvPr/>
        </p:nvSpPr>
        <p:spPr>
          <a:xfrm>
            <a:off x="3268281" y="1929188"/>
            <a:ext cx="1396313" cy="369332"/>
          </a:xfrm>
          <a:prstGeom prst="rect">
            <a:avLst/>
          </a:prstGeom>
          <a:noFill/>
        </p:spPr>
        <p:txBody>
          <a:bodyPr wrap="square" rtlCol="0">
            <a:spAutoFit/>
          </a:bodyPr>
          <a:lstStyle/>
          <a:p>
            <a:pPr algn="ctr"/>
            <a:r>
              <a:rPr lang="de-CH" sz="1800" dirty="0"/>
              <a:t>(N = 49)</a:t>
            </a:r>
          </a:p>
        </p:txBody>
      </p:sp>
      <p:sp>
        <p:nvSpPr>
          <p:cNvPr id="13" name="Textfeld 12">
            <a:extLst>
              <a:ext uri="{FF2B5EF4-FFF2-40B4-BE49-F238E27FC236}">
                <a16:creationId xmlns:a16="http://schemas.microsoft.com/office/drawing/2014/main" id="{4C2BA423-8E66-41EB-7917-B1BB8E57FC40}"/>
              </a:ext>
            </a:extLst>
          </p:cNvPr>
          <p:cNvSpPr txBox="1"/>
          <p:nvPr/>
        </p:nvSpPr>
        <p:spPr>
          <a:xfrm>
            <a:off x="3348291" y="2701841"/>
            <a:ext cx="1396313" cy="369332"/>
          </a:xfrm>
          <a:prstGeom prst="rect">
            <a:avLst/>
          </a:prstGeom>
          <a:noFill/>
        </p:spPr>
        <p:txBody>
          <a:bodyPr wrap="square" rtlCol="0">
            <a:spAutoFit/>
          </a:bodyPr>
          <a:lstStyle/>
          <a:p>
            <a:pPr algn="ctr"/>
            <a:r>
              <a:rPr lang="de-CH" sz="1800" dirty="0"/>
              <a:t>(N = 1)</a:t>
            </a:r>
          </a:p>
        </p:txBody>
      </p:sp>
      <p:sp>
        <p:nvSpPr>
          <p:cNvPr id="14" name="Textfeld 13">
            <a:extLst>
              <a:ext uri="{FF2B5EF4-FFF2-40B4-BE49-F238E27FC236}">
                <a16:creationId xmlns:a16="http://schemas.microsoft.com/office/drawing/2014/main" id="{79596BEE-488E-34D2-EC66-1FCD91E17C4A}"/>
              </a:ext>
            </a:extLst>
          </p:cNvPr>
          <p:cNvSpPr txBox="1"/>
          <p:nvPr/>
        </p:nvSpPr>
        <p:spPr>
          <a:xfrm>
            <a:off x="5788548" y="4072388"/>
            <a:ext cx="873435" cy="307777"/>
          </a:xfrm>
          <a:prstGeom prst="rect">
            <a:avLst/>
          </a:prstGeom>
          <a:noFill/>
        </p:spPr>
        <p:txBody>
          <a:bodyPr wrap="square" rtlCol="0">
            <a:spAutoFit/>
          </a:bodyPr>
          <a:lstStyle/>
          <a:p>
            <a:pPr algn="ctr"/>
            <a:r>
              <a:rPr lang="de-CH" sz="1400" dirty="0"/>
              <a:t>(N = 69)</a:t>
            </a:r>
          </a:p>
        </p:txBody>
      </p:sp>
      <p:sp>
        <p:nvSpPr>
          <p:cNvPr id="16" name="Textfeld 15">
            <a:extLst>
              <a:ext uri="{FF2B5EF4-FFF2-40B4-BE49-F238E27FC236}">
                <a16:creationId xmlns:a16="http://schemas.microsoft.com/office/drawing/2014/main" id="{8B50D56B-D863-B77F-C824-95E85778266D}"/>
              </a:ext>
            </a:extLst>
          </p:cNvPr>
          <p:cNvSpPr txBox="1"/>
          <p:nvPr/>
        </p:nvSpPr>
        <p:spPr>
          <a:xfrm>
            <a:off x="7324064" y="3802776"/>
            <a:ext cx="1128343" cy="307777"/>
          </a:xfrm>
          <a:prstGeom prst="rect">
            <a:avLst/>
          </a:prstGeom>
          <a:noFill/>
        </p:spPr>
        <p:txBody>
          <a:bodyPr wrap="square" rtlCol="0">
            <a:spAutoFit/>
          </a:bodyPr>
          <a:lstStyle/>
          <a:p>
            <a:pPr algn="ctr"/>
            <a:r>
              <a:rPr lang="de-CH" sz="1400" dirty="0"/>
              <a:t>(N = 131)</a:t>
            </a:r>
          </a:p>
        </p:txBody>
      </p:sp>
    </p:spTree>
    <p:custDataLst>
      <p:custData r:id="rId1"/>
      <p:custData r:id="rId2"/>
    </p:custDataLst>
    <p:extLst>
      <p:ext uri="{BB962C8B-B14F-4D97-AF65-F5344CB8AC3E}">
        <p14:creationId xmlns:p14="http://schemas.microsoft.com/office/powerpoint/2010/main" val="367625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F2CECFA1-4912-44EB-8121-F49C3215A809}"/>
              </a:ext>
            </a:extLst>
          </p:cNvPr>
          <p:cNvSpPr>
            <a:spLocks noGrp="1"/>
          </p:cNvSpPr>
          <p:nvPr>
            <p:ph type="title"/>
          </p:nvPr>
        </p:nvSpPr>
        <p:spPr>
          <a:xfrm>
            <a:off x="358775" y="0"/>
            <a:ext cx="8426450" cy="609662"/>
          </a:xfrm>
        </p:spPr>
        <p:txBody>
          <a:bodyPr anchor="b"/>
          <a:lstStyle/>
          <a:p>
            <a:r>
              <a:rPr lang="de-CH" dirty="0"/>
              <a:t>Kantonale Polizeigesetzgebung</a:t>
            </a:r>
          </a:p>
        </p:txBody>
      </p:sp>
      <p:sp>
        <p:nvSpPr>
          <p:cNvPr id="6" name="Slide Number Placeholder 5">
            <a:extLst>
              <a:ext uri="{FF2B5EF4-FFF2-40B4-BE49-F238E27FC236}">
                <a16:creationId xmlns:a16="http://schemas.microsoft.com/office/drawing/2014/main" id="{262F1223-F45B-4A48-86A1-8B4AAE68E04C}"/>
              </a:ext>
            </a:extLst>
          </p:cNvPr>
          <p:cNvSpPr>
            <a:spLocks noGrp="1"/>
          </p:cNvSpPr>
          <p:nvPr>
            <p:ph type="sldNum" sz="quarter" idx="12"/>
          </p:nvPr>
        </p:nvSpPr>
        <p:spPr/>
        <p:txBody>
          <a:bodyPr/>
          <a:lstStyle/>
          <a:p>
            <a:fld id="{7559FC98-AF75-4A00-A03C-DF9FEBF6BCB9}" type="slidenum">
              <a:rPr lang="de-CH" smtClean="0"/>
              <a:pPr/>
              <a:t>2</a:t>
            </a:fld>
            <a:endParaRPr lang="de-CH"/>
          </a:p>
        </p:txBody>
      </p:sp>
      <p:pic>
        <p:nvPicPr>
          <p:cNvPr id="4" name="Grafik 3" descr="Ein Bild, das Text, Schrift, Dokument, Screenshot enthält.&#10;&#10;Automatisch generierte Beschreibung">
            <a:extLst>
              <a:ext uri="{FF2B5EF4-FFF2-40B4-BE49-F238E27FC236}">
                <a16:creationId xmlns:a16="http://schemas.microsoft.com/office/drawing/2014/main" id="{583C4C07-8460-1EFD-9C30-9EAD63E5E6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38209" y="2777647"/>
            <a:ext cx="4574350" cy="1909396"/>
          </a:xfrm>
          <a:prstGeom prst="rect">
            <a:avLst/>
          </a:prstGeom>
        </p:spPr>
      </p:pic>
      <p:pic>
        <p:nvPicPr>
          <p:cNvPr id="7" name="Grafik 6" descr="Ein Bild, das Menschliches Gesicht, Brille, Text, Screenshot enthält.&#10;&#10;Automatisch generierte Beschreibung">
            <a:extLst>
              <a:ext uri="{FF2B5EF4-FFF2-40B4-BE49-F238E27FC236}">
                <a16:creationId xmlns:a16="http://schemas.microsoft.com/office/drawing/2014/main" id="{335F8C03-DBFE-351E-C56C-50249F2F20B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6981" y="1078420"/>
            <a:ext cx="3421167" cy="2986660"/>
          </a:xfrm>
          <a:prstGeom prst="rect">
            <a:avLst/>
          </a:prstGeom>
        </p:spPr>
      </p:pic>
      <p:sp>
        <p:nvSpPr>
          <p:cNvPr id="8" name="Textfeld 7">
            <a:extLst>
              <a:ext uri="{FF2B5EF4-FFF2-40B4-BE49-F238E27FC236}">
                <a16:creationId xmlns:a16="http://schemas.microsoft.com/office/drawing/2014/main" id="{69EC42B2-D198-F503-2F52-388C3D233416}"/>
              </a:ext>
            </a:extLst>
          </p:cNvPr>
          <p:cNvSpPr txBox="1"/>
          <p:nvPr/>
        </p:nvSpPr>
        <p:spPr>
          <a:xfrm>
            <a:off x="4359058" y="3526623"/>
            <a:ext cx="3008917" cy="323165"/>
          </a:xfrm>
          <a:prstGeom prst="rect">
            <a:avLst/>
          </a:prstGeom>
          <a:solidFill>
            <a:srgbClr val="4AC37A"/>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de-DE" sz="1500" dirty="0"/>
              <a:t>Neue technologische Möglichkeiten</a:t>
            </a:r>
          </a:p>
        </p:txBody>
      </p:sp>
      <p:sp>
        <p:nvSpPr>
          <p:cNvPr id="9" name="Textfeld 8">
            <a:extLst>
              <a:ext uri="{FF2B5EF4-FFF2-40B4-BE49-F238E27FC236}">
                <a16:creationId xmlns:a16="http://schemas.microsoft.com/office/drawing/2014/main" id="{24055F62-96CE-2F89-F65E-A641EA5B7955}"/>
              </a:ext>
            </a:extLst>
          </p:cNvPr>
          <p:cNvSpPr txBox="1"/>
          <p:nvPr/>
        </p:nvSpPr>
        <p:spPr>
          <a:xfrm>
            <a:off x="184597" y="2343843"/>
            <a:ext cx="3421167" cy="323165"/>
          </a:xfrm>
          <a:prstGeom prst="rect">
            <a:avLst/>
          </a:prstGeom>
          <a:solidFill>
            <a:srgbClr val="4AC37A"/>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de-DE" sz="1500" dirty="0"/>
              <a:t>Ausgebaute polizeiliche Kompetenzen</a:t>
            </a:r>
          </a:p>
        </p:txBody>
      </p:sp>
      <p:pic>
        <p:nvPicPr>
          <p:cNvPr id="11" name="Grafik 10" descr="Ein Bild, das Text, Schrift, weiß, Algebra enthält.&#10;&#10;Automatisch generierte Beschreibung">
            <a:extLst>
              <a:ext uri="{FF2B5EF4-FFF2-40B4-BE49-F238E27FC236}">
                <a16:creationId xmlns:a16="http://schemas.microsoft.com/office/drawing/2014/main" id="{8FE23AA9-58C4-38B5-904F-E86645BBEB0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9865" y="4152163"/>
            <a:ext cx="3237108" cy="582679"/>
          </a:xfrm>
          <a:prstGeom prst="rect">
            <a:avLst/>
          </a:prstGeom>
        </p:spPr>
      </p:pic>
      <p:sp>
        <p:nvSpPr>
          <p:cNvPr id="12" name="Textfeld 11">
            <a:extLst>
              <a:ext uri="{FF2B5EF4-FFF2-40B4-BE49-F238E27FC236}">
                <a16:creationId xmlns:a16="http://schemas.microsoft.com/office/drawing/2014/main" id="{0479152B-C6E7-7802-D10E-DEBD92D16A9F}"/>
              </a:ext>
            </a:extLst>
          </p:cNvPr>
          <p:cNvSpPr txBox="1"/>
          <p:nvPr/>
        </p:nvSpPr>
        <p:spPr>
          <a:xfrm>
            <a:off x="247981" y="4687043"/>
            <a:ext cx="3982077" cy="323165"/>
          </a:xfrm>
          <a:prstGeom prst="rect">
            <a:avLst/>
          </a:prstGeom>
          <a:solidFill>
            <a:srgbClr val="4AC37A"/>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de-DE" sz="1500" dirty="0"/>
              <a:t>Höhere Bestimmtheit – Umfangreichere Gesetze</a:t>
            </a:r>
          </a:p>
        </p:txBody>
      </p:sp>
      <p:pic>
        <p:nvPicPr>
          <p:cNvPr id="14" name="Grafik 13" descr="Ein Bild, das Text, Screenshot, Schrift enthält.&#10;&#10;Automatisch generierte Beschreibung">
            <a:extLst>
              <a:ext uri="{FF2B5EF4-FFF2-40B4-BE49-F238E27FC236}">
                <a16:creationId xmlns:a16="http://schemas.microsoft.com/office/drawing/2014/main" id="{D13753C9-BB56-5243-C5C5-E77CB8A6AC6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59058" y="489927"/>
            <a:ext cx="3471562" cy="2177081"/>
          </a:xfrm>
          <a:prstGeom prst="rect">
            <a:avLst/>
          </a:prstGeom>
        </p:spPr>
      </p:pic>
      <p:sp>
        <p:nvSpPr>
          <p:cNvPr id="16" name="Textfeld 15">
            <a:extLst>
              <a:ext uri="{FF2B5EF4-FFF2-40B4-BE49-F238E27FC236}">
                <a16:creationId xmlns:a16="http://schemas.microsoft.com/office/drawing/2014/main" id="{66EC75A4-4F7A-7330-A594-40F97490DDBD}"/>
              </a:ext>
            </a:extLst>
          </p:cNvPr>
          <p:cNvSpPr txBox="1"/>
          <p:nvPr/>
        </p:nvSpPr>
        <p:spPr>
          <a:xfrm>
            <a:off x="5708842" y="1838546"/>
            <a:ext cx="3076383" cy="323165"/>
          </a:xfrm>
          <a:prstGeom prst="rect">
            <a:avLst/>
          </a:prstGeom>
          <a:solidFill>
            <a:srgbClr val="4AC37A"/>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de-DE" sz="1500" dirty="0"/>
              <a:t>Auslagerung hoheitlichen Handelns</a:t>
            </a:r>
          </a:p>
        </p:txBody>
      </p:sp>
      <p:sp>
        <p:nvSpPr>
          <p:cNvPr id="17" name="Oval 16">
            <a:extLst>
              <a:ext uri="{FF2B5EF4-FFF2-40B4-BE49-F238E27FC236}">
                <a16:creationId xmlns:a16="http://schemas.microsoft.com/office/drawing/2014/main" id="{4DDBE57C-A735-7B45-F2AE-07D3ED7AB492}"/>
              </a:ext>
            </a:extLst>
          </p:cNvPr>
          <p:cNvSpPr/>
          <p:nvPr/>
        </p:nvSpPr>
        <p:spPr>
          <a:xfrm>
            <a:off x="959865" y="4065080"/>
            <a:ext cx="643467" cy="39418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Rechteck 17">
            <a:extLst>
              <a:ext uri="{FF2B5EF4-FFF2-40B4-BE49-F238E27FC236}">
                <a16:creationId xmlns:a16="http://schemas.microsoft.com/office/drawing/2014/main" id="{D0FCCCBF-CCCC-A1DC-9A09-FF32075198BE}"/>
              </a:ext>
            </a:extLst>
          </p:cNvPr>
          <p:cNvSpPr/>
          <p:nvPr/>
        </p:nvSpPr>
        <p:spPr>
          <a:xfrm>
            <a:off x="184597" y="884354"/>
            <a:ext cx="3848784" cy="3175732"/>
          </a:xfrm>
          <a:prstGeom prst="rect">
            <a:avLst/>
          </a:prstGeom>
          <a:solidFill>
            <a:srgbClr val="F8F8F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Rechteck 18">
            <a:extLst>
              <a:ext uri="{FF2B5EF4-FFF2-40B4-BE49-F238E27FC236}">
                <a16:creationId xmlns:a16="http://schemas.microsoft.com/office/drawing/2014/main" id="{FE188E29-4E0E-44AC-24C5-07D422517EEA}"/>
              </a:ext>
            </a:extLst>
          </p:cNvPr>
          <p:cNvSpPr/>
          <p:nvPr/>
        </p:nvSpPr>
        <p:spPr>
          <a:xfrm>
            <a:off x="184597" y="2962787"/>
            <a:ext cx="4191190" cy="2091847"/>
          </a:xfrm>
          <a:prstGeom prst="rect">
            <a:avLst/>
          </a:prstGeom>
          <a:solidFill>
            <a:srgbClr val="F8F8F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19">
            <a:extLst>
              <a:ext uri="{FF2B5EF4-FFF2-40B4-BE49-F238E27FC236}">
                <a16:creationId xmlns:a16="http://schemas.microsoft.com/office/drawing/2014/main" id="{E0A9827C-9D3F-C9DE-4204-F630E573FBCE}"/>
              </a:ext>
            </a:extLst>
          </p:cNvPr>
          <p:cNvSpPr/>
          <p:nvPr/>
        </p:nvSpPr>
        <p:spPr>
          <a:xfrm>
            <a:off x="4399126" y="485561"/>
            <a:ext cx="4656129" cy="2287720"/>
          </a:xfrm>
          <a:prstGeom prst="rect">
            <a:avLst/>
          </a:prstGeom>
          <a:solidFill>
            <a:srgbClr val="F8F8F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custData r:id="rId1"/>
      <p:custData r:id="rId2"/>
    </p:custDataLst>
    <p:extLst>
      <p:ext uri="{BB962C8B-B14F-4D97-AF65-F5344CB8AC3E}">
        <p14:creationId xmlns:p14="http://schemas.microsoft.com/office/powerpoint/2010/main" val="1513899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P spid="16" grpId="0" animBg="1"/>
      <p:bldP spid="17" grpId="0" animBg="1"/>
      <p:bldP spid="18" grpId="0" animBg="1"/>
      <p:bldP spid="19" grpId="0" animBg="1"/>
      <p:bldP spid="2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Text, Screenshot, Schrift, Design enthält.&#10;&#10;Automatisch generierte Beschreibung">
            <a:extLst>
              <a:ext uri="{FF2B5EF4-FFF2-40B4-BE49-F238E27FC236}">
                <a16:creationId xmlns:a16="http://schemas.microsoft.com/office/drawing/2014/main" id="{F37207ED-A98C-D39E-5A70-7540E4AC21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2689" y="706121"/>
            <a:ext cx="3360046" cy="3956418"/>
          </a:xfrm>
          <a:prstGeom prst="rect">
            <a:avLst/>
          </a:prstGeom>
        </p:spPr>
      </p:pic>
      <p:pic>
        <p:nvPicPr>
          <p:cNvPr id="7" name="Grafik 6" descr="Ein Bild, das Text, Screenshot, Kreis, Design enthält.&#10;&#10;Automatisch generierte Beschreibung">
            <a:extLst>
              <a:ext uri="{FF2B5EF4-FFF2-40B4-BE49-F238E27FC236}">
                <a16:creationId xmlns:a16="http://schemas.microsoft.com/office/drawing/2014/main" id="{6223915B-67DE-ECEF-FB3D-198612BCDE25}"/>
              </a:ext>
            </a:extLst>
          </p:cNvPr>
          <p:cNvPicPr>
            <a:picLocks noChangeAspect="1"/>
          </p:cNvPicPr>
          <p:nvPr/>
        </p:nvPicPr>
        <p:blipFill rotWithShape="1">
          <a:blip r:embed="rId3">
            <a:extLst>
              <a:ext uri="{28A0092B-C50C-407E-A947-70E740481C1C}">
                <a14:useLocalDpi xmlns:a14="http://schemas.microsoft.com/office/drawing/2010/main" val="0"/>
              </a:ext>
            </a:extLst>
          </a:blip>
          <a:srcRect t="45149" b="8599"/>
          <a:stretch/>
        </p:blipFill>
        <p:spPr>
          <a:xfrm>
            <a:off x="4158642" y="1426554"/>
            <a:ext cx="5054210" cy="2508348"/>
          </a:xfrm>
          <a:prstGeom prst="rect">
            <a:avLst/>
          </a:prstGeom>
        </p:spPr>
      </p:pic>
      <p:sp>
        <p:nvSpPr>
          <p:cNvPr id="2" name="Titel 1">
            <a:extLst>
              <a:ext uri="{FF2B5EF4-FFF2-40B4-BE49-F238E27FC236}">
                <a16:creationId xmlns:a16="http://schemas.microsoft.com/office/drawing/2014/main" id="{527363A5-8CA4-79AF-BA5B-D8E49E7A28DF}"/>
              </a:ext>
            </a:extLst>
          </p:cNvPr>
          <p:cNvSpPr>
            <a:spLocks noGrp="1"/>
          </p:cNvSpPr>
          <p:nvPr>
            <p:ph type="title"/>
          </p:nvPr>
        </p:nvSpPr>
        <p:spPr/>
        <p:txBody>
          <a:bodyPr/>
          <a:lstStyle/>
          <a:p>
            <a:r>
              <a:rPr lang="de-DE" dirty="0"/>
              <a:t>Octagon</a:t>
            </a:r>
          </a:p>
        </p:txBody>
      </p:sp>
      <p:sp>
        <p:nvSpPr>
          <p:cNvPr id="3" name="Foliennummernplatzhalter 2">
            <a:extLst>
              <a:ext uri="{FF2B5EF4-FFF2-40B4-BE49-F238E27FC236}">
                <a16:creationId xmlns:a16="http://schemas.microsoft.com/office/drawing/2014/main" id="{B67FB077-F711-E64F-72DA-4DAF95D9EA6A}"/>
              </a:ext>
            </a:extLst>
          </p:cNvPr>
          <p:cNvSpPr>
            <a:spLocks noGrp="1"/>
          </p:cNvSpPr>
          <p:nvPr>
            <p:ph type="sldNum" sz="quarter" idx="12"/>
          </p:nvPr>
        </p:nvSpPr>
        <p:spPr/>
        <p:txBody>
          <a:bodyPr/>
          <a:lstStyle/>
          <a:p>
            <a:fld id="{7559FC98-AF75-4A00-A03C-DF9FEBF6BCB9}" type="slidenum">
              <a:rPr lang="de-CH" smtClean="0"/>
              <a:t>20</a:t>
            </a:fld>
            <a:endParaRPr lang="de-CH"/>
          </a:p>
        </p:txBody>
      </p:sp>
    </p:spTree>
    <p:extLst>
      <p:ext uri="{BB962C8B-B14F-4D97-AF65-F5344CB8AC3E}">
        <p14:creationId xmlns:p14="http://schemas.microsoft.com/office/powerpoint/2010/main" val="857245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F2CECFA1-4912-44EB-8121-F49C3215A809}"/>
              </a:ext>
            </a:extLst>
          </p:cNvPr>
          <p:cNvSpPr>
            <a:spLocks noGrp="1"/>
          </p:cNvSpPr>
          <p:nvPr>
            <p:ph type="title"/>
          </p:nvPr>
        </p:nvSpPr>
        <p:spPr>
          <a:xfrm>
            <a:off x="358774" y="0"/>
            <a:ext cx="8426450" cy="609662"/>
          </a:xfrm>
        </p:spPr>
        <p:txBody>
          <a:bodyPr anchor="b"/>
          <a:lstStyle/>
          <a:p>
            <a:r>
              <a:rPr lang="de-CH" dirty="0"/>
              <a:t>Einfluss algorithmischer Tools gemäss Selbsteinschätzung</a:t>
            </a:r>
          </a:p>
        </p:txBody>
      </p:sp>
      <p:sp>
        <p:nvSpPr>
          <p:cNvPr id="6" name="Slide Number Placeholder 5">
            <a:extLst>
              <a:ext uri="{FF2B5EF4-FFF2-40B4-BE49-F238E27FC236}">
                <a16:creationId xmlns:a16="http://schemas.microsoft.com/office/drawing/2014/main" id="{262F1223-F45B-4A48-86A1-8B4AAE68E04C}"/>
              </a:ext>
            </a:extLst>
          </p:cNvPr>
          <p:cNvSpPr>
            <a:spLocks noGrp="1"/>
          </p:cNvSpPr>
          <p:nvPr>
            <p:ph type="sldNum" sz="quarter" idx="12"/>
          </p:nvPr>
        </p:nvSpPr>
        <p:spPr>
          <a:xfrm>
            <a:off x="8570473" y="4767263"/>
            <a:ext cx="214752" cy="273844"/>
          </a:xfrm>
        </p:spPr>
        <p:txBody>
          <a:bodyPr/>
          <a:lstStyle/>
          <a:p>
            <a:fld id="{7559FC98-AF75-4A00-A03C-DF9FEBF6BCB9}" type="slidenum">
              <a:rPr lang="de-CH" smtClean="0"/>
              <a:pPr/>
              <a:t>21</a:t>
            </a:fld>
            <a:endParaRPr lang="de-CH"/>
          </a:p>
        </p:txBody>
      </p:sp>
      <p:graphicFrame>
        <p:nvGraphicFramePr>
          <p:cNvPr id="8" name="Diagramm 7">
            <a:extLst>
              <a:ext uri="{FF2B5EF4-FFF2-40B4-BE49-F238E27FC236}">
                <a16:creationId xmlns:a16="http://schemas.microsoft.com/office/drawing/2014/main" id="{95CE2F8F-918F-620A-B8DC-49F61EAB451B}"/>
              </a:ext>
            </a:extLst>
          </p:cNvPr>
          <p:cNvGraphicFramePr/>
          <p:nvPr>
            <p:extLst>
              <p:ext uri="{D42A27DB-BD31-4B8C-83A1-F6EECF244321}">
                <p14:modId xmlns:p14="http://schemas.microsoft.com/office/powerpoint/2010/main" val="1696793272"/>
              </p:ext>
            </p:extLst>
          </p:nvPr>
        </p:nvGraphicFramePr>
        <p:xfrm>
          <a:off x="358774" y="985899"/>
          <a:ext cx="8426450" cy="3536065"/>
        </p:xfrm>
        <a:graphic>
          <a:graphicData uri="http://schemas.openxmlformats.org/drawingml/2006/chart">
            <c:chart xmlns:c="http://schemas.openxmlformats.org/drawingml/2006/chart" xmlns:r="http://schemas.openxmlformats.org/officeDocument/2006/relationships" r:id="rId5"/>
          </a:graphicData>
        </a:graphic>
      </p:graphicFrame>
      <p:sp>
        <p:nvSpPr>
          <p:cNvPr id="2" name="Rechteck 1">
            <a:extLst>
              <a:ext uri="{FF2B5EF4-FFF2-40B4-BE49-F238E27FC236}">
                <a16:creationId xmlns:a16="http://schemas.microsoft.com/office/drawing/2014/main" id="{458B9A6F-C9D7-B573-09FC-FA88FC7A52D9}"/>
              </a:ext>
            </a:extLst>
          </p:cNvPr>
          <p:cNvSpPr/>
          <p:nvPr/>
        </p:nvSpPr>
        <p:spPr>
          <a:xfrm rot="5400000">
            <a:off x="4470619" y="-3188275"/>
            <a:ext cx="202760" cy="8426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CH" sz="1800" b="1" dirty="0">
                <a:solidFill>
                  <a:schemeClr val="tx1"/>
                </a:solidFill>
              </a:rPr>
              <a:t>Einfluss verwendeter Tools (BE)</a:t>
            </a:r>
            <a:endParaRPr lang="de-CH" sz="1600" b="1" dirty="0">
              <a:solidFill>
                <a:schemeClr val="tx1"/>
              </a:solidFill>
            </a:endParaRPr>
          </a:p>
        </p:txBody>
      </p:sp>
      <p:sp>
        <p:nvSpPr>
          <p:cNvPr id="7" name="Textfeld 6">
            <a:extLst>
              <a:ext uri="{FF2B5EF4-FFF2-40B4-BE49-F238E27FC236}">
                <a16:creationId xmlns:a16="http://schemas.microsoft.com/office/drawing/2014/main" id="{05652864-BB0B-656B-5C02-2AE5D9D471EC}"/>
              </a:ext>
            </a:extLst>
          </p:cNvPr>
          <p:cNvSpPr txBox="1"/>
          <p:nvPr/>
        </p:nvSpPr>
        <p:spPr>
          <a:xfrm>
            <a:off x="6980303" y="1988755"/>
            <a:ext cx="1112518" cy="369332"/>
          </a:xfrm>
          <a:prstGeom prst="rect">
            <a:avLst/>
          </a:prstGeom>
          <a:noFill/>
        </p:spPr>
        <p:txBody>
          <a:bodyPr wrap="square" rtlCol="0">
            <a:spAutoFit/>
          </a:bodyPr>
          <a:lstStyle/>
          <a:p>
            <a:r>
              <a:rPr lang="de-CH" sz="1800" dirty="0"/>
              <a:t>(N = 39)</a:t>
            </a:r>
          </a:p>
        </p:txBody>
      </p:sp>
      <p:sp>
        <p:nvSpPr>
          <p:cNvPr id="9" name="Textfeld 8">
            <a:extLst>
              <a:ext uri="{FF2B5EF4-FFF2-40B4-BE49-F238E27FC236}">
                <a16:creationId xmlns:a16="http://schemas.microsoft.com/office/drawing/2014/main" id="{846C5A41-AC43-CA7F-7204-7A98BCC4D5E9}"/>
              </a:ext>
            </a:extLst>
          </p:cNvPr>
          <p:cNvSpPr txBox="1"/>
          <p:nvPr/>
        </p:nvSpPr>
        <p:spPr>
          <a:xfrm>
            <a:off x="4146870" y="1310002"/>
            <a:ext cx="1112518" cy="369332"/>
          </a:xfrm>
          <a:prstGeom prst="rect">
            <a:avLst/>
          </a:prstGeom>
          <a:noFill/>
        </p:spPr>
        <p:txBody>
          <a:bodyPr wrap="square" rtlCol="0">
            <a:spAutoFit/>
          </a:bodyPr>
          <a:lstStyle/>
          <a:p>
            <a:r>
              <a:rPr lang="de-CH" sz="1800" dirty="0"/>
              <a:t>(N = 17)</a:t>
            </a:r>
          </a:p>
        </p:txBody>
      </p:sp>
      <p:sp>
        <p:nvSpPr>
          <p:cNvPr id="10" name="Textfeld 9">
            <a:extLst>
              <a:ext uri="{FF2B5EF4-FFF2-40B4-BE49-F238E27FC236}">
                <a16:creationId xmlns:a16="http://schemas.microsoft.com/office/drawing/2014/main" id="{8E7C2DE3-6B4B-2282-8AA3-84762689FFC5}"/>
              </a:ext>
            </a:extLst>
          </p:cNvPr>
          <p:cNvSpPr txBox="1"/>
          <p:nvPr/>
        </p:nvSpPr>
        <p:spPr>
          <a:xfrm>
            <a:off x="1948946" y="2671583"/>
            <a:ext cx="1112518" cy="369332"/>
          </a:xfrm>
          <a:prstGeom prst="rect">
            <a:avLst/>
          </a:prstGeom>
          <a:noFill/>
        </p:spPr>
        <p:txBody>
          <a:bodyPr wrap="square" rtlCol="0">
            <a:spAutoFit/>
          </a:bodyPr>
          <a:lstStyle/>
          <a:p>
            <a:r>
              <a:rPr lang="de-CH" sz="1800" dirty="0"/>
              <a:t>(N = 1)</a:t>
            </a:r>
          </a:p>
        </p:txBody>
      </p:sp>
      <p:sp>
        <p:nvSpPr>
          <p:cNvPr id="11" name="Textfeld 10">
            <a:extLst>
              <a:ext uri="{FF2B5EF4-FFF2-40B4-BE49-F238E27FC236}">
                <a16:creationId xmlns:a16="http://schemas.microsoft.com/office/drawing/2014/main" id="{B3B61D63-04FE-DCF6-8390-4A0B10846DB3}"/>
              </a:ext>
            </a:extLst>
          </p:cNvPr>
          <p:cNvSpPr txBox="1"/>
          <p:nvPr/>
        </p:nvSpPr>
        <p:spPr>
          <a:xfrm>
            <a:off x="1840491" y="3379449"/>
            <a:ext cx="1112518" cy="369332"/>
          </a:xfrm>
          <a:prstGeom prst="rect">
            <a:avLst/>
          </a:prstGeom>
          <a:noFill/>
        </p:spPr>
        <p:txBody>
          <a:bodyPr wrap="square" rtlCol="0">
            <a:spAutoFit/>
          </a:bodyPr>
          <a:lstStyle/>
          <a:p>
            <a:r>
              <a:rPr lang="de-CH" sz="1800" dirty="0"/>
              <a:t>(N = 0)</a:t>
            </a:r>
          </a:p>
        </p:txBody>
      </p:sp>
    </p:spTree>
    <p:custDataLst>
      <p:custData r:id="rId1"/>
      <p:custData r:id="rId2"/>
    </p:custDataLst>
    <p:extLst>
      <p:ext uri="{BB962C8B-B14F-4D97-AF65-F5344CB8AC3E}">
        <p14:creationId xmlns:p14="http://schemas.microsoft.com/office/powerpoint/2010/main" val="5218632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F2CECFA1-4912-44EB-8121-F49C3215A809}"/>
              </a:ext>
            </a:extLst>
          </p:cNvPr>
          <p:cNvSpPr>
            <a:spLocks noGrp="1"/>
          </p:cNvSpPr>
          <p:nvPr>
            <p:ph type="title"/>
          </p:nvPr>
        </p:nvSpPr>
        <p:spPr>
          <a:xfrm>
            <a:off x="358773" y="0"/>
            <a:ext cx="8426450" cy="609662"/>
          </a:xfrm>
        </p:spPr>
        <p:txBody>
          <a:bodyPr anchor="b"/>
          <a:lstStyle/>
          <a:p>
            <a:r>
              <a:rPr lang="de-CH" dirty="0"/>
              <a:t>Algorithmen auf dem Rückzug</a:t>
            </a:r>
          </a:p>
        </p:txBody>
      </p:sp>
      <p:sp>
        <p:nvSpPr>
          <p:cNvPr id="2" name="Inhaltsplatzhalter 1">
            <a:extLst>
              <a:ext uri="{FF2B5EF4-FFF2-40B4-BE49-F238E27FC236}">
                <a16:creationId xmlns:a16="http://schemas.microsoft.com/office/drawing/2014/main" id="{85C994B8-8B4B-1947-4179-E9B43C00554D}"/>
              </a:ext>
            </a:extLst>
          </p:cNvPr>
          <p:cNvSpPr>
            <a:spLocks noGrp="1"/>
          </p:cNvSpPr>
          <p:nvPr>
            <p:ph idx="1"/>
          </p:nvPr>
        </p:nvSpPr>
        <p:spPr>
          <a:xfrm>
            <a:off x="358775" y="820682"/>
            <a:ext cx="8426450" cy="2198743"/>
          </a:xfrm>
        </p:spPr>
        <p:txBody>
          <a:bodyPr>
            <a:noAutofit/>
          </a:bodyPr>
          <a:lstStyle/>
          <a:p>
            <a:pPr marL="285750" indent="-285750">
              <a:spcAft>
                <a:spcPts val="1200"/>
              </a:spcAft>
              <a:buFont typeface="Arial" panose="020B0604020202020204" pitchFamily="34" charset="0"/>
              <a:buChar char="•"/>
            </a:pPr>
            <a:r>
              <a:rPr lang="de-CH" sz="2000" dirty="0"/>
              <a:t>Tools i.d.R. nur bei vertiefterem Risk Assessment</a:t>
            </a:r>
            <a:endParaRPr lang="de-CH" sz="2000" dirty="0">
              <a:solidFill>
                <a:schemeClr val="tx1"/>
              </a:solidFill>
            </a:endParaRPr>
          </a:p>
          <a:p>
            <a:pPr marL="285750" indent="-285750">
              <a:spcAft>
                <a:spcPts val="1200"/>
              </a:spcAft>
              <a:buFont typeface="Arial" panose="020B0604020202020204" pitchFamily="34" charset="0"/>
              <a:buChar char="•"/>
            </a:pPr>
            <a:r>
              <a:rPr lang="de-CH" sz="2000" dirty="0">
                <a:solidFill>
                  <a:schemeClr val="tx1"/>
                </a:solidFill>
              </a:rPr>
              <a:t>Octagon konnte sich etablieren</a:t>
            </a:r>
            <a:r>
              <a:rPr lang="de-CH" sz="2000" dirty="0"/>
              <a:t> </a:t>
            </a:r>
            <a:r>
              <a:rPr lang="de-CH" sz="2000" dirty="0">
                <a:solidFill>
                  <a:schemeClr val="tx1"/>
                </a:solidFill>
              </a:rPr>
              <a:t>→ Tiefer Automatisierungsgrad, keine künstliche Intelligenz</a:t>
            </a:r>
          </a:p>
          <a:p>
            <a:pPr marL="285750" indent="-285750">
              <a:spcAft>
                <a:spcPts val="1200"/>
              </a:spcAft>
              <a:buFont typeface="Arial" panose="020B0604020202020204" pitchFamily="34" charset="0"/>
              <a:buChar char="•"/>
            </a:pPr>
            <a:r>
              <a:rPr lang="de-CH" sz="2000" dirty="0">
                <a:solidFill>
                  <a:schemeClr val="tx1"/>
                </a:solidFill>
              </a:rPr>
              <a:t>Keine Verwendung von </a:t>
            </a:r>
            <a:r>
              <a:rPr lang="de-CH" sz="2000" dirty="0" err="1">
                <a:solidFill>
                  <a:schemeClr val="tx1"/>
                </a:solidFill>
              </a:rPr>
              <a:t>DyRiAS</a:t>
            </a:r>
            <a:r>
              <a:rPr lang="de-CH" sz="2000" dirty="0">
                <a:solidFill>
                  <a:schemeClr val="tx1"/>
                </a:solidFill>
              </a:rPr>
              <a:t> oder Ra-PROF, nur in einem Fall ODARA verwendet</a:t>
            </a:r>
          </a:p>
          <a:p>
            <a:pPr marL="285750" indent="-285750">
              <a:spcAft>
                <a:spcPts val="1200"/>
              </a:spcAft>
              <a:buFont typeface="Arial" panose="020B0604020202020204" pitchFamily="34" charset="0"/>
              <a:buChar char="•"/>
            </a:pPr>
            <a:endParaRPr lang="de-CH" sz="2000" dirty="0">
              <a:solidFill>
                <a:schemeClr val="tx1"/>
              </a:solidFill>
            </a:endParaRPr>
          </a:p>
          <a:p>
            <a:pPr>
              <a:spcAft>
                <a:spcPts val="1200"/>
              </a:spcAft>
            </a:pPr>
            <a:endParaRPr lang="de-CH" sz="2000" dirty="0"/>
          </a:p>
        </p:txBody>
      </p:sp>
      <p:sp>
        <p:nvSpPr>
          <p:cNvPr id="3" name="Rechteck 2">
            <a:extLst>
              <a:ext uri="{FF2B5EF4-FFF2-40B4-BE49-F238E27FC236}">
                <a16:creationId xmlns:a16="http://schemas.microsoft.com/office/drawing/2014/main" id="{F3C36EF1-6757-A6CA-617D-EEA2C63D8C31}"/>
              </a:ext>
            </a:extLst>
          </p:cNvPr>
          <p:cNvSpPr/>
          <p:nvPr/>
        </p:nvSpPr>
        <p:spPr>
          <a:xfrm>
            <a:off x="302150" y="4661686"/>
            <a:ext cx="1319916" cy="3810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6" name="Slide Number Placeholder 5">
            <a:extLst>
              <a:ext uri="{FF2B5EF4-FFF2-40B4-BE49-F238E27FC236}">
                <a16:creationId xmlns:a16="http://schemas.microsoft.com/office/drawing/2014/main" id="{262F1223-F45B-4A48-86A1-8B4AAE68E04C}"/>
              </a:ext>
            </a:extLst>
          </p:cNvPr>
          <p:cNvSpPr>
            <a:spLocks noGrp="1"/>
          </p:cNvSpPr>
          <p:nvPr>
            <p:ph type="sldNum" sz="quarter" idx="12"/>
          </p:nvPr>
        </p:nvSpPr>
        <p:spPr/>
        <p:txBody>
          <a:bodyPr/>
          <a:lstStyle/>
          <a:p>
            <a:fld id="{7559FC98-AF75-4A00-A03C-DF9FEBF6BCB9}" type="slidenum">
              <a:rPr lang="de-CH" smtClean="0"/>
              <a:pPr/>
              <a:t>22</a:t>
            </a:fld>
            <a:endParaRPr lang="de-CH"/>
          </a:p>
        </p:txBody>
      </p:sp>
      <p:sp>
        <p:nvSpPr>
          <p:cNvPr id="11" name="Textfeld 10">
            <a:extLst>
              <a:ext uri="{FF2B5EF4-FFF2-40B4-BE49-F238E27FC236}">
                <a16:creationId xmlns:a16="http://schemas.microsoft.com/office/drawing/2014/main" id="{E7F2FEB6-12B9-7EC2-25C6-992C867FD9D5}"/>
              </a:ext>
            </a:extLst>
          </p:cNvPr>
          <p:cNvSpPr txBox="1"/>
          <p:nvPr/>
        </p:nvSpPr>
        <p:spPr>
          <a:xfrm>
            <a:off x="790773" y="3155601"/>
            <a:ext cx="7422770" cy="646331"/>
          </a:xfrm>
          <a:prstGeom prst="rect">
            <a:avLst/>
          </a:prstGeom>
          <a:noFill/>
        </p:spPr>
        <p:txBody>
          <a:bodyPr wrap="square" rtlCol="0">
            <a:spAutoFit/>
          </a:bodyPr>
          <a:lstStyle/>
          <a:p>
            <a:r>
              <a:rPr lang="de-DE" sz="1800" b="1" dirty="0">
                <a:solidFill>
                  <a:schemeClr val="tx1"/>
                </a:solidFill>
                <a:latin typeface="Gill Sans Nova" panose="020B0602020104020203" pitchFamily="34" charset="0"/>
              </a:rPr>
              <a:t>Bedenken über algorithmische «Blackboxes» können ausgeräumt werden</a:t>
            </a:r>
          </a:p>
        </p:txBody>
      </p:sp>
      <p:sp>
        <p:nvSpPr>
          <p:cNvPr id="13" name="Oval 12">
            <a:extLst>
              <a:ext uri="{FF2B5EF4-FFF2-40B4-BE49-F238E27FC236}">
                <a16:creationId xmlns:a16="http://schemas.microsoft.com/office/drawing/2014/main" id="{0D186219-3DDF-B012-BA84-B04C07D0040D}"/>
              </a:ext>
            </a:extLst>
          </p:cNvPr>
          <p:cNvSpPr>
            <a:spLocks noChangeAspect="1"/>
          </p:cNvSpPr>
          <p:nvPr/>
        </p:nvSpPr>
        <p:spPr>
          <a:xfrm>
            <a:off x="358774" y="3231989"/>
            <a:ext cx="432000" cy="432000"/>
          </a:xfrm>
          <a:prstGeom prst="ellipse">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3200" dirty="0">
                <a:solidFill>
                  <a:schemeClr val="bg1"/>
                </a:solidFill>
              </a:rPr>
              <a:t>!</a:t>
            </a:r>
          </a:p>
        </p:txBody>
      </p:sp>
      <p:sp>
        <p:nvSpPr>
          <p:cNvPr id="16" name="Textfeld 15">
            <a:extLst>
              <a:ext uri="{FF2B5EF4-FFF2-40B4-BE49-F238E27FC236}">
                <a16:creationId xmlns:a16="http://schemas.microsoft.com/office/drawing/2014/main" id="{82422A5E-CE62-31A9-1D76-875903076A2B}"/>
              </a:ext>
            </a:extLst>
          </p:cNvPr>
          <p:cNvSpPr txBox="1"/>
          <p:nvPr/>
        </p:nvSpPr>
        <p:spPr>
          <a:xfrm>
            <a:off x="790773" y="3893914"/>
            <a:ext cx="7994450" cy="646331"/>
          </a:xfrm>
          <a:prstGeom prst="rect">
            <a:avLst/>
          </a:prstGeom>
          <a:noFill/>
        </p:spPr>
        <p:txBody>
          <a:bodyPr wrap="square" rtlCol="0">
            <a:spAutoFit/>
          </a:bodyPr>
          <a:lstStyle/>
          <a:p>
            <a:r>
              <a:rPr lang="de-CH" sz="1800" b="1" dirty="0">
                <a:solidFill>
                  <a:schemeClr val="tx1"/>
                </a:solidFill>
                <a:latin typeface="Gill Sans Nova" panose="020B0602020104020203" pitchFamily="34" charset="0"/>
              </a:rPr>
              <a:t>Aber: Dokumentation des Einsatzes und Einflusses algorithmischer Tools anhand der analysierten Akten oft nicht schlüssig nachvollziehbar</a:t>
            </a:r>
          </a:p>
        </p:txBody>
      </p:sp>
      <p:sp>
        <p:nvSpPr>
          <p:cNvPr id="17" name="Oval 16">
            <a:extLst>
              <a:ext uri="{FF2B5EF4-FFF2-40B4-BE49-F238E27FC236}">
                <a16:creationId xmlns:a16="http://schemas.microsoft.com/office/drawing/2014/main" id="{44B47816-6265-1B52-78D2-F321CF4D3EA4}"/>
              </a:ext>
            </a:extLst>
          </p:cNvPr>
          <p:cNvSpPr>
            <a:spLocks noChangeAspect="1"/>
          </p:cNvSpPr>
          <p:nvPr/>
        </p:nvSpPr>
        <p:spPr>
          <a:xfrm>
            <a:off x="358773" y="4001080"/>
            <a:ext cx="432000" cy="432000"/>
          </a:xfrm>
          <a:prstGeom prst="ellipse">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3200">
                <a:solidFill>
                  <a:schemeClr val="bg1"/>
                </a:solidFill>
              </a:rPr>
              <a:t>!</a:t>
            </a:r>
          </a:p>
        </p:txBody>
      </p:sp>
    </p:spTree>
    <p:custDataLst>
      <p:custData r:id="rId1"/>
      <p:custData r:id="rId2"/>
    </p:custDataLst>
    <p:extLst>
      <p:ext uri="{BB962C8B-B14F-4D97-AF65-F5344CB8AC3E}">
        <p14:creationId xmlns:p14="http://schemas.microsoft.com/office/powerpoint/2010/main" val="1754754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1" grpId="0"/>
      <p:bldP spid="13" grpId="0" animBg="1"/>
      <p:bldP spid="16" grpId="0"/>
      <p:bldP spid="1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F2CECFA1-4912-44EB-8121-F49C3215A809}"/>
              </a:ext>
            </a:extLst>
          </p:cNvPr>
          <p:cNvSpPr>
            <a:spLocks noGrp="1"/>
          </p:cNvSpPr>
          <p:nvPr>
            <p:ph type="title"/>
          </p:nvPr>
        </p:nvSpPr>
        <p:spPr>
          <a:xfrm>
            <a:off x="358774" y="-4792"/>
            <a:ext cx="8426450" cy="609662"/>
          </a:xfrm>
        </p:spPr>
        <p:txBody>
          <a:bodyPr anchor="b"/>
          <a:lstStyle/>
          <a:p>
            <a:r>
              <a:rPr lang="de-CH" dirty="0"/>
              <a:t>Massnahmen gegenüber gefährdenden Personen</a:t>
            </a:r>
          </a:p>
        </p:txBody>
      </p:sp>
      <p:sp>
        <p:nvSpPr>
          <p:cNvPr id="6" name="Slide Number Placeholder 5">
            <a:extLst>
              <a:ext uri="{FF2B5EF4-FFF2-40B4-BE49-F238E27FC236}">
                <a16:creationId xmlns:a16="http://schemas.microsoft.com/office/drawing/2014/main" id="{262F1223-F45B-4A48-86A1-8B4AAE68E04C}"/>
              </a:ext>
            </a:extLst>
          </p:cNvPr>
          <p:cNvSpPr>
            <a:spLocks noGrp="1"/>
          </p:cNvSpPr>
          <p:nvPr>
            <p:ph type="sldNum" sz="quarter" idx="12"/>
          </p:nvPr>
        </p:nvSpPr>
        <p:spPr>
          <a:xfrm>
            <a:off x="8570473" y="4767263"/>
            <a:ext cx="214752" cy="273844"/>
          </a:xfrm>
        </p:spPr>
        <p:txBody>
          <a:bodyPr/>
          <a:lstStyle/>
          <a:p>
            <a:fld id="{7559FC98-AF75-4A00-A03C-DF9FEBF6BCB9}" type="slidenum">
              <a:rPr lang="de-CH" smtClean="0"/>
              <a:pPr/>
              <a:t>23</a:t>
            </a:fld>
            <a:endParaRPr lang="de-CH"/>
          </a:p>
        </p:txBody>
      </p:sp>
      <p:graphicFrame>
        <p:nvGraphicFramePr>
          <p:cNvPr id="8" name="Diagramm 7">
            <a:extLst>
              <a:ext uri="{FF2B5EF4-FFF2-40B4-BE49-F238E27FC236}">
                <a16:creationId xmlns:a16="http://schemas.microsoft.com/office/drawing/2014/main" id="{0168C453-791F-CBCD-1ACC-8A0D5B68D6D2}"/>
              </a:ext>
            </a:extLst>
          </p:cNvPr>
          <p:cNvGraphicFramePr/>
          <p:nvPr>
            <p:extLst>
              <p:ext uri="{D42A27DB-BD31-4B8C-83A1-F6EECF244321}">
                <p14:modId xmlns:p14="http://schemas.microsoft.com/office/powerpoint/2010/main" val="3691415450"/>
              </p:ext>
            </p:extLst>
          </p:nvPr>
        </p:nvGraphicFramePr>
        <p:xfrm>
          <a:off x="345326" y="1167418"/>
          <a:ext cx="8426450" cy="3439397"/>
        </p:xfrm>
        <a:graphic>
          <a:graphicData uri="http://schemas.openxmlformats.org/drawingml/2006/chart">
            <c:chart xmlns:c="http://schemas.openxmlformats.org/drawingml/2006/chart" xmlns:r="http://schemas.openxmlformats.org/officeDocument/2006/relationships" r:id="rId5"/>
          </a:graphicData>
        </a:graphic>
      </p:graphicFrame>
      <p:sp>
        <p:nvSpPr>
          <p:cNvPr id="5" name="Rechteck 4">
            <a:extLst>
              <a:ext uri="{FF2B5EF4-FFF2-40B4-BE49-F238E27FC236}">
                <a16:creationId xmlns:a16="http://schemas.microsoft.com/office/drawing/2014/main" id="{BAA7A88F-1914-B01A-CE93-EA55FF657438}"/>
              </a:ext>
            </a:extLst>
          </p:cNvPr>
          <p:cNvSpPr/>
          <p:nvPr/>
        </p:nvSpPr>
        <p:spPr>
          <a:xfrm rot="5400000">
            <a:off x="4467354" y="-3319148"/>
            <a:ext cx="209291" cy="87628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CH" sz="1800" b="1" dirty="0">
                <a:solidFill>
                  <a:schemeClr val="tx1"/>
                </a:solidFill>
              </a:rPr>
              <a:t>Häufigkeit ergriffener Massnahmen (Mehrfachantworten möglich)</a:t>
            </a:r>
            <a:endParaRPr lang="de-CH" sz="1600" b="1" dirty="0">
              <a:solidFill>
                <a:schemeClr val="tx1"/>
              </a:solidFill>
            </a:endParaRPr>
          </a:p>
        </p:txBody>
      </p:sp>
      <p:sp>
        <p:nvSpPr>
          <p:cNvPr id="7" name="Textfeld 6">
            <a:extLst>
              <a:ext uri="{FF2B5EF4-FFF2-40B4-BE49-F238E27FC236}">
                <a16:creationId xmlns:a16="http://schemas.microsoft.com/office/drawing/2014/main" id="{D23569CD-9812-ADE5-F229-6F86545527DE}"/>
              </a:ext>
            </a:extLst>
          </p:cNvPr>
          <p:cNvSpPr txBox="1"/>
          <p:nvPr/>
        </p:nvSpPr>
        <p:spPr>
          <a:xfrm>
            <a:off x="7817855" y="1548105"/>
            <a:ext cx="1198924" cy="369332"/>
          </a:xfrm>
          <a:prstGeom prst="rect">
            <a:avLst/>
          </a:prstGeom>
          <a:noFill/>
        </p:spPr>
        <p:txBody>
          <a:bodyPr wrap="square" rtlCol="0">
            <a:spAutoFit/>
          </a:bodyPr>
          <a:lstStyle/>
          <a:p>
            <a:r>
              <a:rPr lang="de-CH" sz="1800" dirty="0"/>
              <a:t>(N = 250)</a:t>
            </a:r>
          </a:p>
        </p:txBody>
      </p:sp>
      <p:sp>
        <p:nvSpPr>
          <p:cNvPr id="9" name="Textfeld 8">
            <a:extLst>
              <a:ext uri="{FF2B5EF4-FFF2-40B4-BE49-F238E27FC236}">
                <a16:creationId xmlns:a16="http://schemas.microsoft.com/office/drawing/2014/main" id="{5F96DF51-DE85-11C8-6C13-28F835D344B2}"/>
              </a:ext>
            </a:extLst>
          </p:cNvPr>
          <p:cNvSpPr txBox="1"/>
          <p:nvPr/>
        </p:nvSpPr>
        <p:spPr>
          <a:xfrm>
            <a:off x="6156232" y="2437567"/>
            <a:ext cx="1198924" cy="369332"/>
          </a:xfrm>
          <a:prstGeom prst="rect">
            <a:avLst/>
          </a:prstGeom>
          <a:noFill/>
        </p:spPr>
        <p:txBody>
          <a:bodyPr wrap="square" rtlCol="0">
            <a:spAutoFit/>
          </a:bodyPr>
          <a:lstStyle/>
          <a:p>
            <a:r>
              <a:rPr lang="de-CH" sz="1800" dirty="0"/>
              <a:t>(N = 152)</a:t>
            </a:r>
          </a:p>
        </p:txBody>
      </p:sp>
      <p:sp>
        <p:nvSpPr>
          <p:cNvPr id="10" name="Textfeld 9">
            <a:extLst>
              <a:ext uri="{FF2B5EF4-FFF2-40B4-BE49-F238E27FC236}">
                <a16:creationId xmlns:a16="http://schemas.microsoft.com/office/drawing/2014/main" id="{B5757793-17A8-8730-CC8D-26B82C90C34D}"/>
              </a:ext>
            </a:extLst>
          </p:cNvPr>
          <p:cNvSpPr txBox="1"/>
          <p:nvPr/>
        </p:nvSpPr>
        <p:spPr>
          <a:xfrm>
            <a:off x="5375736" y="3319036"/>
            <a:ext cx="1198924" cy="369332"/>
          </a:xfrm>
          <a:prstGeom prst="rect">
            <a:avLst/>
          </a:prstGeom>
          <a:noFill/>
        </p:spPr>
        <p:txBody>
          <a:bodyPr wrap="square" rtlCol="0">
            <a:spAutoFit/>
          </a:bodyPr>
          <a:lstStyle/>
          <a:p>
            <a:r>
              <a:rPr lang="de-CH" sz="1800" dirty="0"/>
              <a:t>(N = 107)</a:t>
            </a:r>
          </a:p>
        </p:txBody>
      </p:sp>
    </p:spTree>
    <p:custDataLst>
      <p:custData r:id="rId1"/>
      <p:custData r:id="rId2"/>
    </p:custDataLst>
    <p:extLst>
      <p:ext uri="{BB962C8B-B14F-4D97-AF65-F5344CB8AC3E}">
        <p14:creationId xmlns:p14="http://schemas.microsoft.com/office/powerpoint/2010/main" val="27412819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F2CECFA1-4912-44EB-8121-F49C3215A809}"/>
              </a:ext>
            </a:extLst>
          </p:cNvPr>
          <p:cNvSpPr>
            <a:spLocks noGrp="1"/>
          </p:cNvSpPr>
          <p:nvPr>
            <p:ph type="title"/>
          </p:nvPr>
        </p:nvSpPr>
        <p:spPr>
          <a:xfrm>
            <a:off x="358774" y="0"/>
            <a:ext cx="8426450" cy="609662"/>
          </a:xfrm>
        </p:spPr>
        <p:txBody>
          <a:bodyPr anchor="b"/>
          <a:lstStyle/>
          <a:p>
            <a:r>
              <a:rPr lang="de-CH" dirty="0"/>
              <a:t>Gefährderansprache</a:t>
            </a:r>
          </a:p>
        </p:txBody>
      </p:sp>
      <p:sp>
        <p:nvSpPr>
          <p:cNvPr id="6" name="Slide Number Placeholder 5">
            <a:extLst>
              <a:ext uri="{FF2B5EF4-FFF2-40B4-BE49-F238E27FC236}">
                <a16:creationId xmlns:a16="http://schemas.microsoft.com/office/drawing/2014/main" id="{262F1223-F45B-4A48-86A1-8B4AAE68E04C}"/>
              </a:ext>
            </a:extLst>
          </p:cNvPr>
          <p:cNvSpPr>
            <a:spLocks noGrp="1"/>
          </p:cNvSpPr>
          <p:nvPr>
            <p:ph type="sldNum" sz="quarter" idx="12"/>
          </p:nvPr>
        </p:nvSpPr>
        <p:spPr>
          <a:xfrm>
            <a:off x="8570473" y="4767263"/>
            <a:ext cx="214752" cy="273844"/>
          </a:xfrm>
        </p:spPr>
        <p:txBody>
          <a:bodyPr/>
          <a:lstStyle/>
          <a:p>
            <a:fld id="{7559FC98-AF75-4A00-A03C-DF9FEBF6BCB9}" type="slidenum">
              <a:rPr lang="de-CH" smtClean="0"/>
              <a:pPr/>
              <a:t>24</a:t>
            </a:fld>
            <a:endParaRPr lang="de-CH"/>
          </a:p>
        </p:txBody>
      </p:sp>
      <p:graphicFrame>
        <p:nvGraphicFramePr>
          <p:cNvPr id="8" name="Diagramm 7">
            <a:extLst>
              <a:ext uri="{FF2B5EF4-FFF2-40B4-BE49-F238E27FC236}">
                <a16:creationId xmlns:a16="http://schemas.microsoft.com/office/drawing/2014/main" id="{0168C453-791F-CBCD-1ACC-8A0D5B68D6D2}"/>
              </a:ext>
            </a:extLst>
          </p:cNvPr>
          <p:cNvGraphicFramePr/>
          <p:nvPr>
            <p:extLst>
              <p:ext uri="{D42A27DB-BD31-4B8C-83A1-F6EECF244321}">
                <p14:modId xmlns:p14="http://schemas.microsoft.com/office/powerpoint/2010/main" val="2627202690"/>
              </p:ext>
            </p:extLst>
          </p:nvPr>
        </p:nvGraphicFramePr>
        <p:xfrm>
          <a:off x="358774" y="1008529"/>
          <a:ext cx="8426450" cy="3513435"/>
        </p:xfrm>
        <a:graphic>
          <a:graphicData uri="http://schemas.openxmlformats.org/drawingml/2006/chart">
            <c:chart xmlns:c="http://schemas.openxmlformats.org/drawingml/2006/chart" xmlns:r="http://schemas.openxmlformats.org/officeDocument/2006/relationships" r:id="rId5"/>
          </a:graphicData>
        </a:graphic>
      </p:graphicFrame>
      <p:sp>
        <p:nvSpPr>
          <p:cNvPr id="5" name="Rechteck 4">
            <a:extLst>
              <a:ext uri="{FF2B5EF4-FFF2-40B4-BE49-F238E27FC236}">
                <a16:creationId xmlns:a16="http://schemas.microsoft.com/office/drawing/2014/main" id="{2BEE511B-BBDA-EDE8-98BD-C23FED6E5435}"/>
              </a:ext>
            </a:extLst>
          </p:cNvPr>
          <p:cNvSpPr/>
          <p:nvPr/>
        </p:nvSpPr>
        <p:spPr>
          <a:xfrm rot="5400000">
            <a:off x="4470619" y="-3232038"/>
            <a:ext cx="202760" cy="8426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rtl="0">
              <a:defRPr sz="1000" b="0" i="0" u="none" strike="noStrike" kern="1200" baseline="0">
                <a:solidFill>
                  <a:prstClr val="black"/>
                </a:solidFill>
                <a:latin typeface="Gill Sans Nova" panose="020B0602020104020203" pitchFamily="34" charset="0"/>
                <a:ea typeface="+mn-ea"/>
                <a:cs typeface="+mn-cs"/>
              </a:defRPr>
            </a:pPr>
            <a:r>
              <a:rPr lang="de-CH" sz="1800" b="1" dirty="0">
                <a:solidFill>
                  <a:schemeClr val="tx1"/>
                </a:solidFill>
              </a:rPr>
              <a:t>Kooperation im Rahmen der Gefährderansprache</a:t>
            </a:r>
          </a:p>
        </p:txBody>
      </p:sp>
      <p:sp>
        <p:nvSpPr>
          <p:cNvPr id="7" name="Textfeld 6">
            <a:extLst>
              <a:ext uri="{FF2B5EF4-FFF2-40B4-BE49-F238E27FC236}">
                <a16:creationId xmlns:a16="http://schemas.microsoft.com/office/drawing/2014/main" id="{B2E5FF05-4BC4-B5B1-97E6-9FE2D4BDDF36}"/>
              </a:ext>
            </a:extLst>
          </p:cNvPr>
          <p:cNvSpPr txBox="1"/>
          <p:nvPr/>
        </p:nvSpPr>
        <p:spPr>
          <a:xfrm>
            <a:off x="7333581" y="1406300"/>
            <a:ext cx="1182266" cy="369332"/>
          </a:xfrm>
          <a:prstGeom prst="rect">
            <a:avLst/>
          </a:prstGeom>
          <a:noFill/>
        </p:spPr>
        <p:txBody>
          <a:bodyPr wrap="square" rtlCol="0">
            <a:spAutoFit/>
          </a:bodyPr>
          <a:lstStyle/>
          <a:p>
            <a:r>
              <a:rPr lang="de-CH" sz="1800" dirty="0"/>
              <a:t>(N = 41)</a:t>
            </a:r>
          </a:p>
        </p:txBody>
      </p:sp>
      <p:sp>
        <p:nvSpPr>
          <p:cNvPr id="9" name="Textfeld 8">
            <a:extLst>
              <a:ext uri="{FF2B5EF4-FFF2-40B4-BE49-F238E27FC236}">
                <a16:creationId xmlns:a16="http://schemas.microsoft.com/office/drawing/2014/main" id="{0C55A3BB-5D3D-5F97-FCF9-0CA2EE1B0D02}"/>
              </a:ext>
            </a:extLst>
          </p:cNvPr>
          <p:cNvSpPr txBox="1"/>
          <p:nvPr/>
        </p:nvSpPr>
        <p:spPr>
          <a:xfrm>
            <a:off x="4396194" y="2338277"/>
            <a:ext cx="1182266" cy="369332"/>
          </a:xfrm>
          <a:prstGeom prst="rect">
            <a:avLst/>
          </a:prstGeom>
          <a:noFill/>
        </p:spPr>
        <p:txBody>
          <a:bodyPr wrap="square" rtlCol="0">
            <a:spAutoFit/>
          </a:bodyPr>
          <a:lstStyle/>
          <a:p>
            <a:r>
              <a:rPr lang="de-CH" sz="1800" dirty="0"/>
              <a:t>(N = 8)</a:t>
            </a:r>
          </a:p>
        </p:txBody>
      </p:sp>
      <p:sp>
        <p:nvSpPr>
          <p:cNvPr id="10" name="Textfeld 9">
            <a:extLst>
              <a:ext uri="{FF2B5EF4-FFF2-40B4-BE49-F238E27FC236}">
                <a16:creationId xmlns:a16="http://schemas.microsoft.com/office/drawing/2014/main" id="{5F30F706-EB3B-C699-E7BD-E08EEB84EEAE}"/>
              </a:ext>
            </a:extLst>
          </p:cNvPr>
          <p:cNvSpPr txBox="1"/>
          <p:nvPr/>
        </p:nvSpPr>
        <p:spPr>
          <a:xfrm>
            <a:off x="4742349" y="3266697"/>
            <a:ext cx="1182266" cy="369332"/>
          </a:xfrm>
          <a:prstGeom prst="rect">
            <a:avLst/>
          </a:prstGeom>
          <a:noFill/>
        </p:spPr>
        <p:txBody>
          <a:bodyPr wrap="square" rtlCol="0">
            <a:spAutoFit/>
          </a:bodyPr>
          <a:lstStyle/>
          <a:p>
            <a:r>
              <a:rPr lang="de-CH" sz="1800" dirty="0"/>
              <a:t>(N = 12)</a:t>
            </a:r>
          </a:p>
        </p:txBody>
      </p:sp>
    </p:spTree>
    <p:custDataLst>
      <p:custData r:id="rId1"/>
      <p:custData r:id="rId2"/>
    </p:custDataLst>
    <p:extLst>
      <p:ext uri="{BB962C8B-B14F-4D97-AF65-F5344CB8AC3E}">
        <p14:creationId xmlns:p14="http://schemas.microsoft.com/office/powerpoint/2010/main" val="4567259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F2CECFA1-4912-44EB-8121-F49C3215A809}"/>
              </a:ext>
            </a:extLst>
          </p:cNvPr>
          <p:cNvSpPr>
            <a:spLocks noGrp="1"/>
          </p:cNvSpPr>
          <p:nvPr>
            <p:ph type="title"/>
          </p:nvPr>
        </p:nvSpPr>
        <p:spPr>
          <a:xfrm>
            <a:off x="358775" y="0"/>
            <a:ext cx="8426450" cy="609662"/>
          </a:xfrm>
        </p:spPr>
        <p:txBody>
          <a:bodyPr anchor="b"/>
          <a:lstStyle/>
          <a:p>
            <a:r>
              <a:rPr lang="de-CH" dirty="0"/>
              <a:t>Massnahmen für (potenzielle) Opfer</a:t>
            </a:r>
          </a:p>
        </p:txBody>
      </p:sp>
      <p:sp>
        <p:nvSpPr>
          <p:cNvPr id="6" name="Slide Number Placeholder 5">
            <a:extLst>
              <a:ext uri="{FF2B5EF4-FFF2-40B4-BE49-F238E27FC236}">
                <a16:creationId xmlns:a16="http://schemas.microsoft.com/office/drawing/2014/main" id="{262F1223-F45B-4A48-86A1-8B4AAE68E04C}"/>
              </a:ext>
            </a:extLst>
          </p:cNvPr>
          <p:cNvSpPr>
            <a:spLocks noGrp="1"/>
          </p:cNvSpPr>
          <p:nvPr>
            <p:ph type="sldNum" sz="quarter" idx="12"/>
          </p:nvPr>
        </p:nvSpPr>
        <p:spPr>
          <a:xfrm>
            <a:off x="8570473" y="4767263"/>
            <a:ext cx="214752" cy="273844"/>
          </a:xfrm>
        </p:spPr>
        <p:txBody>
          <a:bodyPr/>
          <a:lstStyle/>
          <a:p>
            <a:fld id="{7559FC98-AF75-4A00-A03C-DF9FEBF6BCB9}" type="slidenum">
              <a:rPr lang="de-CH" smtClean="0"/>
              <a:pPr/>
              <a:t>25</a:t>
            </a:fld>
            <a:endParaRPr lang="de-CH"/>
          </a:p>
        </p:txBody>
      </p:sp>
      <p:graphicFrame>
        <p:nvGraphicFramePr>
          <p:cNvPr id="5" name="Diagramm 4">
            <a:extLst>
              <a:ext uri="{FF2B5EF4-FFF2-40B4-BE49-F238E27FC236}">
                <a16:creationId xmlns:a16="http://schemas.microsoft.com/office/drawing/2014/main" id="{9C574A07-21AE-7BE8-58D4-B408960B4FD4}"/>
              </a:ext>
            </a:extLst>
          </p:cNvPr>
          <p:cNvGraphicFramePr/>
          <p:nvPr>
            <p:extLst>
              <p:ext uri="{D42A27DB-BD31-4B8C-83A1-F6EECF244321}">
                <p14:modId xmlns:p14="http://schemas.microsoft.com/office/powerpoint/2010/main" val="3396341582"/>
              </p:ext>
            </p:extLst>
          </p:nvPr>
        </p:nvGraphicFramePr>
        <p:xfrm>
          <a:off x="211791" y="1082566"/>
          <a:ext cx="8720418" cy="3751827"/>
        </p:xfrm>
        <a:graphic>
          <a:graphicData uri="http://schemas.openxmlformats.org/drawingml/2006/chart">
            <c:chart xmlns:c="http://schemas.openxmlformats.org/drawingml/2006/chart" xmlns:r="http://schemas.openxmlformats.org/officeDocument/2006/relationships" r:id="rId5"/>
          </a:graphicData>
        </a:graphic>
      </p:graphicFrame>
      <p:sp>
        <p:nvSpPr>
          <p:cNvPr id="8" name="Rechteck 7">
            <a:extLst>
              <a:ext uri="{FF2B5EF4-FFF2-40B4-BE49-F238E27FC236}">
                <a16:creationId xmlns:a16="http://schemas.microsoft.com/office/drawing/2014/main" id="{D215D6AA-C7AF-461D-FCCB-D01FCD43A83E}"/>
              </a:ext>
            </a:extLst>
          </p:cNvPr>
          <p:cNvSpPr/>
          <p:nvPr/>
        </p:nvSpPr>
        <p:spPr>
          <a:xfrm rot="5400000">
            <a:off x="4470620" y="-3274078"/>
            <a:ext cx="202760" cy="8426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CH" sz="1800" b="1" dirty="0">
                <a:solidFill>
                  <a:schemeClr val="tx1"/>
                </a:solidFill>
              </a:rPr>
              <a:t>Häufigkeit ergriffener Massnahmen für gefährdete Personen</a:t>
            </a:r>
            <a:endParaRPr lang="de-CH" sz="1600" b="1" dirty="0">
              <a:solidFill>
                <a:schemeClr val="tx1"/>
              </a:solidFill>
            </a:endParaRPr>
          </a:p>
        </p:txBody>
      </p:sp>
      <p:sp>
        <p:nvSpPr>
          <p:cNvPr id="7" name="Textfeld 6">
            <a:extLst>
              <a:ext uri="{FF2B5EF4-FFF2-40B4-BE49-F238E27FC236}">
                <a16:creationId xmlns:a16="http://schemas.microsoft.com/office/drawing/2014/main" id="{2E881F50-9089-7194-CFAE-D9E1DAF650C5}"/>
              </a:ext>
            </a:extLst>
          </p:cNvPr>
          <p:cNvSpPr txBox="1"/>
          <p:nvPr/>
        </p:nvSpPr>
        <p:spPr>
          <a:xfrm>
            <a:off x="1180966" y="4039757"/>
            <a:ext cx="1396313" cy="307777"/>
          </a:xfrm>
          <a:prstGeom prst="rect">
            <a:avLst/>
          </a:prstGeom>
          <a:noFill/>
        </p:spPr>
        <p:txBody>
          <a:bodyPr wrap="square" rtlCol="0">
            <a:spAutoFit/>
          </a:bodyPr>
          <a:lstStyle/>
          <a:p>
            <a:pPr algn="ctr"/>
            <a:r>
              <a:rPr lang="de-CH" sz="1400" dirty="0"/>
              <a:t>(N = 126)</a:t>
            </a:r>
          </a:p>
        </p:txBody>
      </p:sp>
      <p:sp>
        <p:nvSpPr>
          <p:cNvPr id="9" name="Textfeld 8">
            <a:extLst>
              <a:ext uri="{FF2B5EF4-FFF2-40B4-BE49-F238E27FC236}">
                <a16:creationId xmlns:a16="http://schemas.microsoft.com/office/drawing/2014/main" id="{1112D474-3A64-EC8E-1924-C844C21276E7}"/>
              </a:ext>
            </a:extLst>
          </p:cNvPr>
          <p:cNvSpPr txBox="1"/>
          <p:nvPr/>
        </p:nvSpPr>
        <p:spPr>
          <a:xfrm>
            <a:off x="2681881" y="4039757"/>
            <a:ext cx="1396313" cy="307777"/>
          </a:xfrm>
          <a:prstGeom prst="rect">
            <a:avLst/>
          </a:prstGeom>
          <a:noFill/>
        </p:spPr>
        <p:txBody>
          <a:bodyPr wrap="square" rtlCol="0">
            <a:spAutoFit/>
          </a:bodyPr>
          <a:lstStyle/>
          <a:p>
            <a:pPr algn="ctr"/>
            <a:r>
              <a:rPr lang="de-CH" sz="1400" dirty="0"/>
              <a:t>(N = 69)</a:t>
            </a:r>
          </a:p>
        </p:txBody>
      </p:sp>
      <p:sp>
        <p:nvSpPr>
          <p:cNvPr id="10" name="Textfeld 9">
            <a:extLst>
              <a:ext uri="{FF2B5EF4-FFF2-40B4-BE49-F238E27FC236}">
                <a16:creationId xmlns:a16="http://schemas.microsoft.com/office/drawing/2014/main" id="{95B3296D-B422-29A0-8A0F-B50001AC1FCA}"/>
              </a:ext>
            </a:extLst>
          </p:cNvPr>
          <p:cNvSpPr txBox="1"/>
          <p:nvPr/>
        </p:nvSpPr>
        <p:spPr>
          <a:xfrm>
            <a:off x="4182796" y="4039757"/>
            <a:ext cx="1396313" cy="307777"/>
          </a:xfrm>
          <a:prstGeom prst="rect">
            <a:avLst/>
          </a:prstGeom>
          <a:noFill/>
        </p:spPr>
        <p:txBody>
          <a:bodyPr wrap="square" rtlCol="0">
            <a:spAutoFit/>
          </a:bodyPr>
          <a:lstStyle/>
          <a:p>
            <a:pPr algn="ctr"/>
            <a:r>
              <a:rPr lang="de-CH" sz="1400"/>
              <a:t>(N = 42)</a:t>
            </a:r>
          </a:p>
        </p:txBody>
      </p:sp>
      <p:sp>
        <p:nvSpPr>
          <p:cNvPr id="11" name="Textfeld 10">
            <a:extLst>
              <a:ext uri="{FF2B5EF4-FFF2-40B4-BE49-F238E27FC236}">
                <a16:creationId xmlns:a16="http://schemas.microsoft.com/office/drawing/2014/main" id="{1DFE2F09-5FB7-A7B0-7F64-AF68A7281E2B}"/>
              </a:ext>
            </a:extLst>
          </p:cNvPr>
          <p:cNvSpPr txBox="1"/>
          <p:nvPr/>
        </p:nvSpPr>
        <p:spPr>
          <a:xfrm>
            <a:off x="5744227" y="4039757"/>
            <a:ext cx="1396313" cy="307777"/>
          </a:xfrm>
          <a:prstGeom prst="rect">
            <a:avLst/>
          </a:prstGeom>
          <a:noFill/>
        </p:spPr>
        <p:txBody>
          <a:bodyPr wrap="square" rtlCol="0">
            <a:spAutoFit/>
          </a:bodyPr>
          <a:lstStyle/>
          <a:p>
            <a:pPr algn="ctr"/>
            <a:r>
              <a:rPr lang="de-CH" sz="1400" dirty="0"/>
              <a:t>(N = 14)</a:t>
            </a:r>
          </a:p>
        </p:txBody>
      </p:sp>
      <p:sp>
        <p:nvSpPr>
          <p:cNvPr id="12" name="Textfeld 11">
            <a:extLst>
              <a:ext uri="{FF2B5EF4-FFF2-40B4-BE49-F238E27FC236}">
                <a16:creationId xmlns:a16="http://schemas.microsoft.com/office/drawing/2014/main" id="{ADAE72A0-C84B-502F-97FE-2FC61C4FE646}"/>
              </a:ext>
            </a:extLst>
          </p:cNvPr>
          <p:cNvSpPr txBox="1"/>
          <p:nvPr/>
        </p:nvSpPr>
        <p:spPr>
          <a:xfrm>
            <a:off x="7281741" y="3810348"/>
            <a:ext cx="1396313" cy="307777"/>
          </a:xfrm>
          <a:prstGeom prst="rect">
            <a:avLst/>
          </a:prstGeom>
          <a:noFill/>
        </p:spPr>
        <p:txBody>
          <a:bodyPr wrap="square" rtlCol="0">
            <a:spAutoFit/>
          </a:bodyPr>
          <a:lstStyle/>
          <a:p>
            <a:pPr algn="ctr"/>
            <a:r>
              <a:rPr lang="de-CH" sz="1400" dirty="0"/>
              <a:t>(N = 20)</a:t>
            </a:r>
          </a:p>
        </p:txBody>
      </p:sp>
    </p:spTree>
    <p:custDataLst>
      <p:custData r:id="rId1"/>
      <p:custData r:id="rId2"/>
    </p:custDataLst>
    <p:extLst>
      <p:ext uri="{BB962C8B-B14F-4D97-AF65-F5344CB8AC3E}">
        <p14:creationId xmlns:p14="http://schemas.microsoft.com/office/powerpoint/2010/main" val="22656400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F2CECFA1-4912-44EB-8121-F49C3215A809}"/>
              </a:ext>
            </a:extLst>
          </p:cNvPr>
          <p:cNvSpPr>
            <a:spLocks noGrp="1"/>
          </p:cNvSpPr>
          <p:nvPr>
            <p:ph type="title"/>
          </p:nvPr>
        </p:nvSpPr>
        <p:spPr>
          <a:xfrm>
            <a:off x="358775" y="0"/>
            <a:ext cx="8426450" cy="609662"/>
          </a:xfrm>
        </p:spPr>
        <p:txBody>
          <a:bodyPr anchor="b"/>
          <a:lstStyle/>
          <a:p>
            <a:r>
              <a:rPr lang="de-CH" dirty="0"/>
              <a:t>Massnahmen</a:t>
            </a:r>
          </a:p>
        </p:txBody>
      </p:sp>
      <p:sp>
        <p:nvSpPr>
          <p:cNvPr id="2" name="Inhaltsplatzhalter 1">
            <a:extLst>
              <a:ext uri="{FF2B5EF4-FFF2-40B4-BE49-F238E27FC236}">
                <a16:creationId xmlns:a16="http://schemas.microsoft.com/office/drawing/2014/main" id="{435A784A-4EA5-85F8-3C00-9E8D52913EDF}"/>
              </a:ext>
            </a:extLst>
          </p:cNvPr>
          <p:cNvSpPr>
            <a:spLocks noGrp="1"/>
          </p:cNvSpPr>
          <p:nvPr>
            <p:ph idx="1"/>
          </p:nvPr>
        </p:nvSpPr>
        <p:spPr>
          <a:xfrm>
            <a:off x="358775" y="773206"/>
            <a:ext cx="8426450" cy="2944117"/>
          </a:xfrm>
        </p:spPr>
        <p:txBody>
          <a:bodyPr>
            <a:normAutofit/>
          </a:bodyPr>
          <a:lstStyle/>
          <a:p>
            <a:pPr marL="285750" indent="-285750">
              <a:spcAft>
                <a:spcPts val="1200"/>
              </a:spcAft>
              <a:buFont typeface="Arial" panose="020B0604020202020204" pitchFamily="34" charset="0"/>
              <a:buChar char="•"/>
            </a:pPr>
            <a:r>
              <a:rPr lang="de-CH" sz="2000" dirty="0">
                <a:solidFill>
                  <a:schemeClr val="tx1"/>
                </a:solidFill>
              </a:rPr>
              <a:t>Ergriffene Massnahmen zumeist niederschwelliger Natur</a:t>
            </a:r>
          </a:p>
          <a:p>
            <a:pPr marL="285750" indent="-285750">
              <a:spcAft>
                <a:spcPts val="1200"/>
              </a:spcAft>
              <a:buFont typeface="Arial" panose="020B0604020202020204" pitchFamily="34" charset="0"/>
              <a:buChar char="•"/>
            </a:pPr>
            <a:r>
              <a:rPr lang="de-CH" sz="2000" dirty="0"/>
              <a:t>Begründung der (nicht) ergriffenen Massnahmen nur bedingt nachvollziehbar</a:t>
            </a:r>
          </a:p>
          <a:p>
            <a:pPr marL="285750" indent="-285750">
              <a:spcAft>
                <a:spcPts val="1200"/>
              </a:spcAft>
              <a:buFont typeface="Arial" panose="020B0604020202020204" pitchFamily="34" charset="0"/>
              <a:buChar char="•"/>
            </a:pPr>
            <a:r>
              <a:rPr lang="de-CH" sz="2000" dirty="0"/>
              <a:t>Auswirkungen laufender Strafverfahren auf (nicht) ergriffene Massnahmen und umgekehrt nur bedingt nachvollziehbar</a:t>
            </a:r>
          </a:p>
          <a:p>
            <a:pPr marL="285750" indent="-285750">
              <a:spcAft>
                <a:spcPts val="1200"/>
              </a:spcAft>
              <a:buFont typeface="Arial" panose="020B0604020202020204" pitchFamily="34" charset="0"/>
              <a:buChar char="•"/>
            </a:pPr>
            <a:r>
              <a:rPr lang="de-CH" sz="2000" dirty="0"/>
              <a:t>Berichte i.d.R. abgeschlossen, bevor Auswirkungen der Massnahmen hätten beobachtet bzw. dokumentiert werden können</a:t>
            </a:r>
            <a:endParaRPr lang="de-CH" sz="2000" b="1" dirty="0"/>
          </a:p>
          <a:p>
            <a:pPr marL="285750" indent="-285750">
              <a:spcAft>
                <a:spcPts val="1200"/>
              </a:spcAft>
              <a:buFont typeface="Arial" panose="020B0604020202020204" pitchFamily="34" charset="0"/>
              <a:buChar char="•"/>
            </a:pPr>
            <a:endParaRPr lang="de-CH" sz="2000" b="1" dirty="0"/>
          </a:p>
          <a:p>
            <a:pPr marL="285750" indent="-285750">
              <a:spcAft>
                <a:spcPts val="1200"/>
              </a:spcAft>
              <a:buFont typeface="Arial" panose="020B0604020202020204" pitchFamily="34" charset="0"/>
              <a:buChar char="•"/>
            </a:pPr>
            <a:endParaRPr lang="de-CH" sz="2000" dirty="0">
              <a:solidFill>
                <a:schemeClr val="tx1"/>
              </a:solidFill>
            </a:endParaRPr>
          </a:p>
        </p:txBody>
      </p:sp>
      <p:sp>
        <p:nvSpPr>
          <p:cNvPr id="6" name="Slide Number Placeholder 5">
            <a:extLst>
              <a:ext uri="{FF2B5EF4-FFF2-40B4-BE49-F238E27FC236}">
                <a16:creationId xmlns:a16="http://schemas.microsoft.com/office/drawing/2014/main" id="{262F1223-F45B-4A48-86A1-8B4AAE68E04C}"/>
              </a:ext>
            </a:extLst>
          </p:cNvPr>
          <p:cNvSpPr>
            <a:spLocks noGrp="1"/>
          </p:cNvSpPr>
          <p:nvPr>
            <p:ph type="sldNum" sz="quarter" idx="12"/>
          </p:nvPr>
        </p:nvSpPr>
        <p:spPr/>
        <p:txBody>
          <a:bodyPr/>
          <a:lstStyle/>
          <a:p>
            <a:fld id="{7559FC98-AF75-4A00-A03C-DF9FEBF6BCB9}" type="slidenum">
              <a:rPr lang="de-CH" smtClean="0"/>
              <a:pPr/>
              <a:t>26</a:t>
            </a:fld>
            <a:endParaRPr lang="de-CH"/>
          </a:p>
        </p:txBody>
      </p:sp>
      <p:sp>
        <p:nvSpPr>
          <p:cNvPr id="8" name="Textfeld 7">
            <a:extLst>
              <a:ext uri="{FF2B5EF4-FFF2-40B4-BE49-F238E27FC236}">
                <a16:creationId xmlns:a16="http://schemas.microsoft.com/office/drawing/2014/main" id="{8D40A017-D101-5FBD-5F79-71872EB64A51}"/>
              </a:ext>
            </a:extLst>
          </p:cNvPr>
          <p:cNvSpPr txBox="1"/>
          <p:nvPr/>
        </p:nvSpPr>
        <p:spPr>
          <a:xfrm>
            <a:off x="795393" y="3354282"/>
            <a:ext cx="7775080" cy="646331"/>
          </a:xfrm>
          <a:prstGeom prst="rect">
            <a:avLst/>
          </a:prstGeom>
          <a:noFill/>
        </p:spPr>
        <p:txBody>
          <a:bodyPr wrap="square" rtlCol="0">
            <a:spAutoFit/>
          </a:bodyPr>
          <a:lstStyle/>
          <a:p>
            <a:pPr>
              <a:spcAft>
                <a:spcPts val="600"/>
              </a:spcAft>
            </a:pPr>
            <a:r>
              <a:rPr lang="de-CH" sz="1800" b="1" dirty="0"/>
              <a:t>Mangelnde Nachvollziehbarkeit der Entscheidungsprozesse aufgrund der Dokumentationspraxis</a:t>
            </a:r>
          </a:p>
        </p:txBody>
      </p:sp>
      <p:sp>
        <p:nvSpPr>
          <p:cNvPr id="9" name="Oval 8">
            <a:extLst>
              <a:ext uri="{FF2B5EF4-FFF2-40B4-BE49-F238E27FC236}">
                <a16:creationId xmlns:a16="http://schemas.microsoft.com/office/drawing/2014/main" id="{2BD62C63-D0E6-D2C7-2F0B-76B573FF3132}"/>
              </a:ext>
            </a:extLst>
          </p:cNvPr>
          <p:cNvSpPr>
            <a:spLocks noChangeAspect="1"/>
          </p:cNvSpPr>
          <p:nvPr/>
        </p:nvSpPr>
        <p:spPr>
          <a:xfrm>
            <a:off x="363393" y="3430669"/>
            <a:ext cx="432000" cy="432000"/>
          </a:xfrm>
          <a:prstGeom prst="ellipse">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3200" dirty="0">
                <a:solidFill>
                  <a:schemeClr val="bg1"/>
                </a:solidFill>
              </a:rPr>
              <a:t>!</a:t>
            </a:r>
          </a:p>
        </p:txBody>
      </p:sp>
      <p:sp>
        <p:nvSpPr>
          <p:cNvPr id="3" name="Textfeld 2">
            <a:extLst>
              <a:ext uri="{FF2B5EF4-FFF2-40B4-BE49-F238E27FC236}">
                <a16:creationId xmlns:a16="http://schemas.microsoft.com/office/drawing/2014/main" id="{235D6A85-C7A5-0560-9708-046C4BFA27BC}"/>
              </a:ext>
            </a:extLst>
          </p:cNvPr>
          <p:cNvSpPr txBox="1"/>
          <p:nvPr/>
        </p:nvSpPr>
        <p:spPr>
          <a:xfrm>
            <a:off x="838843" y="4100078"/>
            <a:ext cx="7422770" cy="369332"/>
          </a:xfrm>
          <a:prstGeom prst="rect">
            <a:avLst/>
          </a:prstGeom>
          <a:noFill/>
        </p:spPr>
        <p:txBody>
          <a:bodyPr wrap="square" rtlCol="0">
            <a:spAutoFit/>
          </a:bodyPr>
          <a:lstStyle/>
          <a:p>
            <a:r>
              <a:rPr lang="de-CH" sz="1800" b="1" dirty="0">
                <a:latin typeface="Gill Sans Nova" panose="020B0602020104020203" pitchFamily="34" charset="0"/>
              </a:rPr>
              <a:t>Zukünftige Forschung: Wirksamkeit einzelner Massnahmen?</a:t>
            </a:r>
          </a:p>
        </p:txBody>
      </p:sp>
      <p:sp>
        <p:nvSpPr>
          <p:cNvPr id="4" name="Oval 3">
            <a:extLst>
              <a:ext uri="{FF2B5EF4-FFF2-40B4-BE49-F238E27FC236}">
                <a16:creationId xmlns:a16="http://schemas.microsoft.com/office/drawing/2014/main" id="{0695496A-A454-2567-81E9-543CBA530CBC}"/>
              </a:ext>
            </a:extLst>
          </p:cNvPr>
          <p:cNvSpPr>
            <a:spLocks noChangeAspect="1"/>
          </p:cNvSpPr>
          <p:nvPr/>
        </p:nvSpPr>
        <p:spPr>
          <a:xfrm>
            <a:off x="357527" y="4058040"/>
            <a:ext cx="432000" cy="432000"/>
          </a:xfrm>
          <a:prstGeom prst="ellipse">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3200" dirty="0">
                <a:solidFill>
                  <a:schemeClr val="bg1"/>
                </a:solidFill>
              </a:rPr>
              <a:t>?</a:t>
            </a:r>
          </a:p>
        </p:txBody>
      </p:sp>
    </p:spTree>
    <p:custDataLst>
      <p:custData r:id="rId1"/>
      <p:custData r:id="rId2"/>
    </p:custDataLst>
    <p:extLst>
      <p:ext uri="{BB962C8B-B14F-4D97-AF65-F5344CB8AC3E}">
        <p14:creationId xmlns:p14="http://schemas.microsoft.com/office/powerpoint/2010/main" val="2113137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8" grpId="0"/>
      <p:bldP spid="9" grpId="0" animBg="1"/>
      <p:bldP spid="3" grpId="0"/>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F2CECFA1-4912-44EB-8121-F49C3215A809}"/>
              </a:ext>
            </a:extLst>
          </p:cNvPr>
          <p:cNvSpPr>
            <a:spLocks noGrp="1"/>
          </p:cNvSpPr>
          <p:nvPr>
            <p:ph type="title"/>
          </p:nvPr>
        </p:nvSpPr>
        <p:spPr>
          <a:xfrm>
            <a:off x="358775" y="0"/>
            <a:ext cx="8426450" cy="609662"/>
          </a:xfrm>
        </p:spPr>
        <p:txBody>
          <a:bodyPr anchor="b"/>
          <a:lstStyle/>
          <a:p>
            <a:r>
              <a:rPr lang="de-CH" dirty="0"/>
              <a:t>Diskussionspunkte gestützt auf Studienergebnisse</a:t>
            </a:r>
          </a:p>
        </p:txBody>
      </p:sp>
      <p:sp>
        <p:nvSpPr>
          <p:cNvPr id="2" name="Inhaltsplatzhalter 1">
            <a:extLst>
              <a:ext uri="{FF2B5EF4-FFF2-40B4-BE49-F238E27FC236}">
                <a16:creationId xmlns:a16="http://schemas.microsoft.com/office/drawing/2014/main" id="{E249C971-EF08-CAAC-9279-51A9D5B79112}"/>
              </a:ext>
            </a:extLst>
          </p:cNvPr>
          <p:cNvSpPr>
            <a:spLocks noGrp="1"/>
          </p:cNvSpPr>
          <p:nvPr>
            <p:ph idx="1"/>
          </p:nvPr>
        </p:nvSpPr>
        <p:spPr>
          <a:xfrm>
            <a:off x="358775" y="874059"/>
            <a:ext cx="8426450" cy="3707085"/>
          </a:xfrm>
        </p:spPr>
        <p:txBody>
          <a:bodyPr>
            <a:noAutofit/>
          </a:bodyPr>
          <a:lstStyle/>
          <a:p>
            <a:pPr>
              <a:lnSpc>
                <a:spcPct val="110000"/>
              </a:lnSpc>
            </a:pPr>
            <a:r>
              <a:rPr lang="de-CH" sz="1800" b="1" dirty="0">
                <a:solidFill>
                  <a:schemeClr val="tx1"/>
                </a:solidFill>
              </a:rPr>
              <a:t>Klärung und Abgrenzung der Aufgaben und Zuständigkeiten</a:t>
            </a:r>
          </a:p>
          <a:p>
            <a:pPr marL="285750" indent="-285750">
              <a:lnSpc>
                <a:spcPct val="110000"/>
              </a:lnSpc>
              <a:spcAft>
                <a:spcPts val="600"/>
              </a:spcAft>
              <a:buFont typeface="Arial" panose="020B0604020202020204" pitchFamily="34" charset="0"/>
              <a:buChar char="•"/>
            </a:pPr>
            <a:r>
              <a:rPr lang="de-CH" sz="1800" dirty="0">
                <a:solidFill>
                  <a:schemeClr val="tx1"/>
                </a:solidFill>
              </a:rPr>
              <a:t>Fallmanagement zwischen sicherheits- und gerichtspolizeilicher Tätigkeit sowie zwischen Polizei- und Sozialarbeit</a:t>
            </a:r>
            <a:br>
              <a:rPr lang="de-CH" sz="1800" dirty="0">
                <a:solidFill>
                  <a:schemeClr val="tx1"/>
                </a:solidFill>
              </a:rPr>
            </a:br>
            <a:endParaRPr lang="de-CH" sz="1800" dirty="0">
              <a:solidFill>
                <a:schemeClr val="tx1"/>
              </a:solidFill>
            </a:endParaRPr>
          </a:p>
          <a:p>
            <a:r>
              <a:rPr lang="de-CH" sz="1800" b="1" dirty="0">
                <a:solidFill>
                  <a:schemeClr val="tx1"/>
                </a:solidFill>
              </a:rPr>
              <a:t>Dokumentation und Transparenz</a:t>
            </a:r>
          </a:p>
          <a:p>
            <a:pPr marL="285750" indent="-285750">
              <a:spcAft>
                <a:spcPts val="600"/>
              </a:spcAft>
              <a:buFont typeface="Arial" panose="020B0604020202020204" pitchFamily="34" charset="0"/>
              <a:buChar char="•"/>
            </a:pPr>
            <a:r>
              <a:rPr lang="de-CH" sz="1800" dirty="0">
                <a:solidFill>
                  <a:schemeClr val="tx1"/>
                </a:solidFill>
              </a:rPr>
              <a:t>Analysierte Akten erlauben kaum Nachvollzug der Entscheidungen für Aussenstehende </a:t>
            </a:r>
            <a:r>
              <a:rPr lang="de-CH" sz="1800" dirty="0">
                <a:solidFill>
                  <a:schemeClr val="tx1"/>
                </a:solidFill>
                <a:sym typeface="Wingdings" pitchFamily="2" charset="2"/>
              </a:rPr>
              <a:t> </a:t>
            </a:r>
            <a:r>
              <a:rPr lang="de-CH" sz="1800" dirty="0">
                <a:solidFill>
                  <a:schemeClr val="tx1"/>
                </a:solidFill>
              </a:rPr>
              <a:t>Notwendigkeit Standardisierung und Formalisierung der Beurteilungsprozesse </a:t>
            </a:r>
            <a:r>
              <a:rPr lang="de-CH" sz="1800" dirty="0"/>
              <a:t>bei gleichzeitiger Sicherstellung der Praktikabilität und Flexibilität</a:t>
            </a:r>
            <a:br>
              <a:rPr lang="de-CH" sz="1800" dirty="0"/>
            </a:br>
            <a:endParaRPr lang="de-CH" sz="1800" dirty="0"/>
          </a:p>
          <a:p>
            <a:pPr>
              <a:lnSpc>
                <a:spcPct val="110000"/>
              </a:lnSpc>
            </a:pPr>
            <a:r>
              <a:rPr lang="de-CH" sz="1800" b="1" dirty="0">
                <a:solidFill>
                  <a:schemeClr val="tx1"/>
                </a:solidFill>
              </a:rPr>
              <a:t>Notwendigkeit klarer Verfahren und Gesetzesgrundlagen</a:t>
            </a:r>
          </a:p>
          <a:p>
            <a:pPr marL="285750" indent="-285750">
              <a:lnSpc>
                <a:spcPct val="110000"/>
              </a:lnSpc>
              <a:spcAft>
                <a:spcPts val="600"/>
              </a:spcAft>
              <a:buFont typeface="Arial" panose="020B0604020202020204" pitchFamily="34" charset="0"/>
              <a:buChar char="•"/>
            </a:pPr>
            <a:r>
              <a:rPr lang="de-CH" sz="1800" dirty="0">
                <a:solidFill>
                  <a:schemeClr val="tx1"/>
                </a:solidFill>
              </a:rPr>
              <a:t>Ergriffene Massnahmen, Datenbearbeitung und Informationsaustausch innerhalb der KBM-Netzwerke tangieren Grundrechte der betroffenen Personen </a:t>
            </a:r>
            <a:endParaRPr lang="de-CH" sz="1800" dirty="0"/>
          </a:p>
        </p:txBody>
      </p:sp>
      <p:sp>
        <p:nvSpPr>
          <p:cNvPr id="6" name="Slide Number Placeholder 5">
            <a:extLst>
              <a:ext uri="{FF2B5EF4-FFF2-40B4-BE49-F238E27FC236}">
                <a16:creationId xmlns:a16="http://schemas.microsoft.com/office/drawing/2014/main" id="{262F1223-F45B-4A48-86A1-8B4AAE68E04C}"/>
              </a:ext>
            </a:extLst>
          </p:cNvPr>
          <p:cNvSpPr>
            <a:spLocks noGrp="1"/>
          </p:cNvSpPr>
          <p:nvPr>
            <p:ph type="sldNum" sz="quarter" idx="12"/>
          </p:nvPr>
        </p:nvSpPr>
        <p:spPr/>
        <p:txBody>
          <a:bodyPr/>
          <a:lstStyle/>
          <a:p>
            <a:fld id="{7559FC98-AF75-4A00-A03C-DF9FEBF6BCB9}" type="slidenum">
              <a:rPr lang="de-CH" smtClean="0"/>
              <a:pPr/>
              <a:t>27</a:t>
            </a:fld>
            <a:endParaRPr lang="de-CH"/>
          </a:p>
        </p:txBody>
      </p:sp>
    </p:spTree>
    <p:custDataLst>
      <p:custData r:id="rId1"/>
      <p:custData r:id="rId2"/>
    </p:custDataLst>
    <p:extLst>
      <p:ext uri="{BB962C8B-B14F-4D97-AF65-F5344CB8AC3E}">
        <p14:creationId xmlns:p14="http://schemas.microsoft.com/office/powerpoint/2010/main" val="3667403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0F17B1C1-9F54-46FF-8A67-CA2E61D2B8FE}"/>
              </a:ext>
            </a:extLst>
          </p:cNvPr>
          <p:cNvPicPr>
            <a:picLocks noGrp="1" noChangeAspect="1"/>
          </p:cNvPicPr>
          <p:nvPr>
            <p:ph type="pic" sz="quarter" idx="11"/>
          </p:nvPr>
        </p:nvPicPr>
        <p:blipFill>
          <a:blip r:embed="rId4">
            <a:alphaModFix amt="80000"/>
            <a:extLst>
              <a:ext uri="{28A0092B-C50C-407E-A947-70E740481C1C}">
                <a14:useLocalDpi xmlns:a14="http://schemas.microsoft.com/office/drawing/2010/main" val="0"/>
              </a:ext>
            </a:extLst>
          </a:blip>
          <a:srcRect t="7828" b="7828"/>
          <a:stretch>
            <a:fillRect/>
          </a:stretch>
        </p:blipFill>
        <p:spPr/>
      </p:pic>
      <p:sp>
        <p:nvSpPr>
          <p:cNvPr id="3" name="Title 2">
            <a:extLst>
              <a:ext uri="{FF2B5EF4-FFF2-40B4-BE49-F238E27FC236}">
                <a16:creationId xmlns:a16="http://schemas.microsoft.com/office/drawing/2014/main" id="{125E095E-3C0D-445C-A239-768CC5D46DA1}"/>
              </a:ext>
            </a:extLst>
          </p:cNvPr>
          <p:cNvSpPr>
            <a:spLocks noGrp="1"/>
          </p:cNvSpPr>
          <p:nvPr>
            <p:ph type="title"/>
          </p:nvPr>
        </p:nvSpPr>
        <p:spPr>
          <a:xfrm>
            <a:off x="1548001" y="985840"/>
            <a:ext cx="7237224" cy="2496171"/>
          </a:xfrm>
        </p:spPr>
        <p:txBody>
          <a:bodyPr/>
          <a:lstStyle/>
          <a:p>
            <a:r>
              <a:rPr lang="de-CH" dirty="0">
                <a:latin typeface="+mj-lt"/>
              </a:rPr>
              <a:t>Rechtliche Herausforderungen</a:t>
            </a:r>
          </a:p>
        </p:txBody>
      </p:sp>
    </p:spTree>
    <p:custDataLst>
      <p:custData r:id="rId1"/>
      <p:custData r:id="rId2"/>
    </p:custDataLst>
    <p:extLst>
      <p:ext uri="{BB962C8B-B14F-4D97-AF65-F5344CB8AC3E}">
        <p14:creationId xmlns:p14="http://schemas.microsoft.com/office/powerpoint/2010/main" val="35508904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F2CECFA1-4912-44EB-8121-F49C3215A809}"/>
              </a:ext>
            </a:extLst>
          </p:cNvPr>
          <p:cNvSpPr>
            <a:spLocks noGrp="1"/>
          </p:cNvSpPr>
          <p:nvPr>
            <p:ph type="title"/>
          </p:nvPr>
        </p:nvSpPr>
        <p:spPr>
          <a:xfrm>
            <a:off x="358775" y="0"/>
            <a:ext cx="8426450" cy="609662"/>
          </a:xfrm>
        </p:spPr>
        <p:txBody>
          <a:bodyPr anchor="b"/>
          <a:lstStyle/>
          <a:p>
            <a:r>
              <a:rPr lang="de-CH" dirty="0"/>
              <a:t>Ausgangslage</a:t>
            </a:r>
          </a:p>
        </p:txBody>
      </p:sp>
      <p:sp>
        <p:nvSpPr>
          <p:cNvPr id="2" name="Inhaltsplatzhalter 1">
            <a:extLst>
              <a:ext uri="{FF2B5EF4-FFF2-40B4-BE49-F238E27FC236}">
                <a16:creationId xmlns:a16="http://schemas.microsoft.com/office/drawing/2014/main" id="{E249C971-EF08-CAAC-9279-51A9D5B79112}"/>
              </a:ext>
            </a:extLst>
          </p:cNvPr>
          <p:cNvSpPr>
            <a:spLocks noGrp="1"/>
          </p:cNvSpPr>
          <p:nvPr>
            <p:ph idx="1"/>
          </p:nvPr>
        </p:nvSpPr>
        <p:spPr>
          <a:xfrm>
            <a:off x="358775" y="874059"/>
            <a:ext cx="8426450" cy="3707085"/>
          </a:xfrm>
        </p:spPr>
        <p:txBody>
          <a:bodyPr>
            <a:normAutofit/>
          </a:bodyPr>
          <a:lstStyle/>
          <a:p>
            <a:pPr marL="285750" indent="-285750">
              <a:spcAft>
                <a:spcPts val="600"/>
              </a:spcAft>
              <a:buFont typeface="Arial" panose="020B0604020202020204" pitchFamily="34" charset="0"/>
              <a:buChar char="•"/>
            </a:pPr>
            <a:r>
              <a:rPr lang="de-CH" sz="2000" dirty="0">
                <a:solidFill>
                  <a:schemeClr val="tx1"/>
                </a:solidFill>
              </a:rPr>
              <a:t>Zahlreiche Gesetzgebungsprojekte in verschiedenen Kantonen</a:t>
            </a:r>
          </a:p>
          <a:p>
            <a:pPr marL="285750" indent="-285750">
              <a:spcAft>
                <a:spcPts val="600"/>
              </a:spcAft>
              <a:buFont typeface="Arial" panose="020B0604020202020204" pitchFamily="34" charset="0"/>
              <a:buChar char="•"/>
            </a:pPr>
            <a:r>
              <a:rPr lang="de-CH" sz="2000" dirty="0"/>
              <a:t>Hohes Tempo an Revisionen</a:t>
            </a:r>
          </a:p>
          <a:p>
            <a:pPr marL="285750" indent="-285750">
              <a:spcAft>
                <a:spcPts val="600"/>
              </a:spcAft>
              <a:buFont typeface="Arial" panose="020B0604020202020204" pitchFamily="34" charset="0"/>
              <a:buChar char="•"/>
            </a:pPr>
            <a:r>
              <a:rPr lang="de-CH" sz="2000" dirty="0">
                <a:solidFill>
                  <a:schemeClr val="tx1"/>
                </a:solidFill>
              </a:rPr>
              <a:t>Recht </a:t>
            </a:r>
            <a:r>
              <a:rPr lang="de-CH" sz="2000" dirty="0"/>
              <a:t>hinkt dennoch oft hinterher</a:t>
            </a:r>
          </a:p>
          <a:p>
            <a:pPr marL="285750" indent="-285750">
              <a:spcAft>
                <a:spcPts val="600"/>
              </a:spcAft>
              <a:buFont typeface="Arial" panose="020B0604020202020204" pitchFamily="34" charset="0"/>
              <a:buChar char="•"/>
            </a:pPr>
            <a:r>
              <a:rPr lang="de-CH" sz="2000" dirty="0">
                <a:solidFill>
                  <a:schemeClr val="tx1"/>
                </a:solidFill>
              </a:rPr>
              <a:t>26 verschiedene KBM-Modelle </a:t>
            </a:r>
          </a:p>
          <a:p>
            <a:pPr marL="285750" indent="-285750">
              <a:spcAft>
                <a:spcPts val="600"/>
              </a:spcAft>
              <a:buFont typeface="Arial" panose="020B0604020202020204" pitchFamily="34" charset="0"/>
              <a:buChar char="•"/>
            </a:pPr>
            <a:r>
              <a:rPr lang="de-CH" sz="2000" dirty="0">
                <a:solidFill>
                  <a:schemeClr val="tx1"/>
                </a:solidFill>
              </a:rPr>
              <a:t>26 verschiedene Gesetzgeber/Gesetzgebungen</a:t>
            </a:r>
          </a:p>
          <a:p>
            <a:pPr marL="285750" indent="-285750">
              <a:spcAft>
                <a:spcPts val="600"/>
              </a:spcAft>
              <a:buFont typeface="Arial" panose="020B0604020202020204" pitchFamily="34" charset="0"/>
              <a:buChar char="•"/>
            </a:pPr>
            <a:r>
              <a:rPr lang="de-CH" sz="2000" dirty="0">
                <a:solidFill>
                  <a:schemeClr val="tx1"/>
                </a:solidFill>
              </a:rPr>
              <a:t>Strafprozessrecht mittlerweile eidgenössisch, Polizeirecht nach wie vor kantonal </a:t>
            </a:r>
            <a:r>
              <a:rPr lang="de-CH" sz="2000" dirty="0">
                <a:solidFill>
                  <a:schemeClr val="tx1"/>
                </a:solidFill>
                <a:sym typeface="Wingdings" pitchFamily="2" charset="2"/>
              </a:rPr>
              <a:t> Abgrenzung gewinnt an Wichtigkeit</a:t>
            </a:r>
          </a:p>
          <a:p>
            <a:pPr marL="285750" indent="-285750">
              <a:spcAft>
                <a:spcPts val="600"/>
              </a:spcAft>
              <a:buFont typeface="Arial" panose="020B0604020202020204" pitchFamily="34" charset="0"/>
              <a:buChar char="•"/>
            </a:pPr>
            <a:r>
              <a:rPr lang="de-CH" sz="2000" dirty="0">
                <a:sym typeface="Wingdings" pitchFamily="2" charset="2"/>
              </a:rPr>
              <a:t>Allgemeiner Trend hin zu einer «Verrechtlichung» der Polizeiarbeit</a:t>
            </a:r>
          </a:p>
          <a:p>
            <a:pPr marL="285750" indent="-285750">
              <a:spcAft>
                <a:spcPts val="600"/>
              </a:spcAft>
              <a:buFont typeface="Arial" panose="020B0604020202020204" pitchFamily="34" charset="0"/>
              <a:buChar char="•"/>
            </a:pPr>
            <a:r>
              <a:rPr lang="de-CH" sz="2000" dirty="0">
                <a:solidFill>
                  <a:schemeClr val="tx1"/>
                </a:solidFill>
                <a:sym typeface="Wingdings" pitchFamily="2" charset="2"/>
              </a:rPr>
              <a:t>Schwierigkeit der Heterogenität der Fälle und der Natur des KBM</a:t>
            </a:r>
            <a:endParaRPr lang="de-CH" sz="2000" dirty="0">
              <a:solidFill>
                <a:schemeClr val="tx1"/>
              </a:solidFill>
            </a:endParaRPr>
          </a:p>
        </p:txBody>
      </p:sp>
      <p:sp>
        <p:nvSpPr>
          <p:cNvPr id="6" name="Slide Number Placeholder 5">
            <a:extLst>
              <a:ext uri="{FF2B5EF4-FFF2-40B4-BE49-F238E27FC236}">
                <a16:creationId xmlns:a16="http://schemas.microsoft.com/office/drawing/2014/main" id="{262F1223-F45B-4A48-86A1-8B4AAE68E04C}"/>
              </a:ext>
            </a:extLst>
          </p:cNvPr>
          <p:cNvSpPr>
            <a:spLocks noGrp="1"/>
          </p:cNvSpPr>
          <p:nvPr>
            <p:ph type="sldNum" sz="quarter" idx="12"/>
          </p:nvPr>
        </p:nvSpPr>
        <p:spPr/>
        <p:txBody>
          <a:bodyPr/>
          <a:lstStyle/>
          <a:p>
            <a:fld id="{7559FC98-AF75-4A00-A03C-DF9FEBF6BCB9}" type="slidenum">
              <a:rPr lang="de-CH" smtClean="0"/>
              <a:pPr/>
              <a:t>29</a:t>
            </a:fld>
            <a:endParaRPr lang="de-CH"/>
          </a:p>
        </p:txBody>
      </p:sp>
    </p:spTree>
    <p:custDataLst>
      <p:custData r:id="rId1"/>
      <p:custData r:id="rId2"/>
    </p:custDataLst>
    <p:extLst>
      <p:ext uri="{BB962C8B-B14F-4D97-AF65-F5344CB8AC3E}">
        <p14:creationId xmlns:p14="http://schemas.microsoft.com/office/powerpoint/2010/main" val="1969814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F2CECFA1-4912-44EB-8121-F49C3215A809}"/>
              </a:ext>
            </a:extLst>
          </p:cNvPr>
          <p:cNvSpPr>
            <a:spLocks noGrp="1"/>
          </p:cNvSpPr>
          <p:nvPr>
            <p:ph type="title"/>
          </p:nvPr>
        </p:nvSpPr>
        <p:spPr>
          <a:xfrm>
            <a:off x="358775" y="0"/>
            <a:ext cx="8426450" cy="609662"/>
          </a:xfrm>
        </p:spPr>
        <p:txBody>
          <a:bodyPr anchor="b"/>
          <a:lstStyle/>
          <a:p>
            <a:r>
              <a:rPr lang="de-CH" dirty="0"/>
              <a:t>Trend «</a:t>
            </a:r>
            <a:r>
              <a:rPr lang="de-CH" dirty="0" err="1"/>
              <a:t>Predictive</a:t>
            </a:r>
            <a:r>
              <a:rPr lang="de-CH" dirty="0"/>
              <a:t> </a:t>
            </a:r>
            <a:r>
              <a:rPr lang="de-CH" dirty="0" err="1"/>
              <a:t>Policing</a:t>
            </a:r>
            <a:r>
              <a:rPr lang="de-CH" dirty="0"/>
              <a:t>»</a:t>
            </a:r>
          </a:p>
        </p:txBody>
      </p:sp>
      <p:sp>
        <p:nvSpPr>
          <p:cNvPr id="6" name="Slide Number Placeholder 5">
            <a:extLst>
              <a:ext uri="{FF2B5EF4-FFF2-40B4-BE49-F238E27FC236}">
                <a16:creationId xmlns:a16="http://schemas.microsoft.com/office/drawing/2014/main" id="{262F1223-F45B-4A48-86A1-8B4AAE68E04C}"/>
              </a:ext>
            </a:extLst>
          </p:cNvPr>
          <p:cNvSpPr>
            <a:spLocks noGrp="1"/>
          </p:cNvSpPr>
          <p:nvPr>
            <p:ph type="sldNum" sz="quarter" idx="12"/>
          </p:nvPr>
        </p:nvSpPr>
        <p:spPr/>
        <p:txBody>
          <a:bodyPr/>
          <a:lstStyle/>
          <a:p>
            <a:fld id="{7559FC98-AF75-4A00-A03C-DF9FEBF6BCB9}" type="slidenum">
              <a:rPr lang="de-CH" smtClean="0"/>
              <a:pPr/>
              <a:t>3</a:t>
            </a:fld>
            <a:endParaRPr lang="de-CH"/>
          </a:p>
        </p:txBody>
      </p:sp>
      <p:pic>
        <p:nvPicPr>
          <p:cNvPr id="9" name="Grafik 8" descr="Ein Bild, das Text, Screenshot, Schrift enthält.&#10;&#10;Automatisch generierte Beschreibung">
            <a:extLst>
              <a:ext uri="{FF2B5EF4-FFF2-40B4-BE49-F238E27FC236}">
                <a16:creationId xmlns:a16="http://schemas.microsoft.com/office/drawing/2014/main" id="{5E63C3D3-6171-3EF6-6568-FAA6F9633D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7255" y="1005133"/>
            <a:ext cx="4219485" cy="1991412"/>
          </a:xfrm>
          <a:prstGeom prst="rect">
            <a:avLst/>
          </a:prstGeom>
          <a:ln>
            <a:solidFill>
              <a:schemeClr val="tx2"/>
            </a:solidFill>
          </a:ln>
        </p:spPr>
      </p:pic>
      <p:pic>
        <p:nvPicPr>
          <p:cNvPr id="18" name="Grafik 17">
            <a:extLst>
              <a:ext uri="{FF2B5EF4-FFF2-40B4-BE49-F238E27FC236}">
                <a16:creationId xmlns:a16="http://schemas.microsoft.com/office/drawing/2014/main" id="{704DDD1B-00CA-7FDB-DA29-C13B5519F7B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82631" y="3243012"/>
            <a:ext cx="45719" cy="91438"/>
          </a:xfrm>
          <a:prstGeom prst="rect">
            <a:avLst/>
          </a:prstGeom>
        </p:spPr>
      </p:pic>
      <p:pic>
        <p:nvPicPr>
          <p:cNvPr id="20" name="Grafik 19" descr="Ein Bild, das Text, Screenshot enthält.&#10;&#10;Automatisch generierte Beschreibung">
            <a:extLst>
              <a:ext uri="{FF2B5EF4-FFF2-40B4-BE49-F238E27FC236}">
                <a16:creationId xmlns:a16="http://schemas.microsoft.com/office/drawing/2014/main" id="{AE334DCE-97F7-B12E-7C8F-14DC26CFE64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09525" y="381779"/>
            <a:ext cx="3993901" cy="3375725"/>
          </a:xfrm>
          <a:prstGeom prst="rect">
            <a:avLst/>
          </a:prstGeom>
          <a:ln>
            <a:solidFill>
              <a:schemeClr val="tx2"/>
            </a:solidFill>
          </a:ln>
        </p:spPr>
      </p:pic>
      <p:pic>
        <p:nvPicPr>
          <p:cNvPr id="13" name="Grafik 12" descr="Ein Bild, das Kleidung, Person, Wandern, draußen enthält.&#10;&#10;Automatisch generierte Beschreibung">
            <a:extLst>
              <a:ext uri="{FF2B5EF4-FFF2-40B4-BE49-F238E27FC236}">
                <a16:creationId xmlns:a16="http://schemas.microsoft.com/office/drawing/2014/main" id="{8914AAAD-761A-1F3A-FAA8-8225061A45C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64419" y="1790702"/>
            <a:ext cx="3593914" cy="2113160"/>
          </a:xfrm>
          <a:prstGeom prst="rect">
            <a:avLst/>
          </a:prstGeom>
          <a:ln>
            <a:solidFill>
              <a:schemeClr val="tx2"/>
            </a:solidFill>
          </a:ln>
        </p:spPr>
      </p:pic>
      <p:pic>
        <p:nvPicPr>
          <p:cNvPr id="11" name="Grafik 10" descr="Ein Bild, das Text, Screenshot, Schrift enthält.&#10;&#10;Automatisch generierte Beschreibung">
            <a:extLst>
              <a:ext uri="{FF2B5EF4-FFF2-40B4-BE49-F238E27FC236}">
                <a16:creationId xmlns:a16="http://schemas.microsoft.com/office/drawing/2014/main" id="{196182D4-0683-64E6-1616-E0E16A8E892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470735" y="3408808"/>
            <a:ext cx="3808763" cy="2856572"/>
          </a:xfrm>
          <a:prstGeom prst="rect">
            <a:avLst/>
          </a:prstGeom>
          <a:ln>
            <a:solidFill>
              <a:schemeClr val="tx2"/>
            </a:solidFill>
          </a:ln>
        </p:spPr>
      </p:pic>
      <p:pic>
        <p:nvPicPr>
          <p:cNvPr id="16" name="Grafik 15" descr="Ein Bild, das Text, Screenshot enthält.&#10;&#10;Automatisch generierte Beschreibung">
            <a:extLst>
              <a:ext uri="{FF2B5EF4-FFF2-40B4-BE49-F238E27FC236}">
                <a16:creationId xmlns:a16="http://schemas.microsoft.com/office/drawing/2014/main" id="{A8ADDED3-70A7-130F-0C02-CE81BE6CD6E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3897" y="1987200"/>
            <a:ext cx="5101095" cy="1230264"/>
          </a:xfrm>
          <a:prstGeom prst="rect">
            <a:avLst/>
          </a:prstGeom>
          <a:ln>
            <a:solidFill>
              <a:schemeClr val="tx2"/>
            </a:solidFill>
          </a:ln>
        </p:spPr>
      </p:pic>
      <p:pic>
        <p:nvPicPr>
          <p:cNvPr id="7" name="Grafik 6" descr="Ein Bild, das Text, Screenshot, Schrift enthält.&#10;&#10;Automatisch generierte Beschreibung">
            <a:extLst>
              <a:ext uri="{FF2B5EF4-FFF2-40B4-BE49-F238E27FC236}">
                <a16:creationId xmlns:a16="http://schemas.microsoft.com/office/drawing/2014/main" id="{594EBEB6-C593-1BD6-AF25-D9E05B0F9F9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438155" y="2996545"/>
            <a:ext cx="3126620" cy="2037886"/>
          </a:xfrm>
          <a:prstGeom prst="rect">
            <a:avLst/>
          </a:prstGeom>
          <a:ln>
            <a:solidFill>
              <a:schemeClr val="tx2"/>
            </a:solidFill>
          </a:ln>
        </p:spPr>
      </p:pic>
    </p:spTree>
    <p:custDataLst>
      <p:custData r:id="rId1"/>
      <p:custData r:id="rId2"/>
    </p:custDataLst>
    <p:extLst>
      <p:ext uri="{BB962C8B-B14F-4D97-AF65-F5344CB8AC3E}">
        <p14:creationId xmlns:p14="http://schemas.microsoft.com/office/powerpoint/2010/main" val="7145346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F2CECFA1-4912-44EB-8121-F49C3215A809}"/>
              </a:ext>
            </a:extLst>
          </p:cNvPr>
          <p:cNvSpPr>
            <a:spLocks noGrp="1"/>
          </p:cNvSpPr>
          <p:nvPr>
            <p:ph type="title"/>
          </p:nvPr>
        </p:nvSpPr>
        <p:spPr>
          <a:xfrm>
            <a:off x="358775" y="358744"/>
            <a:ext cx="8426450" cy="609662"/>
          </a:xfrm>
        </p:spPr>
        <p:txBody>
          <a:bodyPr anchor="t">
            <a:normAutofit/>
          </a:bodyPr>
          <a:lstStyle/>
          <a:p>
            <a:r>
              <a:rPr lang="de-CH" dirty="0"/>
              <a:t>Versuch einer Gruppierung der Herausforderungen</a:t>
            </a:r>
          </a:p>
        </p:txBody>
      </p:sp>
      <p:sp>
        <p:nvSpPr>
          <p:cNvPr id="6" name="Slide Number Placeholder 5">
            <a:extLst>
              <a:ext uri="{FF2B5EF4-FFF2-40B4-BE49-F238E27FC236}">
                <a16:creationId xmlns:a16="http://schemas.microsoft.com/office/drawing/2014/main" id="{262F1223-F45B-4A48-86A1-8B4AAE68E04C}"/>
              </a:ext>
            </a:extLst>
          </p:cNvPr>
          <p:cNvSpPr>
            <a:spLocks noGrp="1"/>
          </p:cNvSpPr>
          <p:nvPr>
            <p:ph type="sldNum" sz="quarter" idx="12"/>
          </p:nvPr>
        </p:nvSpPr>
        <p:spPr>
          <a:xfrm>
            <a:off x="8570473" y="4768851"/>
            <a:ext cx="214752" cy="273844"/>
          </a:xfrm>
        </p:spPr>
        <p:txBody>
          <a:bodyPr anchor="t">
            <a:normAutofit/>
          </a:bodyPr>
          <a:lstStyle/>
          <a:p>
            <a:pPr>
              <a:spcAft>
                <a:spcPts val="600"/>
              </a:spcAft>
            </a:pPr>
            <a:fld id="{7559FC98-AF75-4A00-A03C-DF9FEBF6BCB9}" type="slidenum">
              <a:rPr lang="de-CH" smtClean="0"/>
              <a:pPr>
                <a:spcAft>
                  <a:spcPts val="600"/>
                </a:spcAft>
              </a:pPr>
              <a:t>30</a:t>
            </a:fld>
            <a:endParaRPr lang="de-CH"/>
          </a:p>
        </p:txBody>
      </p:sp>
      <p:graphicFrame>
        <p:nvGraphicFramePr>
          <p:cNvPr id="23" name="Inhaltsplatzhalter 1">
            <a:extLst>
              <a:ext uri="{FF2B5EF4-FFF2-40B4-BE49-F238E27FC236}">
                <a16:creationId xmlns:a16="http://schemas.microsoft.com/office/drawing/2014/main" id="{83EB542A-98A6-61E3-87DE-69C60B4EB5D7}"/>
              </a:ext>
            </a:extLst>
          </p:cNvPr>
          <p:cNvGraphicFramePr/>
          <p:nvPr>
            <p:extLst>
              <p:ext uri="{D42A27DB-BD31-4B8C-83A1-F6EECF244321}">
                <p14:modId xmlns:p14="http://schemas.microsoft.com/office/powerpoint/2010/main" val="2370094313"/>
              </p:ext>
            </p:extLst>
          </p:nvPr>
        </p:nvGraphicFramePr>
        <p:xfrm>
          <a:off x="358775" y="1276350"/>
          <a:ext cx="8426450" cy="320357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custData r:id="rId1"/>
      <p:custData r:id="rId2"/>
    </p:custDataLst>
    <p:extLst>
      <p:ext uri="{BB962C8B-B14F-4D97-AF65-F5344CB8AC3E}">
        <p14:creationId xmlns:p14="http://schemas.microsoft.com/office/powerpoint/2010/main" val="27887616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E249C971-EF08-CAAC-9279-51A9D5B79112}"/>
              </a:ext>
            </a:extLst>
          </p:cNvPr>
          <p:cNvSpPr>
            <a:spLocks noGrp="1"/>
          </p:cNvSpPr>
          <p:nvPr>
            <p:ph idx="1"/>
          </p:nvPr>
        </p:nvSpPr>
        <p:spPr>
          <a:xfrm>
            <a:off x="2743199" y="315684"/>
            <a:ext cx="6042025" cy="3873573"/>
          </a:xfrm>
        </p:spPr>
        <p:txBody>
          <a:bodyPr>
            <a:normAutofit/>
          </a:bodyPr>
          <a:lstStyle/>
          <a:p>
            <a:pPr marL="285750" indent="-285750">
              <a:spcAft>
                <a:spcPts val="600"/>
              </a:spcAft>
              <a:buFont typeface="Arial" panose="020B0604020202020204" pitchFamily="34" charset="0"/>
              <a:buChar char="•"/>
            </a:pPr>
            <a:r>
              <a:rPr lang="de-CH" sz="2000" dirty="0"/>
              <a:t>Klärung genauen Zwecks</a:t>
            </a:r>
          </a:p>
          <a:p>
            <a:pPr marL="285750" indent="-285750">
              <a:spcAft>
                <a:spcPts val="600"/>
              </a:spcAft>
              <a:buFont typeface="Arial" panose="020B0604020202020204" pitchFamily="34" charset="0"/>
              <a:buChar char="•"/>
            </a:pPr>
            <a:r>
              <a:rPr lang="de-CH" sz="2000" dirty="0">
                <a:solidFill>
                  <a:schemeClr val="tx1"/>
                </a:solidFill>
              </a:rPr>
              <a:t>Definition von Grenzen der Aufgaben</a:t>
            </a:r>
            <a:r>
              <a:rPr lang="de-CH" sz="2000" dirty="0"/>
              <a:t> (z.B. Abgrenzung gegenüber Bewährungshilfe)</a:t>
            </a:r>
          </a:p>
          <a:p>
            <a:pPr marL="285750" indent="-285750">
              <a:spcAft>
                <a:spcPts val="600"/>
              </a:spcAft>
              <a:buFont typeface="Arial" panose="020B0604020202020204" pitchFamily="34" charset="0"/>
              <a:buChar char="•"/>
            </a:pPr>
            <a:r>
              <a:rPr lang="de-CH" sz="2000" dirty="0"/>
              <a:t>Erwartungsmanagement: Was kann das KBM leisten, was nicht? </a:t>
            </a:r>
            <a:r>
              <a:rPr lang="de-CH" sz="2000" dirty="0">
                <a:sym typeface="Wingdings" pitchFamily="2" charset="2"/>
              </a:rPr>
              <a:t> Gesetzliche Verankerung schafft auch Erwartungen</a:t>
            </a:r>
            <a:endParaRPr lang="de-CH" sz="2000" dirty="0"/>
          </a:p>
          <a:p>
            <a:pPr marL="285750" indent="-285750">
              <a:spcAft>
                <a:spcPts val="600"/>
              </a:spcAft>
              <a:buFont typeface="Arial" panose="020B0604020202020204" pitchFamily="34" charset="0"/>
              <a:buChar char="•"/>
            </a:pPr>
            <a:r>
              <a:rPr lang="de-CH" sz="2000" dirty="0"/>
              <a:t>Öffentliches Bild des «</a:t>
            </a:r>
            <a:r>
              <a:rPr lang="de-CH" sz="2000" dirty="0" err="1"/>
              <a:t>Predictive</a:t>
            </a:r>
            <a:r>
              <a:rPr lang="de-CH" sz="2000" dirty="0"/>
              <a:t> </a:t>
            </a:r>
            <a:r>
              <a:rPr lang="de-CH" sz="2000" dirty="0" err="1"/>
              <a:t>Policing</a:t>
            </a:r>
            <a:r>
              <a:rPr lang="de-CH" sz="2000" dirty="0"/>
              <a:t>»</a:t>
            </a:r>
          </a:p>
          <a:p>
            <a:pPr marL="285750" indent="-285750">
              <a:spcAft>
                <a:spcPts val="600"/>
              </a:spcAft>
              <a:buFont typeface="Arial" panose="020B0604020202020204" pitchFamily="34" charset="0"/>
              <a:buChar char="•"/>
            </a:pPr>
            <a:r>
              <a:rPr lang="de-CH" sz="2000" dirty="0"/>
              <a:t>Auffangnetz zwischen Strafrecht, KESB &amp; Sozialdienste und polizeilicher Prävention/Repression</a:t>
            </a:r>
          </a:p>
          <a:p>
            <a:pPr marL="285750" indent="-285750">
              <a:spcAft>
                <a:spcPts val="600"/>
              </a:spcAft>
              <a:buFont typeface="Arial" panose="020B0604020202020204" pitchFamily="34" charset="0"/>
              <a:buChar char="•"/>
            </a:pPr>
            <a:r>
              <a:rPr lang="de-CH" sz="2000" dirty="0"/>
              <a:t>Passt diese Art der modernen Polizeiarbeit in das herkömmliche «Kleid» des Polizeirechts?</a:t>
            </a:r>
          </a:p>
        </p:txBody>
      </p:sp>
      <p:sp>
        <p:nvSpPr>
          <p:cNvPr id="6" name="Slide Number Placeholder 5">
            <a:extLst>
              <a:ext uri="{FF2B5EF4-FFF2-40B4-BE49-F238E27FC236}">
                <a16:creationId xmlns:a16="http://schemas.microsoft.com/office/drawing/2014/main" id="{262F1223-F45B-4A48-86A1-8B4AAE68E04C}"/>
              </a:ext>
            </a:extLst>
          </p:cNvPr>
          <p:cNvSpPr>
            <a:spLocks noGrp="1"/>
          </p:cNvSpPr>
          <p:nvPr>
            <p:ph type="sldNum" sz="quarter" idx="12"/>
          </p:nvPr>
        </p:nvSpPr>
        <p:spPr/>
        <p:txBody>
          <a:bodyPr/>
          <a:lstStyle/>
          <a:p>
            <a:fld id="{7559FC98-AF75-4A00-A03C-DF9FEBF6BCB9}" type="slidenum">
              <a:rPr lang="de-CH" smtClean="0"/>
              <a:pPr/>
              <a:t>31</a:t>
            </a:fld>
            <a:endParaRPr lang="de-CH"/>
          </a:p>
        </p:txBody>
      </p:sp>
      <p:sp>
        <p:nvSpPr>
          <p:cNvPr id="3" name="Abgerundetes Rechteck 2">
            <a:extLst>
              <a:ext uri="{FF2B5EF4-FFF2-40B4-BE49-F238E27FC236}">
                <a16:creationId xmlns:a16="http://schemas.microsoft.com/office/drawing/2014/main" id="{8F62231E-5E6D-C334-1276-724954959785}"/>
              </a:ext>
            </a:extLst>
          </p:cNvPr>
          <p:cNvSpPr/>
          <p:nvPr/>
        </p:nvSpPr>
        <p:spPr>
          <a:xfrm>
            <a:off x="358776" y="1903348"/>
            <a:ext cx="1808544" cy="969962"/>
          </a:xfrm>
          <a:prstGeom prst="roundRect">
            <a:avLst>
              <a:gd name="adj" fmla="val 10000"/>
            </a:avLst>
          </a:pr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grpSp>
        <p:nvGrpSpPr>
          <p:cNvPr id="4" name="Gruppieren 3">
            <a:extLst>
              <a:ext uri="{FF2B5EF4-FFF2-40B4-BE49-F238E27FC236}">
                <a16:creationId xmlns:a16="http://schemas.microsoft.com/office/drawing/2014/main" id="{AEB02039-4B39-597B-AE14-B3E5CDECFC71}"/>
              </a:ext>
            </a:extLst>
          </p:cNvPr>
          <p:cNvGrpSpPr/>
          <p:nvPr/>
        </p:nvGrpSpPr>
        <p:grpSpPr>
          <a:xfrm>
            <a:off x="528498" y="2064584"/>
            <a:ext cx="1808544" cy="969962"/>
            <a:chOff x="171830" y="1197424"/>
            <a:chExt cx="1808544" cy="969962"/>
          </a:xfrm>
        </p:grpSpPr>
        <p:sp>
          <p:nvSpPr>
            <p:cNvPr id="5" name="Abgerundetes Rechteck 4">
              <a:extLst>
                <a:ext uri="{FF2B5EF4-FFF2-40B4-BE49-F238E27FC236}">
                  <a16:creationId xmlns:a16="http://schemas.microsoft.com/office/drawing/2014/main" id="{B3D6D66A-84EF-0E0B-7FA9-228B3BDA3134}"/>
                </a:ext>
              </a:extLst>
            </p:cNvPr>
            <p:cNvSpPr/>
            <p:nvPr/>
          </p:nvSpPr>
          <p:spPr>
            <a:xfrm>
              <a:off x="171830" y="1197424"/>
              <a:ext cx="1808544" cy="969962"/>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7" name="Abgerundetes Rechteck 5">
              <a:extLst>
                <a:ext uri="{FF2B5EF4-FFF2-40B4-BE49-F238E27FC236}">
                  <a16:creationId xmlns:a16="http://schemas.microsoft.com/office/drawing/2014/main" id="{2B09069C-2B09-065F-11B6-85B9AA1DFFD0}"/>
                </a:ext>
              </a:extLst>
            </p:cNvPr>
            <p:cNvSpPr txBox="1"/>
            <p:nvPr/>
          </p:nvSpPr>
          <p:spPr>
            <a:xfrm>
              <a:off x="200239" y="1225833"/>
              <a:ext cx="1751726" cy="91314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de-CH" sz="1300" b="1" kern="1200" dirty="0"/>
                <a:t>Vielseitige Aufgaben &amp; neuartige Natur des KBM</a:t>
              </a:r>
              <a:endParaRPr lang="en-US" sz="1300" kern="1200" dirty="0"/>
            </a:p>
          </p:txBody>
        </p:sp>
      </p:grpSp>
      <p:sp>
        <p:nvSpPr>
          <p:cNvPr id="14" name="Pfeil nach rechts 13">
            <a:extLst>
              <a:ext uri="{FF2B5EF4-FFF2-40B4-BE49-F238E27FC236}">
                <a16:creationId xmlns:a16="http://schemas.microsoft.com/office/drawing/2014/main" id="{6C67951E-F213-4A5B-45D2-4A5010F4366D}"/>
              </a:ext>
            </a:extLst>
          </p:cNvPr>
          <p:cNvSpPr/>
          <p:nvPr/>
        </p:nvSpPr>
        <p:spPr>
          <a:xfrm>
            <a:off x="2267880" y="4312324"/>
            <a:ext cx="388499" cy="4615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Abgerundetes Rechteck 16">
            <a:extLst>
              <a:ext uri="{FF2B5EF4-FFF2-40B4-BE49-F238E27FC236}">
                <a16:creationId xmlns:a16="http://schemas.microsoft.com/office/drawing/2014/main" id="{21C76EA9-E6AA-219F-CE0F-6AB643AB9F4E}"/>
              </a:ext>
            </a:extLst>
          </p:cNvPr>
          <p:cNvSpPr/>
          <p:nvPr/>
        </p:nvSpPr>
        <p:spPr>
          <a:xfrm>
            <a:off x="3045316" y="4307299"/>
            <a:ext cx="4582885" cy="461552"/>
          </a:xfrm>
          <a:prstGeom prst="roundRect">
            <a:avLst/>
          </a:prstGeom>
          <a:solidFill>
            <a:srgbClr val="00802F">
              <a:alpha val="14902"/>
            </a:srgb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de-DE" dirty="0"/>
              <a:t>Gesetzliche Verankerung von Zweck, Aufgabe und Verfahren</a:t>
            </a:r>
          </a:p>
        </p:txBody>
      </p:sp>
    </p:spTree>
    <p:custDataLst>
      <p:custData r:id="rId1"/>
      <p:custData r:id="rId2"/>
    </p:custDataLst>
    <p:extLst>
      <p:ext uri="{BB962C8B-B14F-4D97-AF65-F5344CB8AC3E}">
        <p14:creationId xmlns:p14="http://schemas.microsoft.com/office/powerpoint/2010/main" val="2016324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4" grpId="0" animBg="1"/>
      <p:bldP spid="1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E249C971-EF08-CAAC-9279-51A9D5B79112}"/>
              </a:ext>
            </a:extLst>
          </p:cNvPr>
          <p:cNvSpPr>
            <a:spLocks noGrp="1"/>
          </p:cNvSpPr>
          <p:nvPr>
            <p:ph idx="1"/>
          </p:nvPr>
        </p:nvSpPr>
        <p:spPr>
          <a:xfrm>
            <a:off x="2743199" y="544280"/>
            <a:ext cx="6042025" cy="3873573"/>
          </a:xfrm>
        </p:spPr>
        <p:txBody>
          <a:bodyPr>
            <a:noAutofit/>
          </a:bodyPr>
          <a:lstStyle/>
          <a:p>
            <a:pPr marL="285750" indent="-285750">
              <a:spcAft>
                <a:spcPts val="600"/>
              </a:spcAft>
              <a:buFont typeface="Arial" panose="020B0604020202020204" pitchFamily="34" charset="0"/>
              <a:buChar char="•"/>
            </a:pPr>
            <a:r>
              <a:rPr lang="de-CH" sz="2000" dirty="0"/>
              <a:t>Grosse Unterschiede Stellung des Beschuldigten im Strafverfahren vs. Gefährder im Polizeirecht</a:t>
            </a:r>
          </a:p>
          <a:p>
            <a:pPr marL="342900" indent="-342900">
              <a:spcAft>
                <a:spcPts val="600"/>
              </a:spcAft>
              <a:buFont typeface="Arial" panose="020B0604020202020204" pitchFamily="34" charset="0"/>
              <a:buChar char="•"/>
            </a:pPr>
            <a:r>
              <a:rPr lang="de-CH" sz="2000" dirty="0"/>
              <a:t>Begriff/Stellung des Gefährders klären</a:t>
            </a:r>
          </a:p>
          <a:p>
            <a:pPr marL="342900" indent="-342900">
              <a:spcAft>
                <a:spcPts val="600"/>
              </a:spcAft>
              <a:buFont typeface="Arial" panose="020B0604020202020204" pitchFamily="34" charset="0"/>
              <a:buChar char="•"/>
            </a:pPr>
            <a:r>
              <a:rPr lang="de-CH" sz="2000" dirty="0"/>
              <a:t>Unklare Abgrenzung kann zu Beweisverwertungsproblematik führen</a:t>
            </a:r>
          </a:p>
          <a:p>
            <a:pPr marL="342900" indent="-342900">
              <a:spcAft>
                <a:spcPts val="600"/>
              </a:spcAft>
              <a:buFont typeface="Arial" panose="020B0604020202020204" pitchFamily="34" charset="0"/>
              <a:buChar char="•"/>
            </a:pPr>
            <a:r>
              <a:rPr lang="de-CH" sz="2000" dirty="0" err="1"/>
              <a:t>Aktenbeizug</a:t>
            </a:r>
            <a:endParaRPr lang="de-CH" sz="2000" dirty="0"/>
          </a:p>
          <a:p>
            <a:pPr marL="342900" indent="-342900">
              <a:spcAft>
                <a:spcPts val="600"/>
              </a:spcAft>
              <a:buFont typeface="Arial" panose="020B0604020202020204" pitchFamily="34" charset="0"/>
              <a:buChar char="•"/>
            </a:pPr>
            <a:r>
              <a:rPr lang="de-CH" sz="2000" dirty="0"/>
              <a:t>Parallelität der Verfahren: Verfahrenshoheit bei Staatsanwaltschaft, Gefahrenabwehr durch Polizei?</a:t>
            </a:r>
          </a:p>
        </p:txBody>
      </p:sp>
      <p:sp>
        <p:nvSpPr>
          <p:cNvPr id="6" name="Slide Number Placeholder 5">
            <a:extLst>
              <a:ext uri="{FF2B5EF4-FFF2-40B4-BE49-F238E27FC236}">
                <a16:creationId xmlns:a16="http://schemas.microsoft.com/office/drawing/2014/main" id="{262F1223-F45B-4A48-86A1-8B4AAE68E04C}"/>
              </a:ext>
            </a:extLst>
          </p:cNvPr>
          <p:cNvSpPr>
            <a:spLocks noGrp="1"/>
          </p:cNvSpPr>
          <p:nvPr>
            <p:ph type="sldNum" sz="quarter" idx="12"/>
          </p:nvPr>
        </p:nvSpPr>
        <p:spPr/>
        <p:txBody>
          <a:bodyPr/>
          <a:lstStyle/>
          <a:p>
            <a:fld id="{7559FC98-AF75-4A00-A03C-DF9FEBF6BCB9}" type="slidenum">
              <a:rPr lang="de-CH" smtClean="0"/>
              <a:pPr/>
              <a:t>32</a:t>
            </a:fld>
            <a:endParaRPr lang="de-CH"/>
          </a:p>
        </p:txBody>
      </p:sp>
      <p:sp>
        <p:nvSpPr>
          <p:cNvPr id="8" name="Abgerundetes Rechteck 7">
            <a:extLst>
              <a:ext uri="{FF2B5EF4-FFF2-40B4-BE49-F238E27FC236}">
                <a16:creationId xmlns:a16="http://schemas.microsoft.com/office/drawing/2014/main" id="{0F1C67CC-F619-F85F-C8F5-CA5E12BBC95A}"/>
              </a:ext>
            </a:extLst>
          </p:cNvPr>
          <p:cNvSpPr/>
          <p:nvPr/>
        </p:nvSpPr>
        <p:spPr>
          <a:xfrm>
            <a:off x="361951" y="1903348"/>
            <a:ext cx="1808544" cy="969962"/>
          </a:xfrm>
          <a:prstGeom prst="roundRect">
            <a:avLst>
              <a:gd name="adj" fmla="val 10000"/>
            </a:avLst>
          </a:pr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grpSp>
        <p:nvGrpSpPr>
          <p:cNvPr id="9" name="Gruppieren 8">
            <a:extLst>
              <a:ext uri="{FF2B5EF4-FFF2-40B4-BE49-F238E27FC236}">
                <a16:creationId xmlns:a16="http://schemas.microsoft.com/office/drawing/2014/main" id="{E1E9DCBB-7792-FA11-D736-BFA76C19381A}"/>
              </a:ext>
            </a:extLst>
          </p:cNvPr>
          <p:cNvGrpSpPr/>
          <p:nvPr/>
        </p:nvGrpSpPr>
        <p:grpSpPr>
          <a:xfrm>
            <a:off x="531673" y="2064584"/>
            <a:ext cx="1808544" cy="969962"/>
            <a:chOff x="2319819" y="1197424"/>
            <a:chExt cx="1808544" cy="969962"/>
          </a:xfrm>
        </p:grpSpPr>
        <p:sp>
          <p:nvSpPr>
            <p:cNvPr id="10" name="Abgerundetes Rechteck 9">
              <a:extLst>
                <a:ext uri="{FF2B5EF4-FFF2-40B4-BE49-F238E27FC236}">
                  <a16:creationId xmlns:a16="http://schemas.microsoft.com/office/drawing/2014/main" id="{C48FEF61-4DEE-89B6-BEFE-FE61EF2B25C8}"/>
                </a:ext>
              </a:extLst>
            </p:cNvPr>
            <p:cNvSpPr/>
            <p:nvPr/>
          </p:nvSpPr>
          <p:spPr>
            <a:xfrm>
              <a:off x="2319819" y="1197424"/>
              <a:ext cx="1808544" cy="969962"/>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1" name="Abgerundetes Rechteck 5">
              <a:extLst>
                <a:ext uri="{FF2B5EF4-FFF2-40B4-BE49-F238E27FC236}">
                  <a16:creationId xmlns:a16="http://schemas.microsoft.com/office/drawing/2014/main" id="{E1A8B0BA-935A-056D-63F0-5F1F56B55880}"/>
                </a:ext>
              </a:extLst>
            </p:cNvPr>
            <p:cNvSpPr txBox="1"/>
            <p:nvPr/>
          </p:nvSpPr>
          <p:spPr>
            <a:xfrm>
              <a:off x="2348228" y="1225833"/>
              <a:ext cx="1751726" cy="91314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de-CH" sz="1300" b="1" kern="1200"/>
                <a:t>Spannungsfeld Polizei- vs. Strafprozessrecht</a:t>
              </a:r>
              <a:endParaRPr lang="en-US" sz="1300" kern="1200"/>
            </a:p>
          </p:txBody>
        </p:sp>
      </p:grpSp>
      <p:sp>
        <p:nvSpPr>
          <p:cNvPr id="3" name="Pfeil nach rechts 2">
            <a:extLst>
              <a:ext uri="{FF2B5EF4-FFF2-40B4-BE49-F238E27FC236}">
                <a16:creationId xmlns:a16="http://schemas.microsoft.com/office/drawing/2014/main" id="{FB416E91-A77F-B194-D3A2-31FE03117EEF}"/>
              </a:ext>
            </a:extLst>
          </p:cNvPr>
          <p:cNvSpPr/>
          <p:nvPr/>
        </p:nvSpPr>
        <p:spPr>
          <a:xfrm>
            <a:off x="2274901" y="3550323"/>
            <a:ext cx="388499" cy="4615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Abgerundetes Rechteck 3">
            <a:extLst>
              <a:ext uri="{FF2B5EF4-FFF2-40B4-BE49-F238E27FC236}">
                <a16:creationId xmlns:a16="http://schemas.microsoft.com/office/drawing/2014/main" id="{61D49F59-F34B-3C1E-A235-31A54CA3C5D2}"/>
              </a:ext>
            </a:extLst>
          </p:cNvPr>
          <p:cNvSpPr/>
          <p:nvPr/>
        </p:nvSpPr>
        <p:spPr>
          <a:xfrm>
            <a:off x="3077389" y="3545298"/>
            <a:ext cx="5603132" cy="461552"/>
          </a:xfrm>
          <a:prstGeom prst="roundRect">
            <a:avLst/>
          </a:prstGeom>
          <a:solidFill>
            <a:srgbClr val="00802F">
              <a:alpha val="14902"/>
            </a:srgb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de-DE" dirty="0"/>
              <a:t>Gesetzliche Verankerung der Verfahrensordnung und des Zusammenspiels</a:t>
            </a:r>
          </a:p>
        </p:txBody>
      </p:sp>
      <p:sp>
        <p:nvSpPr>
          <p:cNvPr id="5" name="Pfeil nach rechts 4">
            <a:extLst>
              <a:ext uri="{FF2B5EF4-FFF2-40B4-BE49-F238E27FC236}">
                <a16:creationId xmlns:a16="http://schemas.microsoft.com/office/drawing/2014/main" id="{6C5C3FF7-1D1A-747C-4A47-92FC8C0D382A}"/>
              </a:ext>
            </a:extLst>
          </p:cNvPr>
          <p:cNvSpPr/>
          <p:nvPr/>
        </p:nvSpPr>
        <p:spPr>
          <a:xfrm>
            <a:off x="2274901" y="4159448"/>
            <a:ext cx="388499" cy="4615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Abgerundetes Rechteck 6">
            <a:extLst>
              <a:ext uri="{FF2B5EF4-FFF2-40B4-BE49-F238E27FC236}">
                <a16:creationId xmlns:a16="http://schemas.microsoft.com/office/drawing/2014/main" id="{FFF09124-0218-7B32-CA7D-956E6269F32F}"/>
              </a:ext>
            </a:extLst>
          </p:cNvPr>
          <p:cNvSpPr/>
          <p:nvPr/>
        </p:nvSpPr>
        <p:spPr>
          <a:xfrm>
            <a:off x="3077389" y="4154423"/>
            <a:ext cx="5603132" cy="461552"/>
          </a:xfrm>
          <a:prstGeom prst="roundRect">
            <a:avLst/>
          </a:prstGeom>
          <a:solidFill>
            <a:srgbClr val="00802F">
              <a:alpha val="14902"/>
            </a:srgb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de-DE" dirty="0"/>
              <a:t>Klärung Verfahrensstellung und -rechte des Gefährders</a:t>
            </a:r>
          </a:p>
        </p:txBody>
      </p:sp>
    </p:spTree>
    <p:custDataLst>
      <p:custData r:id="rId1"/>
      <p:custData r:id="rId2"/>
    </p:custDataLst>
    <p:extLst>
      <p:ext uri="{BB962C8B-B14F-4D97-AF65-F5344CB8AC3E}">
        <p14:creationId xmlns:p14="http://schemas.microsoft.com/office/powerpoint/2010/main" val="2001718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animBg="1"/>
      <p:bldP spid="4" grpId="0" animBg="1"/>
      <p:bldP spid="5" grpId="0" animBg="1"/>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E249C971-EF08-CAAC-9279-51A9D5B79112}"/>
              </a:ext>
            </a:extLst>
          </p:cNvPr>
          <p:cNvSpPr>
            <a:spLocks noGrp="1"/>
          </p:cNvSpPr>
          <p:nvPr>
            <p:ph idx="1"/>
          </p:nvPr>
        </p:nvSpPr>
        <p:spPr>
          <a:xfrm>
            <a:off x="2743199" y="435430"/>
            <a:ext cx="6042025" cy="3873573"/>
          </a:xfrm>
        </p:spPr>
        <p:txBody>
          <a:bodyPr>
            <a:normAutofit/>
          </a:bodyPr>
          <a:lstStyle/>
          <a:p>
            <a:pPr marL="285750" indent="-285750">
              <a:spcAft>
                <a:spcPts val="600"/>
              </a:spcAft>
              <a:buFont typeface="Arial" panose="020B0604020202020204" pitchFamily="34" charset="0"/>
              <a:buChar char="•"/>
            </a:pPr>
            <a:r>
              <a:rPr lang="de-CH" sz="2000" dirty="0"/>
              <a:t>Melderechte und -pflichten</a:t>
            </a:r>
          </a:p>
          <a:p>
            <a:pPr marL="285750" indent="-285750">
              <a:spcAft>
                <a:spcPts val="600"/>
              </a:spcAft>
              <a:buFont typeface="Arial" panose="020B0604020202020204" pitchFamily="34" charset="0"/>
              <a:buChar char="•"/>
            </a:pPr>
            <a:r>
              <a:rPr lang="de-CH" sz="2000" dirty="0"/>
              <a:t>Datenbeschaffung (bei Behörden, Privaten)</a:t>
            </a:r>
          </a:p>
          <a:p>
            <a:pPr marL="285750" indent="-285750">
              <a:spcAft>
                <a:spcPts val="600"/>
              </a:spcAft>
              <a:buFont typeface="Arial" panose="020B0604020202020204" pitchFamily="34" charset="0"/>
              <a:buChar char="•"/>
            </a:pPr>
            <a:r>
              <a:rPr lang="de-CH" sz="2000" dirty="0"/>
              <a:t>Sammlung und Zugriffsrechte</a:t>
            </a:r>
          </a:p>
          <a:p>
            <a:pPr marL="285750" indent="-285750">
              <a:spcAft>
                <a:spcPts val="600"/>
              </a:spcAft>
              <a:buFont typeface="Arial" panose="020B0604020202020204" pitchFamily="34" charset="0"/>
              <a:buChar char="•"/>
            </a:pPr>
            <a:r>
              <a:rPr lang="de-CH" sz="2000" dirty="0"/>
              <a:t>Weitergabe (an Behörden, Private)</a:t>
            </a:r>
          </a:p>
          <a:p>
            <a:pPr marL="285750" indent="-285750">
              <a:spcAft>
                <a:spcPts val="600"/>
              </a:spcAft>
              <a:buFont typeface="Arial" panose="020B0604020202020204" pitchFamily="34" charset="0"/>
              <a:buChar char="•"/>
            </a:pPr>
            <a:r>
              <a:rPr lang="de-CH" sz="2000" dirty="0"/>
              <a:t>Einsichtsrechte und Löschung</a:t>
            </a:r>
          </a:p>
          <a:p>
            <a:pPr marL="285750" indent="-285750">
              <a:spcAft>
                <a:spcPts val="600"/>
              </a:spcAft>
              <a:buFont typeface="Arial" panose="020B0604020202020204" pitchFamily="34" charset="0"/>
              <a:buChar char="•"/>
            </a:pPr>
            <a:r>
              <a:rPr lang="de-CH" sz="2000" dirty="0"/>
              <a:t>Interkantonaler (automatisierter) Austausch</a:t>
            </a:r>
          </a:p>
          <a:p>
            <a:pPr marL="285750" indent="-285750">
              <a:spcAft>
                <a:spcPts val="600"/>
              </a:spcAft>
              <a:buFont typeface="Arial" panose="020B0604020202020204" pitchFamily="34" charset="0"/>
              <a:buChar char="•"/>
            </a:pPr>
            <a:r>
              <a:rPr lang="de-CH" sz="2000" dirty="0"/>
              <a:t>Ansprüche an Dokumentation und Protokollierung von Entscheidungsprozessen</a:t>
            </a:r>
          </a:p>
        </p:txBody>
      </p:sp>
      <p:sp>
        <p:nvSpPr>
          <p:cNvPr id="6" name="Slide Number Placeholder 5">
            <a:extLst>
              <a:ext uri="{FF2B5EF4-FFF2-40B4-BE49-F238E27FC236}">
                <a16:creationId xmlns:a16="http://schemas.microsoft.com/office/drawing/2014/main" id="{262F1223-F45B-4A48-86A1-8B4AAE68E04C}"/>
              </a:ext>
            </a:extLst>
          </p:cNvPr>
          <p:cNvSpPr>
            <a:spLocks noGrp="1"/>
          </p:cNvSpPr>
          <p:nvPr>
            <p:ph type="sldNum" sz="quarter" idx="12"/>
          </p:nvPr>
        </p:nvSpPr>
        <p:spPr/>
        <p:txBody>
          <a:bodyPr/>
          <a:lstStyle/>
          <a:p>
            <a:fld id="{7559FC98-AF75-4A00-A03C-DF9FEBF6BCB9}" type="slidenum">
              <a:rPr lang="de-CH" smtClean="0"/>
              <a:pPr/>
              <a:t>33</a:t>
            </a:fld>
            <a:endParaRPr lang="de-CH"/>
          </a:p>
        </p:txBody>
      </p:sp>
      <p:sp>
        <p:nvSpPr>
          <p:cNvPr id="3" name="Abgerundetes Rechteck 2">
            <a:extLst>
              <a:ext uri="{FF2B5EF4-FFF2-40B4-BE49-F238E27FC236}">
                <a16:creationId xmlns:a16="http://schemas.microsoft.com/office/drawing/2014/main" id="{8F62231E-5E6D-C334-1276-724954959785}"/>
              </a:ext>
            </a:extLst>
          </p:cNvPr>
          <p:cNvSpPr/>
          <p:nvPr/>
        </p:nvSpPr>
        <p:spPr>
          <a:xfrm>
            <a:off x="358776" y="1903348"/>
            <a:ext cx="1808544" cy="969962"/>
          </a:xfrm>
          <a:prstGeom prst="roundRect">
            <a:avLst>
              <a:gd name="adj" fmla="val 10000"/>
            </a:avLst>
          </a:pr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grpSp>
        <p:nvGrpSpPr>
          <p:cNvPr id="4" name="Gruppieren 3">
            <a:extLst>
              <a:ext uri="{FF2B5EF4-FFF2-40B4-BE49-F238E27FC236}">
                <a16:creationId xmlns:a16="http://schemas.microsoft.com/office/drawing/2014/main" id="{AEB02039-4B39-597B-AE14-B3E5CDECFC71}"/>
              </a:ext>
            </a:extLst>
          </p:cNvPr>
          <p:cNvGrpSpPr/>
          <p:nvPr/>
        </p:nvGrpSpPr>
        <p:grpSpPr>
          <a:xfrm>
            <a:off x="528498" y="2064584"/>
            <a:ext cx="1808544" cy="969962"/>
            <a:chOff x="171830" y="1197424"/>
            <a:chExt cx="1808544" cy="969962"/>
          </a:xfrm>
        </p:grpSpPr>
        <p:sp>
          <p:nvSpPr>
            <p:cNvPr id="5" name="Abgerundetes Rechteck 4">
              <a:extLst>
                <a:ext uri="{FF2B5EF4-FFF2-40B4-BE49-F238E27FC236}">
                  <a16:creationId xmlns:a16="http://schemas.microsoft.com/office/drawing/2014/main" id="{B3D6D66A-84EF-0E0B-7FA9-228B3BDA3134}"/>
                </a:ext>
              </a:extLst>
            </p:cNvPr>
            <p:cNvSpPr/>
            <p:nvPr/>
          </p:nvSpPr>
          <p:spPr>
            <a:xfrm>
              <a:off x="171830" y="1197424"/>
              <a:ext cx="1808544" cy="969962"/>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7" name="Abgerundetes Rechteck 5">
              <a:extLst>
                <a:ext uri="{FF2B5EF4-FFF2-40B4-BE49-F238E27FC236}">
                  <a16:creationId xmlns:a16="http://schemas.microsoft.com/office/drawing/2014/main" id="{2B09069C-2B09-065F-11B6-85B9AA1DFFD0}"/>
                </a:ext>
              </a:extLst>
            </p:cNvPr>
            <p:cNvSpPr txBox="1"/>
            <p:nvPr/>
          </p:nvSpPr>
          <p:spPr>
            <a:xfrm>
              <a:off x="200239" y="1225833"/>
              <a:ext cx="1751726" cy="91314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de-CH" sz="1300" b="1" kern="1200" dirty="0"/>
                <a:t>Umgang mit Daten &amp; Dokumentation</a:t>
              </a:r>
              <a:endParaRPr lang="en-US" sz="1300" kern="1200" dirty="0"/>
            </a:p>
          </p:txBody>
        </p:sp>
      </p:grpSp>
      <p:sp>
        <p:nvSpPr>
          <p:cNvPr id="8" name="Pfeil nach rechts 7">
            <a:extLst>
              <a:ext uri="{FF2B5EF4-FFF2-40B4-BE49-F238E27FC236}">
                <a16:creationId xmlns:a16="http://schemas.microsoft.com/office/drawing/2014/main" id="{33AD18B4-4DF4-5280-4591-0692AFB181C8}"/>
              </a:ext>
            </a:extLst>
          </p:cNvPr>
          <p:cNvSpPr/>
          <p:nvPr/>
        </p:nvSpPr>
        <p:spPr>
          <a:xfrm>
            <a:off x="2035415" y="3539437"/>
            <a:ext cx="388499" cy="4615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Abgerundetes Rechteck 8">
            <a:extLst>
              <a:ext uri="{FF2B5EF4-FFF2-40B4-BE49-F238E27FC236}">
                <a16:creationId xmlns:a16="http://schemas.microsoft.com/office/drawing/2014/main" id="{40AC5425-5063-8BE5-3DC8-315EA596247D}"/>
              </a:ext>
            </a:extLst>
          </p:cNvPr>
          <p:cNvSpPr/>
          <p:nvPr/>
        </p:nvSpPr>
        <p:spPr>
          <a:xfrm>
            <a:off x="2662538" y="3534412"/>
            <a:ext cx="5904971" cy="461552"/>
          </a:xfrm>
          <a:prstGeom prst="roundRect">
            <a:avLst/>
          </a:prstGeom>
          <a:solidFill>
            <a:srgbClr val="00802F">
              <a:alpha val="14902"/>
            </a:srgb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de-DE" dirty="0"/>
              <a:t>Rechtsrahmen bzgl. polizeilicher Datenbearbeitung</a:t>
            </a:r>
          </a:p>
        </p:txBody>
      </p:sp>
      <p:sp>
        <p:nvSpPr>
          <p:cNvPr id="10" name="Pfeil nach rechts 9">
            <a:extLst>
              <a:ext uri="{FF2B5EF4-FFF2-40B4-BE49-F238E27FC236}">
                <a16:creationId xmlns:a16="http://schemas.microsoft.com/office/drawing/2014/main" id="{1B768516-596A-0FE6-47F7-BAC6712C409F}"/>
              </a:ext>
            </a:extLst>
          </p:cNvPr>
          <p:cNvSpPr/>
          <p:nvPr/>
        </p:nvSpPr>
        <p:spPr>
          <a:xfrm>
            <a:off x="2035415" y="4148562"/>
            <a:ext cx="388499" cy="4615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Abgerundetes Rechteck 10">
            <a:extLst>
              <a:ext uri="{FF2B5EF4-FFF2-40B4-BE49-F238E27FC236}">
                <a16:creationId xmlns:a16="http://schemas.microsoft.com/office/drawing/2014/main" id="{534F7C19-805C-F5FD-7616-C56076FE9223}"/>
              </a:ext>
            </a:extLst>
          </p:cNvPr>
          <p:cNvSpPr/>
          <p:nvPr/>
        </p:nvSpPr>
        <p:spPr>
          <a:xfrm>
            <a:off x="2662538" y="4143537"/>
            <a:ext cx="5904971" cy="461552"/>
          </a:xfrm>
          <a:prstGeom prst="roundRect">
            <a:avLst/>
          </a:prstGeom>
          <a:solidFill>
            <a:srgbClr val="00802F">
              <a:alpha val="14902"/>
            </a:srgb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de-DE" dirty="0"/>
              <a:t>Standards bzgl. nachvollziehbarer Dokumentation (gerichtliche Überprüfbarkeit)</a:t>
            </a:r>
          </a:p>
        </p:txBody>
      </p:sp>
    </p:spTree>
    <p:custDataLst>
      <p:custData r:id="rId1"/>
      <p:custData r:id="rId2"/>
    </p:custDataLst>
    <p:extLst>
      <p:ext uri="{BB962C8B-B14F-4D97-AF65-F5344CB8AC3E}">
        <p14:creationId xmlns:p14="http://schemas.microsoft.com/office/powerpoint/2010/main" val="625198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8" grpId="0" animBg="1"/>
      <p:bldP spid="9" grpId="0" animBg="1"/>
      <p:bldP spid="10" grpId="0" animBg="1"/>
      <p:bldP spid="1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E249C971-EF08-CAAC-9279-51A9D5B79112}"/>
              </a:ext>
            </a:extLst>
          </p:cNvPr>
          <p:cNvSpPr>
            <a:spLocks noGrp="1"/>
          </p:cNvSpPr>
          <p:nvPr>
            <p:ph idx="1"/>
          </p:nvPr>
        </p:nvSpPr>
        <p:spPr>
          <a:xfrm>
            <a:off x="2743199" y="816429"/>
            <a:ext cx="6042025" cy="3601424"/>
          </a:xfrm>
        </p:spPr>
        <p:txBody>
          <a:bodyPr>
            <a:noAutofit/>
          </a:bodyPr>
          <a:lstStyle/>
          <a:p>
            <a:pPr marL="285750" indent="-285750">
              <a:spcAft>
                <a:spcPts val="600"/>
              </a:spcAft>
              <a:buFont typeface="Arial" panose="020B0604020202020204" pitchFamily="34" charset="0"/>
              <a:buChar char="•"/>
            </a:pPr>
            <a:r>
              <a:rPr lang="de-CH" sz="2000" dirty="0"/>
              <a:t>26x Polizeigesetz, 26x verschiedene Praxis, 26x verschiedenes Modell</a:t>
            </a:r>
          </a:p>
          <a:p>
            <a:pPr marL="285750" indent="-285750">
              <a:spcAft>
                <a:spcPts val="600"/>
              </a:spcAft>
              <a:buFont typeface="Arial" panose="020B0604020202020204" pitchFamily="34" charset="0"/>
              <a:buChar char="•"/>
            </a:pPr>
            <a:r>
              <a:rPr lang="de-CH" sz="2000" dirty="0"/>
              <a:t>Interkantonaler Datenaustausch erfordert Mindestmass an gleichen Aufgaben/Vorgehensweisen/Standards</a:t>
            </a:r>
          </a:p>
          <a:p>
            <a:pPr marL="285750" indent="-285750">
              <a:spcAft>
                <a:spcPts val="600"/>
              </a:spcAft>
              <a:buFont typeface="Arial" panose="020B0604020202020204" pitchFamily="34" charset="0"/>
              <a:buChar char="•"/>
            </a:pPr>
            <a:r>
              <a:rPr lang="de-CH" sz="2000" dirty="0"/>
              <a:t>Vereinheitlichung zwischen Effizienzgewinn und Individualitätsverlust?</a:t>
            </a:r>
          </a:p>
        </p:txBody>
      </p:sp>
      <p:sp>
        <p:nvSpPr>
          <p:cNvPr id="6" name="Slide Number Placeholder 5">
            <a:extLst>
              <a:ext uri="{FF2B5EF4-FFF2-40B4-BE49-F238E27FC236}">
                <a16:creationId xmlns:a16="http://schemas.microsoft.com/office/drawing/2014/main" id="{262F1223-F45B-4A48-86A1-8B4AAE68E04C}"/>
              </a:ext>
            </a:extLst>
          </p:cNvPr>
          <p:cNvSpPr>
            <a:spLocks noGrp="1"/>
          </p:cNvSpPr>
          <p:nvPr>
            <p:ph type="sldNum" sz="quarter" idx="12"/>
          </p:nvPr>
        </p:nvSpPr>
        <p:spPr/>
        <p:txBody>
          <a:bodyPr/>
          <a:lstStyle/>
          <a:p>
            <a:fld id="{7559FC98-AF75-4A00-A03C-DF9FEBF6BCB9}" type="slidenum">
              <a:rPr lang="de-CH" smtClean="0"/>
              <a:pPr/>
              <a:t>34</a:t>
            </a:fld>
            <a:endParaRPr lang="de-CH"/>
          </a:p>
        </p:txBody>
      </p:sp>
      <p:sp>
        <p:nvSpPr>
          <p:cNvPr id="8" name="Abgerundetes Rechteck 7">
            <a:extLst>
              <a:ext uri="{FF2B5EF4-FFF2-40B4-BE49-F238E27FC236}">
                <a16:creationId xmlns:a16="http://schemas.microsoft.com/office/drawing/2014/main" id="{0F1C67CC-F619-F85F-C8F5-CA5E12BBC95A}"/>
              </a:ext>
            </a:extLst>
          </p:cNvPr>
          <p:cNvSpPr/>
          <p:nvPr/>
        </p:nvSpPr>
        <p:spPr>
          <a:xfrm>
            <a:off x="361951" y="1903348"/>
            <a:ext cx="1808544" cy="969962"/>
          </a:xfrm>
          <a:prstGeom prst="roundRect">
            <a:avLst>
              <a:gd name="adj" fmla="val 10000"/>
            </a:avLst>
          </a:pr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grpSp>
        <p:nvGrpSpPr>
          <p:cNvPr id="9" name="Gruppieren 8">
            <a:extLst>
              <a:ext uri="{FF2B5EF4-FFF2-40B4-BE49-F238E27FC236}">
                <a16:creationId xmlns:a16="http://schemas.microsoft.com/office/drawing/2014/main" id="{E1E9DCBB-7792-FA11-D736-BFA76C19381A}"/>
              </a:ext>
            </a:extLst>
          </p:cNvPr>
          <p:cNvGrpSpPr/>
          <p:nvPr/>
        </p:nvGrpSpPr>
        <p:grpSpPr>
          <a:xfrm>
            <a:off x="531673" y="2064584"/>
            <a:ext cx="1808544" cy="969962"/>
            <a:chOff x="2319819" y="1197424"/>
            <a:chExt cx="1808544" cy="969962"/>
          </a:xfrm>
        </p:grpSpPr>
        <p:sp>
          <p:nvSpPr>
            <p:cNvPr id="10" name="Abgerundetes Rechteck 9">
              <a:extLst>
                <a:ext uri="{FF2B5EF4-FFF2-40B4-BE49-F238E27FC236}">
                  <a16:creationId xmlns:a16="http://schemas.microsoft.com/office/drawing/2014/main" id="{C48FEF61-4DEE-89B6-BEFE-FE61EF2B25C8}"/>
                </a:ext>
              </a:extLst>
            </p:cNvPr>
            <p:cNvSpPr/>
            <p:nvPr/>
          </p:nvSpPr>
          <p:spPr>
            <a:xfrm>
              <a:off x="2319819" y="1197424"/>
              <a:ext cx="1808544" cy="969962"/>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1" name="Abgerundetes Rechteck 5">
              <a:extLst>
                <a:ext uri="{FF2B5EF4-FFF2-40B4-BE49-F238E27FC236}">
                  <a16:creationId xmlns:a16="http://schemas.microsoft.com/office/drawing/2014/main" id="{E1A8B0BA-935A-056D-63F0-5F1F56B55880}"/>
                </a:ext>
              </a:extLst>
            </p:cNvPr>
            <p:cNvSpPr txBox="1"/>
            <p:nvPr/>
          </p:nvSpPr>
          <p:spPr>
            <a:xfrm>
              <a:off x="2348228" y="1225833"/>
              <a:ext cx="1751726" cy="91314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9530" tIns="49530" rIns="49530" bIns="49530" numCol="1" spcCol="1270" anchor="ctr" anchorCtr="0">
              <a:noAutofit/>
            </a:bodyPr>
            <a:lstStyle/>
            <a:p>
              <a:pPr lvl="0"/>
              <a:r>
                <a:rPr lang="de-CH" sz="1300" b="1" dirty="0"/>
                <a:t>Interkantonale Vereinheitlichung &amp; Zusammenarbeit</a:t>
              </a:r>
              <a:endParaRPr lang="en-US" sz="1300" dirty="0"/>
            </a:p>
          </p:txBody>
        </p:sp>
      </p:grpSp>
      <p:sp>
        <p:nvSpPr>
          <p:cNvPr id="3" name="Pfeil nach rechts 2">
            <a:extLst>
              <a:ext uri="{FF2B5EF4-FFF2-40B4-BE49-F238E27FC236}">
                <a16:creationId xmlns:a16="http://schemas.microsoft.com/office/drawing/2014/main" id="{FB416E91-A77F-B194-D3A2-31FE03117EEF}"/>
              </a:ext>
            </a:extLst>
          </p:cNvPr>
          <p:cNvSpPr/>
          <p:nvPr/>
        </p:nvSpPr>
        <p:spPr>
          <a:xfrm>
            <a:off x="2274901" y="3550323"/>
            <a:ext cx="388499" cy="4615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Abgerundetes Rechteck 3">
            <a:extLst>
              <a:ext uri="{FF2B5EF4-FFF2-40B4-BE49-F238E27FC236}">
                <a16:creationId xmlns:a16="http://schemas.microsoft.com/office/drawing/2014/main" id="{61D49F59-F34B-3C1E-A235-31A54CA3C5D2}"/>
              </a:ext>
            </a:extLst>
          </p:cNvPr>
          <p:cNvSpPr/>
          <p:nvPr/>
        </p:nvSpPr>
        <p:spPr>
          <a:xfrm>
            <a:off x="2902025" y="3545298"/>
            <a:ext cx="5603132" cy="461552"/>
          </a:xfrm>
          <a:prstGeom prst="roundRect">
            <a:avLst/>
          </a:prstGeom>
          <a:solidFill>
            <a:srgbClr val="00802F">
              <a:alpha val="14902"/>
            </a:srgb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de-DE" dirty="0"/>
              <a:t>Harmonisierung? Konkordate? Eidgenössisches Polizeirecht?</a:t>
            </a:r>
          </a:p>
        </p:txBody>
      </p:sp>
    </p:spTree>
    <p:custDataLst>
      <p:custData r:id="rId1"/>
      <p:custData r:id="rId2"/>
    </p:custDataLst>
    <p:extLst>
      <p:ext uri="{BB962C8B-B14F-4D97-AF65-F5344CB8AC3E}">
        <p14:creationId xmlns:p14="http://schemas.microsoft.com/office/powerpoint/2010/main" val="1350866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animBg="1"/>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0F17B1C1-9F54-46FF-8A67-CA2E61D2B8FE}"/>
              </a:ext>
            </a:extLst>
          </p:cNvPr>
          <p:cNvPicPr>
            <a:picLocks noGrp="1" noChangeAspect="1"/>
          </p:cNvPicPr>
          <p:nvPr>
            <p:ph type="pic" sz="quarter" idx="11"/>
          </p:nvPr>
        </p:nvPicPr>
        <p:blipFill>
          <a:blip r:embed="rId4">
            <a:alphaModFix amt="80000"/>
            <a:extLst>
              <a:ext uri="{28A0092B-C50C-407E-A947-70E740481C1C}">
                <a14:useLocalDpi xmlns:a14="http://schemas.microsoft.com/office/drawing/2010/main" val="0"/>
              </a:ext>
            </a:extLst>
          </a:blip>
          <a:srcRect t="7828" b="7828"/>
          <a:stretch>
            <a:fillRect/>
          </a:stretch>
        </p:blipFill>
        <p:spPr/>
      </p:pic>
      <p:sp>
        <p:nvSpPr>
          <p:cNvPr id="3" name="Title 2">
            <a:extLst>
              <a:ext uri="{FF2B5EF4-FFF2-40B4-BE49-F238E27FC236}">
                <a16:creationId xmlns:a16="http://schemas.microsoft.com/office/drawing/2014/main" id="{125E095E-3C0D-445C-A239-768CC5D46DA1}"/>
              </a:ext>
            </a:extLst>
          </p:cNvPr>
          <p:cNvSpPr>
            <a:spLocks noGrp="1"/>
          </p:cNvSpPr>
          <p:nvPr>
            <p:ph type="title"/>
          </p:nvPr>
        </p:nvSpPr>
        <p:spPr>
          <a:xfrm>
            <a:off x="1548001" y="985840"/>
            <a:ext cx="7237224" cy="2496171"/>
          </a:xfrm>
        </p:spPr>
        <p:txBody>
          <a:bodyPr/>
          <a:lstStyle/>
          <a:p>
            <a:r>
              <a:rPr lang="de-CH" dirty="0">
                <a:latin typeface="+mj-lt"/>
              </a:rPr>
              <a:t>Ansatzpunkte für eine (weitere) Regulierung</a:t>
            </a:r>
          </a:p>
        </p:txBody>
      </p:sp>
    </p:spTree>
    <p:custDataLst>
      <p:custData r:id="rId1"/>
      <p:custData r:id="rId2"/>
    </p:custDataLst>
    <p:extLst>
      <p:ext uri="{BB962C8B-B14F-4D97-AF65-F5344CB8AC3E}">
        <p14:creationId xmlns:p14="http://schemas.microsoft.com/office/powerpoint/2010/main" val="5092929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F2CECFA1-4912-44EB-8121-F49C3215A809}"/>
              </a:ext>
            </a:extLst>
          </p:cNvPr>
          <p:cNvSpPr>
            <a:spLocks noGrp="1"/>
          </p:cNvSpPr>
          <p:nvPr>
            <p:ph type="title"/>
          </p:nvPr>
        </p:nvSpPr>
        <p:spPr>
          <a:xfrm>
            <a:off x="358775" y="358744"/>
            <a:ext cx="8426450" cy="609662"/>
          </a:xfrm>
        </p:spPr>
        <p:txBody>
          <a:bodyPr anchor="t">
            <a:normAutofit/>
          </a:bodyPr>
          <a:lstStyle/>
          <a:p>
            <a:r>
              <a:rPr lang="de-CH" dirty="0"/>
              <a:t>Bedrohungsmanagement als «Value Chain»?</a:t>
            </a:r>
          </a:p>
        </p:txBody>
      </p:sp>
      <p:sp>
        <p:nvSpPr>
          <p:cNvPr id="6" name="Slide Number Placeholder 5">
            <a:extLst>
              <a:ext uri="{FF2B5EF4-FFF2-40B4-BE49-F238E27FC236}">
                <a16:creationId xmlns:a16="http://schemas.microsoft.com/office/drawing/2014/main" id="{262F1223-F45B-4A48-86A1-8B4AAE68E04C}"/>
              </a:ext>
            </a:extLst>
          </p:cNvPr>
          <p:cNvSpPr>
            <a:spLocks noGrp="1"/>
          </p:cNvSpPr>
          <p:nvPr>
            <p:ph type="sldNum" sz="quarter" idx="12"/>
          </p:nvPr>
        </p:nvSpPr>
        <p:spPr>
          <a:xfrm>
            <a:off x="8570473" y="4768851"/>
            <a:ext cx="214752" cy="273844"/>
          </a:xfrm>
        </p:spPr>
        <p:txBody>
          <a:bodyPr anchor="t">
            <a:normAutofit/>
          </a:bodyPr>
          <a:lstStyle/>
          <a:p>
            <a:pPr>
              <a:spcAft>
                <a:spcPts val="600"/>
              </a:spcAft>
            </a:pPr>
            <a:fld id="{7559FC98-AF75-4A00-A03C-DF9FEBF6BCB9}" type="slidenum">
              <a:rPr lang="de-CH" smtClean="0"/>
              <a:pPr>
                <a:spcAft>
                  <a:spcPts val="600"/>
                </a:spcAft>
              </a:pPr>
              <a:t>36</a:t>
            </a:fld>
            <a:endParaRPr lang="de-CH"/>
          </a:p>
        </p:txBody>
      </p:sp>
      <p:sp>
        <p:nvSpPr>
          <p:cNvPr id="2" name="Abgerundetes Rechteck 1">
            <a:extLst>
              <a:ext uri="{FF2B5EF4-FFF2-40B4-BE49-F238E27FC236}">
                <a16:creationId xmlns:a16="http://schemas.microsoft.com/office/drawing/2014/main" id="{3EE7FE72-30C4-0F45-458F-639745EE22D7}"/>
              </a:ext>
            </a:extLst>
          </p:cNvPr>
          <p:cNvSpPr/>
          <p:nvPr/>
        </p:nvSpPr>
        <p:spPr>
          <a:xfrm>
            <a:off x="1088573" y="1676397"/>
            <a:ext cx="2024743" cy="957943"/>
          </a:xfrm>
          <a:prstGeom prst="roundRect">
            <a:avLst/>
          </a:prstGeom>
          <a:solidFill>
            <a:srgbClr val="00802F">
              <a:alpha val="1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Datenbeschaffung</a:t>
            </a:r>
          </a:p>
        </p:txBody>
      </p:sp>
      <p:sp>
        <p:nvSpPr>
          <p:cNvPr id="3" name="Abgerundetes Rechteck 2">
            <a:extLst>
              <a:ext uri="{FF2B5EF4-FFF2-40B4-BE49-F238E27FC236}">
                <a16:creationId xmlns:a16="http://schemas.microsoft.com/office/drawing/2014/main" id="{DCCBD2FF-C941-403A-A5EB-0C6348AEB102}"/>
              </a:ext>
            </a:extLst>
          </p:cNvPr>
          <p:cNvSpPr/>
          <p:nvPr/>
        </p:nvSpPr>
        <p:spPr>
          <a:xfrm>
            <a:off x="3450776" y="1676396"/>
            <a:ext cx="2024743" cy="957943"/>
          </a:xfrm>
          <a:prstGeom prst="roundRect">
            <a:avLst/>
          </a:prstGeom>
          <a:solidFill>
            <a:srgbClr val="00802F">
              <a:alpha val="1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Datensammlung und </a:t>
            </a:r>
          </a:p>
          <a:p>
            <a:pPr algn="ctr"/>
            <a:r>
              <a:rPr lang="de-DE" dirty="0">
                <a:solidFill>
                  <a:schemeClr val="tx1"/>
                </a:solidFill>
              </a:rPr>
              <a:t>-analyse</a:t>
            </a:r>
          </a:p>
        </p:txBody>
      </p:sp>
      <p:sp>
        <p:nvSpPr>
          <p:cNvPr id="4" name="Abgerundetes Rechteck 3">
            <a:extLst>
              <a:ext uri="{FF2B5EF4-FFF2-40B4-BE49-F238E27FC236}">
                <a16:creationId xmlns:a16="http://schemas.microsoft.com/office/drawing/2014/main" id="{493B54ED-90E4-A6A0-CBE8-A9B13A8C2BA7}"/>
              </a:ext>
            </a:extLst>
          </p:cNvPr>
          <p:cNvSpPr/>
          <p:nvPr/>
        </p:nvSpPr>
        <p:spPr>
          <a:xfrm>
            <a:off x="5823865" y="1676396"/>
            <a:ext cx="2024743" cy="957943"/>
          </a:xfrm>
          <a:prstGeom prst="roundRect">
            <a:avLst/>
          </a:prstGeom>
          <a:solidFill>
            <a:srgbClr val="00802F">
              <a:alpha val="1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Datenverwertung</a:t>
            </a:r>
          </a:p>
        </p:txBody>
      </p:sp>
      <p:sp>
        <p:nvSpPr>
          <p:cNvPr id="5" name="Abgerundetes Rechteck 4">
            <a:extLst>
              <a:ext uri="{FF2B5EF4-FFF2-40B4-BE49-F238E27FC236}">
                <a16:creationId xmlns:a16="http://schemas.microsoft.com/office/drawing/2014/main" id="{10FB8829-0B73-8657-E82C-701A749A2104}"/>
              </a:ext>
            </a:extLst>
          </p:cNvPr>
          <p:cNvSpPr/>
          <p:nvPr/>
        </p:nvSpPr>
        <p:spPr>
          <a:xfrm>
            <a:off x="217715" y="968406"/>
            <a:ext cx="1687286" cy="47918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Zweckbestimmung: Definition </a:t>
            </a:r>
            <a:r>
              <a:rPr lang="de-CH" dirty="0">
                <a:solidFill>
                  <a:schemeClr val="tx1"/>
                </a:solidFill>
              </a:rPr>
              <a:t>«Value»</a:t>
            </a:r>
            <a:endParaRPr lang="de-DE" dirty="0">
              <a:solidFill>
                <a:schemeClr val="tx1"/>
              </a:solidFill>
            </a:endParaRPr>
          </a:p>
        </p:txBody>
      </p:sp>
      <p:sp>
        <p:nvSpPr>
          <p:cNvPr id="7" name="Abgerundetes Rechteck 6">
            <a:extLst>
              <a:ext uri="{FF2B5EF4-FFF2-40B4-BE49-F238E27FC236}">
                <a16:creationId xmlns:a16="http://schemas.microsoft.com/office/drawing/2014/main" id="{A4E49849-33F9-9CDB-B9F9-3FB66DB82053}"/>
              </a:ext>
            </a:extLst>
          </p:cNvPr>
          <p:cNvSpPr/>
          <p:nvPr/>
        </p:nvSpPr>
        <p:spPr>
          <a:xfrm>
            <a:off x="7630886" y="2830067"/>
            <a:ext cx="1360716" cy="47918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a:solidFill>
                  <a:schemeClr val="tx1"/>
                </a:solidFill>
              </a:rPr>
              <a:t>«Value»</a:t>
            </a:r>
            <a:endParaRPr lang="de-DE" dirty="0">
              <a:solidFill>
                <a:schemeClr val="tx1"/>
              </a:solidFill>
            </a:endParaRPr>
          </a:p>
        </p:txBody>
      </p:sp>
      <p:sp>
        <p:nvSpPr>
          <p:cNvPr id="8" name="Bogen 7">
            <a:extLst>
              <a:ext uri="{FF2B5EF4-FFF2-40B4-BE49-F238E27FC236}">
                <a16:creationId xmlns:a16="http://schemas.microsoft.com/office/drawing/2014/main" id="{B9576E53-4EA1-5444-C1EE-C32E140B8670}"/>
              </a:ext>
            </a:extLst>
          </p:cNvPr>
          <p:cNvSpPr/>
          <p:nvPr/>
        </p:nvSpPr>
        <p:spPr>
          <a:xfrm rot="20470777" flipH="1">
            <a:off x="718453" y="1469211"/>
            <a:ext cx="337457" cy="718818"/>
          </a:xfrm>
          <a:prstGeom prst="arc">
            <a:avLst>
              <a:gd name="adj1" fmla="val 16727041"/>
              <a:gd name="adj2" fmla="val 5505882"/>
            </a:avLst>
          </a:prstGeom>
          <a:ln w="19050">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9" name="Bogen 8">
            <a:extLst>
              <a:ext uri="{FF2B5EF4-FFF2-40B4-BE49-F238E27FC236}">
                <a16:creationId xmlns:a16="http://schemas.microsoft.com/office/drawing/2014/main" id="{CC10F8B7-AA8D-FAFF-C4B3-DDFBE655F704}"/>
              </a:ext>
            </a:extLst>
          </p:cNvPr>
          <p:cNvSpPr/>
          <p:nvPr/>
        </p:nvSpPr>
        <p:spPr>
          <a:xfrm rot="20470777">
            <a:off x="7731886" y="1994631"/>
            <a:ext cx="647081" cy="896156"/>
          </a:xfrm>
          <a:prstGeom prst="arc">
            <a:avLst>
              <a:gd name="adj1" fmla="val 16547297"/>
              <a:gd name="adj2" fmla="val 4258484"/>
            </a:avLst>
          </a:prstGeom>
          <a:ln w="19050">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cxnSp>
        <p:nvCxnSpPr>
          <p:cNvPr id="11" name="Gerade Verbindung mit Pfeil 10">
            <a:extLst>
              <a:ext uri="{FF2B5EF4-FFF2-40B4-BE49-F238E27FC236}">
                <a16:creationId xmlns:a16="http://schemas.microsoft.com/office/drawing/2014/main" id="{0AD8F8ED-D75D-B831-E4B3-1667D06FF4D9}"/>
              </a:ext>
            </a:extLst>
          </p:cNvPr>
          <p:cNvCxnSpPr>
            <a:cxnSpLocks/>
          </p:cNvCxnSpPr>
          <p:nvPr/>
        </p:nvCxnSpPr>
        <p:spPr>
          <a:xfrm>
            <a:off x="3211286" y="2155367"/>
            <a:ext cx="163285"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3" name="Gerade Verbindung mit Pfeil 12">
            <a:extLst>
              <a:ext uri="{FF2B5EF4-FFF2-40B4-BE49-F238E27FC236}">
                <a16:creationId xmlns:a16="http://schemas.microsoft.com/office/drawing/2014/main" id="{5014FDEB-05BD-2DF7-1B9E-2CC5F4A3844C}"/>
              </a:ext>
            </a:extLst>
          </p:cNvPr>
          <p:cNvCxnSpPr>
            <a:cxnSpLocks/>
          </p:cNvCxnSpPr>
          <p:nvPr/>
        </p:nvCxnSpPr>
        <p:spPr>
          <a:xfrm>
            <a:off x="5573489" y="2144477"/>
            <a:ext cx="163285"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4" name="Textfeld 13">
            <a:extLst>
              <a:ext uri="{FF2B5EF4-FFF2-40B4-BE49-F238E27FC236}">
                <a16:creationId xmlns:a16="http://schemas.microsoft.com/office/drawing/2014/main" id="{05C6E755-F0F7-BFA3-0398-0AD63D72542E}"/>
              </a:ext>
            </a:extLst>
          </p:cNvPr>
          <p:cNvSpPr txBox="1"/>
          <p:nvPr/>
        </p:nvSpPr>
        <p:spPr>
          <a:xfrm>
            <a:off x="1064862" y="2783970"/>
            <a:ext cx="1950480" cy="1200329"/>
          </a:xfrm>
          <a:prstGeom prst="rect">
            <a:avLst/>
          </a:prstGeom>
          <a:noFill/>
        </p:spPr>
        <p:txBody>
          <a:bodyPr wrap="square" rtlCol="0">
            <a:spAutoFit/>
          </a:bodyPr>
          <a:lstStyle/>
          <a:p>
            <a:pPr marL="139700" indent="-139700">
              <a:buFont typeface="Arial" panose="020B0604020202020204" pitchFamily="34" charset="0"/>
              <a:buChar char="•"/>
            </a:pPr>
            <a:r>
              <a:rPr lang="de-DE" sz="1200" dirty="0"/>
              <a:t>Meldungen: Rechte &amp; Pflichten</a:t>
            </a:r>
          </a:p>
          <a:p>
            <a:pPr marL="139700" indent="-139700">
              <a:buFont typeface="Arial" panose="020B0604020202020204" pitchFamily="34" charset="0"/>
              <a:buChar char="•"/>
            </a:pPr>
            <a:r>
              <a:rPr lang="de-DE" sz="1200" dirty="0"/>
              <a:t>Beizug Infos Behörden/Private/andere Kantone</a:t>
            </a:r>
          </a:p>
          <a:p>
            <a:pPr marL="139700" indent="-139700">
              <a:buFont typeface="Arial" panose="020B0604020202020204" pitchFamily="34" charset="0"/>
              <a:buChar char="•"/>
            </a:pPr>
            <a:r>
              <a:rPr lang="de-DE" sz="1200" dirty="0"/>
              <a:t>Gefährderansprache</a:t>
            </a:r>
          </a:p>
        </p:txBody>
      </p:sp>
      <p:sp>
        <p:nvSpPr>
          <p:cNvPr id="16" name="Textfeld 15">
            <a:extLst>
              <a:ext uri="{FF2B5EF4-FFF2-40B4-BE49-F238E27FC236}">
                <a16:creationId xmlns:a16="http://schemas.microsoft.com/office/drawing/2014/main" id="{23F4BF17-0D98-DD98-051A-E532C6D0E1D9}"/>
              </a:ext>
            </a:extLst>
          </p:cNvPr>
          <p:cNvSpPr txBox="1"/>
          <p:nvPr/>
        </p:nvSpPr>
        <p:spPr>
          <a:xfrm>
            <a:off x="3427065" y="2783970"/>
            <a:ext cx="1950480" cy="1754326"/>
          </a:xfrm>
          <a:prstGeom prst="rect">
            <a:avLst/>
          </a:prstGeom>
          <a:noFill/>
        </p:spPr>
        <p:txBody>
          <a:bodyPr wrap="square" rtlCol="0">
            <a:spAutoFit/>
          </a:bodyPr>
          <a:lstStyle/>
          <a:p>
            <a:pPr marL="139700" indent="-139700">
              <a:buFont typeface="Arial" panose="020B0604020202020204" pitchFamily="34" charset="0"/>
              <a:buChar char="•"/>
            </a:pPr>
            <a:r>
              <a:rPr lang="de-DE" sz="1200" dirty="0"/>
              <a:t>Datenbanken</a:t>
            </a:r>
          </a:p>
          <a:p>
            <a:pPr marL="139700" indent="-139700">
              <a:buFont typeface="Arial" panose="020B0604020202020204" pitchFamily="34" charset="0"/>
              <a:buChar char="•"/>
            </a:pPr>
            <a:r>
              <a:rPr lang="de-DE" sz="1200" dirty="0"/>
              <a:t>Zugriffsrechte</a:t>
            </a:r>
          </a:p>
          <a:p>
            <a:pPr marL="139700" indent="-139700">
              <a:buFont typeface="Arial" panose="020B0604020202020204" pitchFamily="34" charset="0"/>
              <a:buChar char="•"/>
            </a:pPr>
            <a:r>
              <a:rPr lang="de-DE" sz="1200" dirty="0"/>
              <a:t>Löschung/Archivierung/Rehabilitierung</a:t>
            </a:r>
          </a:p>
          <a:p>
            <a:pPr marL="139700" indent="-139700">
              <a:buFont typeface="Arial" panose="020B0604020202020204" pitchFamily="34" charset="0"/>
              <a:buChar char="•"/>
            </a:pPr>
            <a:r>
              <a:rPr lang="de-DE" sz="1200" dirty="0"/>
              <a:t>Protokollierung</a:t>
            </a:r>
          </a:p>
          <a:p>
            <a:pPr marL="139700" indent="-139700">
              <a:buFont typeface="Arial" panose="020B0604020202020204" pitchFamily="34" charset="0"/>
              <a:buChar char="•"/>
            </a:pPr>
            <a:r>
              <a:rPr lang="de-DE" sz="1200" dirty="0"/>
              <a:t>Risikoanalyse/-</a:t>
            </a:r>
            <a:r>
              <a:rPr lang="de-DE" sz="1200" dirty="0" err="1"/>
              <a:t>assessment</a:t>
            </a:r>
            <a:endParaRPr lang="de-DE" sz="1200" dirty="0"/>
          </a:p>
          <a:p>
            <a:pPr marL="139700" indent="-139700">
              <a:buFont typeface="Arial" panose="020B0604020202020204" pitchFamily="34" charset="0"/>
              <a:buChar char="•"/>
            </a:pPr>
            <a:r>
              <a:rPr lang="de-DE" sz="1200" dirty="0"/>
              <a:t>Einsatz Tools</a:t>
            </a:r>
          </a:p>
          <a:p>
            <a:pPr marL="139700" indent="-139700">
              <a:buFont typeface="Arial" panose="020B0604020202020204" pitchFamily="34" charset="0"/>
              <a:buChar char="•"/>
            </a:pPr>
            <a:r>
              <a:rPr lang="de-DE" sz="1200" dirty="0"/>
              <a:t>Expertengruppen und Netzwerke</a:t>
            </a:r>
          </a:p>
        </p:txBody>
      </p:sp>
      <p:sp>
        <p:nvSpPr>
          <p:cNvPr id="17" name="Textfeld 16">
            <a:extLst>
              <a:ext uri="{FF2B5EF4-FFF2-40B4-BE49-F238E27FC236}">
                <a16:creationId xmlns:a16="http://schemas.microsoft.com/office/drawing/2014/main" id="{A369C427-0743-6E9A-F105-EDE566E43134}"/>
              </a:ext>
            </a:extLst>
          </p:cNvPr>
          <p:cNvSpPr txBox="1"/>
          <p:nvPr/>
        </p:nvSpPr>
        <p:spPr>
          <a:xfrm>
            <a:off x="5811040" y="2783970"/>
            <a:ext cx="1950480" cy="1754326"/>
          </a:xfrm>
          <a:prstGeom prst="rect">
            <a:avLst/>
          </a:prstGeom>
          <a:noFill/>
        </p:spPr>
        <p:txBody>
          <a:bodyPr wrap="square" rtlCol="0">
            <a:spAutoFit/>
          </a:bodyPr>
          <a:lstStyle/>
          <a:p>
            <a:pPr marL="139700" indent="-139700">
              <a:buFont typeface="Arial" panose="020B0604020202020204" pitchFamily="34" charset="0"/>
              <a:buChar char="•"/>
            </a:pPr>
            <a:r>
              <a:rPr lang="de-DE" sz="1200" dirty="0" err="1"/>
              <a:t>Massnahmen</a:t>
            </a:r>
            <a:r>
              <a:rPr lang="de-DE" sz="1200" dirty="0"/>
              <a:t> zur Deeskalation</a:t>
            </a:r>
          </a:p>
          <a:p>
            <a:pPr marL="139700" indent="-139700">
              <a:buFont typeface="Arial" panose="020B0604020202020204" pitchFamily="34" charset="0"/>
              <a:buChar char="•"/>
            </a:pPr>
            <a:r>
              <a:rPr lang="de-DE" sz="1200" dirty="0"/>
              <a:t>Datenweitergabe/ Datenaustausch</a:t>
            </a:r>
          </a:p>
          <a:p>
            <a:pPr marL="139700" indent="-139700">
              <a:buFont typeface="Arial" panose="020B0604020202020204" pitchFamily="34" charset="0"/>
              <a:buChar char="•"/>
            </a:pPr>
            <a:r>
              <a:rPr lang="de-DE" sz="1200" dirty="0" err="1"/>
              <a:t>Aktenbeizug</a:t>
            </a:r>
            <a:r>
              <a:rPr lang="de-DE" sz="1200" dirty="0"/>
              <a:t>/strafprozessuale Verwertung</a:t>
            </a:r>
          </a:p>
          <a:p>
            <a:pPr marL="139700" indent="-139700">
              <a:buFont typeface="Arial" panose="020B0604020202020204" pitchFamily="34" charset="0"/>
              <a:buChar char="•"/>
            </a:pPr>
            <a:r>
              <a:rPr lang="de-DE" sz="1200" dirty="0"/>
              <a:t>Case Management</a:t>
            </a:r>
          </a:p>
          <a:p>
            <a:pPr marL="139700" indent="-139700">
              <a:buFont typeface="Arial" panose="020B0604020202020204" pitchFamily="34" charset="0"/>
              <a:buChar char="•"/>
            </a:pPr>
            <a:r>
              <a:rPr lang="de-DE" sz="1200" dirty="0"/>
              <a:t>Qualitätsmanagement und Evaluation</a:t>
            </a:r>
          </a:p>
        </p:txBody>
      </p:sp>
    </p:spTree>
    <p:custDataLst>
      <p:custData r:id="rId1"/>
      <p:custData r:id="rId2"/>
    </p:custDataLst>
    <p:extLst>
      <p:ext uri="{BB962C8B-B14F-4D97-AF65-F5344CB8AC3E}">
        <p14:creationId xmlns:p14="http://schemas.microsoft.com/office/powerpoint/2010/main" val="42081551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F2CECFA1-4912-44EB-8121-F49C3215A809}"/>
              </a:ext>
            </a:extLst>
          </p:cNvPr>
          <p:cNvSpPr>
            <a:spLocks noGrp="1"/>
          </p:cNvSpPr>
          <p:nvPr>
            <p:ph type="title"/>
          </p:nvPr>
        </p:nvSpPr>
        <p:spPr>
          <a:xfrm>
            <a:off x="358775" y="358744"/>
            <a:ext cx="8426450" cy="609662"/>
          </a:xfrm>
        </p:spPr>
        <p:txBody>
          <a:bodyPr anchor="t">
            <a:normAutofit/>
          </a:bodyPr>
          <a:lstStyle/>
          <a:p>
            <a:r>
              <a:rPr lang="de-CH" dirty="0"/>
              <a:t>«Value Chain» vs. «</a:t>
            </a:r>
            <a:r>
              <a:rPr lang="de-CH" dirty="0" err="1"/>
              <a:t>Exposure</a:t>
            </a:r>
            <a:r>
              <a:rPr lang="de-CH" dirty="0"/>
              <a:t> Chain»</a:t>
            </a:r>
          </a:p>
        </p:txBody>
      </p:sp>
      <p:sp>
        <p:nvSpPr>
          <p:cNvPr id="6" name="Slide Number Placeholder 5">
            <a:extLst>
              <a:ext uri="{FF2B5EF4-FFF2-40B4-BE49-F238E27FC236}">
                <a16:creationId xmlns:a16="http://schemas.microsoft.com/office/drawing/2014/main" id="{262F1223-F45B-4A48-86A1-8B4AAE68E04C}"/>
              </a:ext>
            </a:extLst>
          </p:cNvPr>
          <p:cNvSpPr>
            <a:spLocks noGrp="1"/>
          </p:cNvSpPr>
          <p:nvPr>
            <p:ph type="sldNum" sz="quarter" idx="12"/>
          </p:nvPr>
        </p:nvSpPr>
        <p:spPr>
          <a:xfrm>
            <a:off x="8570473" y="4768851"/>
            <a:ext cx="214752" cy="273844"/>
          </a:xfrm>
        </p:spPr>
        <p:txBody>
          <a:bodyPr anchor="t">
            <a:normAutofit/>
          </a:bodyPr>
          <a:lstStyle/>
          <a:p>
            <a:pPr>
              <a:spcAft>
                <a:spcPts val="600"/>
              </a:spcAft>
            </a:pPr>
            <a:fld id="{7559FC98-AF75-4A00-A03C-DF9FEBF6BCB9}" type="slidenum">
              <a:rPr lang="de-CH" smtClean="0"/>
              <a:pPr>
                <a:spcAft>
                  <a:spcPts val="600"/>
                </a:spcAft>
              </a:pPr>
              <a:t>37</a:t>
            </a:fld>
            <a:endParaRPr lang="de-CH"/>
          </a:p>
        </p:txBody>
      </p:sp>
      <p:sp>
        <p:nvSpPr>
          <p:cNvPr id="2" name="Abgerundetes Rechteck 1">
            <a:extLst>
              <a:ext uri="{FF2B5EF4-FFF2-40B4-BE49-F238E27FC236}">
                <a16:creationId xmlns:a16="http://schemas.microsoft.com/office/drawing/2014/main" id="{3EE7FE72-30C4-0F45-458F-639745EE22D7}"/>
              </a:ext>
            </a:extLst>
          </p:cNvPr>
          <p:cNvSpPr/>
          <p:nvPr/>
        </p:nvSpPr>
        <p:spPr>
          <a:xfrm>
            <a:off x="1034143" y="1904997"/>
            <a:ext cx="2536373" cy="1426032"/>
          </a:xfrm>
          <a:prstGeom prst="roundRect">
            <a:avLst/>
          </a:prstGeom>
          <a:solidFill>
            <a:srgbClr val="00802F">
              <a:alpha val="1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Kompetenzen Polizei</a:t>
            </a:r>
          </a:p>
        </p:txBody>
      </p:sp>
      <p:sp>
        <p:nvSpPr>
          <p:cNvPr id="3" name="Abgerundetes Rechteck 2">
            <a:extLst>
              <a:ext uri="{FF2B5EF4-FFF2-40B4-BE49-F238E27FC236}">
                <a16:creationId xmlns:a16="http://schemas.microsoft.com/office/drawing/2014/main" id="{DCCBD2FF-C941-403A-A5EB-0C6348AEB102}"/>
              </a:ext>
            </a:extLst>
          </p:cNvPr>
          <p:cNvSpPr/>
          <p:nvPr/>
        </p:nvSpPr>
        <p:spPr>
          <a:xfrm>
            <a:off x="5323117" y="1904997"/>
            <a:ext cx="2536373" cy="1426032"/>
          </a:xfrm>
          <a:prstGeom prst="roundRect">
            <a:avLst/>
          </a:prstGeom>
          <a:solidFill>
            <a:srgbClr val="00802F">
              <a:alpha val="1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Stellung der gefährdenden Person</a:t>
            </a:r>
          </a:p>
        </p:txBody>
      </p:sp>
      <p:cxnSp>
        <p:nvCxnSpPr>
          <p:cNvPr id="18" name="Gerade Verbindung mit Pfeil 17">
            <a:extLst>
              <a:ext uri="{FF2B5EF4-FFF2-40B4-BE49-F238E27FC236}">
                <a16:creationId xmlns:a16="http://schemas.microsoft.com/office/drawing/2014/main" id="{F0647061-4BBE-5DA3-244E-C3087A71F318}"/>
              </a:ext>
            </a:extLst>
          </p:cNvPr>
          <p:cNvCxnSpPr/>
          <p:nvPr/>
        </p:nvCxnSpPr>
        <p:spPr>
          <a:xfrm>
            <a:off x="3864429" y="2571750"/>
            <a:ext cx="1164771" cy="0"/>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spTree>
    <p:custDataLst>
      <p:custData r:id="rId1"/>
      <p:custData r:id="rId2"/>
    </p:custDataLst>
    <p:extLst>
      <p:ext uri="{BB962C8B-B14F-4D97-AF65-F5344CB8AC3E}">
        <p14:creationId xmlns:p14="http://schemas.microsoft.com/office/powerpoint/2010/main" val="10948568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F2CECFA1-4912-44EB-8121-F49C3215A809}"/>
              </a:ext>
            </a:extLst>
          </p:cNvPr>
          <p:cNvSpPr>
            <a:spLocks noGrp="1"/>
          </p:cNvSpPr>
          <p:nvPr>
            <p:ph type="title"/>
          </p:nvPr>
        </p:nvSpPr>
        <p:spPr>
          <a:xfrm>
            <a:off x="358775" y="358744"/>
            <a:ext cx="8426450" cy="609662"/>
          </a:xfrm>
        </p:spPr>
        <p:txBody>
          <a:bodyPr anchor="t">
            <a:normAutofit/>
          </a:bodyPr>
          <a:lstStyle/>
          <a:p>
            <a:r>
              <a:rPr lang="de-CH" dirty="0"/>
              <a:t>Gesellschaftspolitische Diskussion</a:t>
            </a:r>
          </a:p>
        </p:txBody>
      </p:sp>
      <p:sp>
        <p:nvSpPr>
          <p:cNvPr id="6" name="Slide Number Placeholder 5">
            <a:extLst>
              <a:ext uri="{FF2B5EF4-FFF2-40B4-BE49-F238E27FC236}">
                <a16:creationId xmlns:a16="http://schemas.microsoft.com/office/drawing/2014/main" id="{262F1223-F45B-4A48-86A1-8B4AAE68E04C}"/>
              </a:ext>
            </a:extLst>
          </p:cNvPr>
          <p:cNvSpPr>
            <a:spLocks noGrp="1"/>
          </p:cNvSpPr>
          <p:nvPr>
            <p:ph type="sldNum" sz="quarter" idx="12"/>
          </p:nvPr>
        </p:nvSpPr>
        <p:spPr>
          <a:xfrm>
            <a:off x="8570473" y="4768851"/>
            <a:ext cx="214752" cy="273844"/>
          </a:xfrm>
        </p:spPr>
        <p:txBody>
          <a:bodyPr anchor="t">
            <a:normAutofit/>
          </a:bodyPr>
          <a:lstStyle/>
          <a:p>
            <a:pPr>
              <a:spcAft>
                <a:spcPts val="600"/>
              </a:spcAft>
            </a:pPr>
            <a:fld id="{7559FC98-AF75-4A00-A03C-DF9FEBF6BCB9}" type="slidenum">
              <a:rPr lang="de-CH" smtClean="0"/>
              <a:pPr>
                <a:spcAft>
                  <a:spcPts val="600"/>
                </a:spcAft>
              </a:pPr>
              <a:t>38</a:t>
            </a:fld>
            <a:endParaRPr lang="de-CH"/>
          </a:p>
        </p:txBody>
      </p:sp>
      <p:sp>
        <p:nvSpPr>
          <p:cNvPr id="2" name="Abgerundetes Rechteck 1">
            <a:extLst>
              <a:ext uri="{FF2B5EF4-FFF2-40B4-BE49-F238E27FC236}">
                <a16:creationId xmlns:a16="http://schemas.microsoft.com/office/drawing/2014/main" id="{3EE7FE72-30C4-0F45-458F-639745EE22D7}"/>
              </a:ext>
            </a:extLst>
          </p:cNvPr>
          <p:cNvSpPr/>
          <p:nvPr/>
        </p:nvSpPr>
        <p:spPr>
          <a:xfrm>
            <a:off x="608259" y="1403956"/>
            <a:ext cx="2536373" cy="1426032"/>
          </a:xfrm>
          <a:prstGeom prst="roundRect">
            <a:avLst/>
          </a:prstGeom>
          <a:solidFill>
            <a:srgbClr val="00802F">
              <a:alpha val="1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Individuelle Freiheitsrechte</a:t>
            </a:r>
          </a:p>
        </p:txBody>
      </p:sp>
      <p:sp>
        <p:nvSpPr>
          <p:cNvPr id="3" name="Abgerundetes Rechteck 2">
            <a:extLst>
              <a:ext uri="{FF2B5EF4-FFF2-40B4-BE49-F238E27FC236}">
                <a16:creationId xmlns:a16="http://schemas.microsoft.com/office/drawing/2014/main" id="{DCCBD2FF-C941-403A-A5EB-0C6348AEB102}"/>
              </a:ext>
            </a:extLst>
          </p:cNvPr>
          <p:cNvSpPr/>
          <p:nvPr/>
        </p:nvSpPr>
        <p:spPr>
          <a:xfrm>
            <a:off x="4746921" y="1403956"/>
            <a:ext cx="2536373" cy="1426032"/>
          </a:xfrm>
          <a:prstGeom prst="roundRect">
            <a:avLst/>
          </a:prstGeom>
          <a:solidFill>
            <a:srgbClr val="00802F">
              <a:alpha val="1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Sicherheit</a:t>
            </a:r>
          </a:p>
        </p:txBody>
      </p:sp>
      <p:cxnSp>
        <p:nvCxnSpPr>
          <p:cNvPr id="18" name="Gerade Verbindung mit Pfeil 17">
            <a:extLst>
              <a:ext uri="{FF2B5EF4-FFF2-40B4-BE49-F238E27FC236}">
                <a16:creationId xmlns:a16="http://schemas.microsoft.com/office/drawing/2014/main" id="{F0647061-4BBE-5DA3-244E-C3087A71F318}"/>
              </a:ext>
            </a:extLst>
          </p:cNvPr>
          <p:cNvCxnSpPr/>
          <p:nvPr/>
        </p:nvCxnSpPr>
        <p:spPr>
          <a:xfrm>
            <a:off x="3375913" y="2120886"/>
            <a:ext cx="1164771" cy="0"/>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sp>
        <p:nvSpPr>
          <p:cNvPr id="4" name="Abgerundetes Rechteck 3">
            <a:extLst>
              <a:ext uri="{FF2B5EF4-FFF2-40B4-BE49-F238E27FC236}">
                <a16:creationId xmlns:a16="http://schemas.microsoft.com/office/drawing/2014/main" id="{FE4EFA8C-6282-B7C3-35CA-B72408F62DE8}"/>
              </a:ext>
            </a:extLst>
          </p:cNvPr>
          <p:cNvSpPr/>
          <p:nvPr/>
        </p:nvSpPr>
        <p:spPr>
          <a:xfrm>
            <a:off x="2690113" y="3152804"/>
            <a:ext cx="2536373" cy="1426032"/>
          </a:xfrm>
          <a:prstGeom prst="roundRect">
            <a:avLst/>
          </a:prstGeom>
          <a:solidFill>
            <a:srgbClr val="00802F">
              <a:alpha val="1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Rechtsstaat</a:t>
            </a:r>
          </a:p>
        </p:txBody>
      </p:sp>
      <p:cxnSp>
        <p:nvCxnSpPr>
          <p:cNvPr id="5" name="Gerade Verbindung mit Pfeil 4">
            <a:extLst>
              <a:ext uri="{FF2B5EF4-FFF2-40B4-BE49-F238E27FC236}">
                <a16:creationId xmlns:a16="http://schemas.microsoft.com/office/drawing/2014/main" id="{C73DF362-975C-905A-4E9D-21C326714762}"/>
              </a:ext>
            </a:extLst>
          </p:cNvPr>
          <p:cNvCxnSpPr>
            <a:cxnSpLocks/>
          </p:cNvCxnSpPr>
          <p:nvPr/>
        </p:nvCxnSpPr>
        <p:spPr>
          <a:xfrm>
            <a:off x="1271168" y="3183931"/>
            <a:ext cx="1008570" cy="731993"/>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a:extLst>
              <a:ext uri="{FF2B5EF4-FFF2-40B4-BE49-F238E27FC236}">
                <a16:creationId xmlns:a16="http://schemas.microsoft.com/office/drawing/2014/main" id="{9E2893A3-7B8D-3874-8BB9-F18386139FA9}"/>
              </a:ext>
            </a:extLst>
          </p:cNvPr>
          <p:cNvCxnSpPr>
            <a:cxnSpLocks/>
          </p:cNvCxnSpPr>
          <p:nvPr/>
        </p:nvCxnSpPr>
        <p:spPr>
          <a:xfrm flipH="1">
            <a:off x="5636861" y="3093929"/>
            <a:ext cx="776466" cy="821995"/>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2" name="Grafik 11" descr="Fragen mit einfarbiger Füllung">
            <a:extLst>
              <a:ext uri="{FF2B5EF4-FFF2-40B4-BE49-F238E27FC236}">
                <a16:creationId xmlns:a16="http://schemas.microsoft.com/office/drawing/2014/main" id="{7DB33C5D-9EF9-C8E6-3A61-F2CEDCB51A8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82059" y="262172"/>
            <a:ext cx="1195790" cy="1195790"/>
          </a:xfrm>
          <a:prstGeom prst="rect">
            <a:avLst/>
          </a:prstGeom>
        </p:spPr>
      </p:pic>
    </p:spTree>
    <p:custDataLst>
      <p:custData r:id="rId1"/>
      <p:custData r:id="rId2"/>
    </p:custDataLst>
    <p:extLst>
      <p:ext uri="{BB962C8B-B14F-4D97-AF65-F5344CB8AC3E}">
        <p14:creationId xmlns:p14="http://schemas.microsoft.com/office/powerpoint/2010/main" val="3939180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09C9E-EE1E-4067-A84B-9401A9D0746E}"/>
              </a:ext>
            </a:extLst>
          </p:cNvPr>
          <p:cNvSpPr>
            <a:spLocks noGrp="1"/>
          </p:cNvSpPr>
          <p:nvPr>
            <p:ph type="title"/>
          </p:nvPr>
        </p:nvSpPr>
        <p:spPr>
          <a:xfrm>
            <a:off x="804406" y="589880"/>
            <a:ext cx="7957225" cy="685801"/>
          </a:xfrm>
        </p:spPr>
        <p:txBody>
          <a:bodyPr/>
          <a:lstStyle/>
          <a:p>
            <a:r>
              <a:rPr lang="de-CH"/>
              <a:t>Vielen Dank.</a:t>
            </a:r>
          </a:p>
        </p:txBody>
      </p:sp>
      <p:sp>
        <p:nvSpPr>
          <p:cNvPr id="6" name="Text Placeholder 5">
            <a:extLst>
              <a:ext uri="{FF2B5EF4-FFF2-40B4-BE49-F238E27FC236}">
                <a16:creationId xmlns:a16="http://schemas.microsoft.com/office/drawing/2014/main" id="{E824696A-7729-409A-82A6-A1882A1979CD}"/>
              </a:ext>
            </a:extLst>
          </p:cNvPr>
          <p:cNvSpPr>
            <a:spLocks noGrp="1"/>
          </p:cNvSpPr>
          <p:nvPr>
            <p:ph type="body" sz="quarter" idx="13"/>
          </p:nvPr>
        </p:nvSpPr>
        <p:spPr>
          <a:xfrm>
            <a:off x="820953" y="1811153"/>
            <a:ext cx="2542733" cy="1215076"/>
          </a:xfrm>
        </p:spPr>
        <p:txBody>
          <a:bodyPr/>
          <a:lstStyle/>
          <a:p>
            <a:r>
              <a:rPr lang="de-CH" dirty="0"/>
              <a:t>Assistenzprofessorin für Strafrecht, Strafprozessrecht und Kriminologie</a:t>
            </a:r>
          </a:p>
          <a:p>
            <a:endParaRPr lang="de-CH" dirty="0"/>
          </a:p>
          <a:p>
            <a:r>
              <a:rPr lang="de-CH" dirty="0"/>
              <a:t>E-Mail: </a:t>
            </a:r>
            <a:r>
              <a:rPr lang="de-CH" dirty="0" err="1"/>
              <a:t>monika.simmler@unisg.ch</a:t>
            </a:r>
            <a:endParaRPr lang="de-CH" dirty="0"/>
          </a:p>
          <a:p>
            <a:endParaRPr lang="de-CH" dirty="0"/>
          </a:p>
          <a:p>
            <a:r>
              <a:rPr lang="de-CH" dirty="0"/>
              <a:t>Web: </a:t>
            </a:r>
            <a:r>
              <a:rPr lang="de-CH" dirty="0" err="1"/>
              <a:t>strafrecht.unisg.ch</a:t>
            </a:r>
            <a:r>
              <a:rPr lang="de-CH" dirty="0"/>
              <a:t> / </a:t>
            </a:r>
            <a:r>
              <a:rPr lang="de-CH" dirty="0" err="1"/>
              <a:t>techlaw.unisg.ch</a:t>
            </a:r>
            <a:endParaRPr lang="de-CH" dirty="0"/>
          </a:p>
          <a:p>
            <a:endParaRPr lang="de-CH" dirty="0"/>
          </a:p>
          <a:p>
            <a:endParaRPr lang="de-CH" dirty="0"/>
          </a:p>
        </p:txBody>
      </p:sp>
      <p:sp>
        <p:nvSpPr>
          <p:cNvPr id="7" name="Text Placeholder 6">
            <a:extLst>
              <a:ext uri="{FF2B5EF4-FFF2-40B4-BE49-F238E27FC236}">
                <a16:creationId xmlns:a16="http://schemas.microsoft.com/office/drawing/2014/main" id="{41FEE361-0677-4444-B82C-2CD575B6D679}"/>
              </a:ext>
            </a:extLst>
          </p:cNvPr>
          <p:cNvSpPr>
            <a:spLocks noGrp="1"/>
          </p:cNvSpPr>
          <p:nvPr>
            <p:ph type="body" sz="quarter" idx="14"/>
          </p:nvPr>
        </p:nvSpPr>
        <p:spPr>
          <a:xfrm>
            <a:off x="820954" y="1275681"/>
            <a:ext cx="1908000" cy="504411"/>
          </a:xfrm>
        </p:spPr>
        <p:txBody>
          <a:bodyPr/>
          <a:lstStyle/>
          <a:p>
            <a:r>
              <a:rPr lang="de-CH" sz="1200"/>
              <a:t>Prof. Dr. Monika Simmler</a:t>
            </a:r>
          </a:p>
        </p:txBody>
      </p:sp>
      <p:pic>
        <p:nvPicPr>
          <p:cNvPr id="17" name="Picture Placeholder 5" descr="A picture containing skating, building, ramp, board&#10;&#10;Description automatically generated">
            <a:extLst>
              <a:ext uri="{FF2B5EF4-FFF2-40B4-BE49-F238E27FC236}">
                <a16:creationId xmlns:a16="http://schemas.microsoft.com/office/drawing/2014/main" id="{A021456F-92BE-E2D6-D84B-2DEE34E03AAB}"/>
              </a:ext>
            </a:extLst>
          </p:cNvPr>
          <p:cNvPicPr>
            <a:picLocks noChangeAspect="1"/>
          </p:cNvPicPr>
          <p:nvPr/>
        </p:nvPicPr>
        <p:blipFill rotWithShape="1">
          <a:blip r:embed="rId4">
            <a:extLst>
              <a:ext uri="{28A0092B-C50C-407E-A947-70E740481C1C}">
                <a14:useLocalDpi xmlns:a14="http://schemas.microsoft.com/office/drawing/2010/main" val="0"/>
              </a:ext>
            </a:extLst>
          </a:blip>
          <a:srcRect l="63989" t="12358" r="-105"/>
          <a:stretch/>
        </p:blipFill>
        <p:spPr>
          <a:xfrm>
            <a:off x="5965825" y="0"/>
            <a:ext cx="3178175" cy="5143500"/>
          </a:xfrm>
          <a:prstGeom prst="rect">
            <a:avLst/>
          </a:prstGeom>
        </p:spPr>
      </p:pic>
      <p:grpSp>
        <p:nvGrpSpPr>
          <p:cNvPr id="8" name="Gruppieren 7">
            <a:extLst>
              <a:ext uri="{FF2B5EF4-FFF2-40B4-BE49-F238E27FC236}">
                <a16:creationId xmlns:a16="http://schemas.microsoft.com/office/drawing/2014/main" id="{DE318BCD-DBAA-0C92-23C7-290887A6D4CF}"/>
              </a:ext>
            </a:extLst>
          </p:cNvPr>
          <p:cNvGrpSpPr>
            <a:grpSpLocks noChangeAspect="1"/>
          </p:cNvGrpSpPr>
          <p:nvPr/>
        </p:nvGrpSpPr>
        <p:grpSpPr>
          <a:xfrm>
            <a:off x="820953" y="3561701"/>
            <a:ext cx="2739650" cy="1040236"/>
            <a:chOff x="5700640" y="1702642"/>
            <a:chExt cx="2690641" cy="1021628"/>
          </a:xfrm>
        </p:grpSpPr>
        <p:pic>
          <p:nvPicPr>
            <p:cNvPr id="9" name="Grafik 8" descr="Ein Bild, das Text enthält.&#10;&#10;Automatisch generierte Beschreibung">
              <a:extLst>
                <a:ext uri="{FF2B5EF4-FFF2-40B4-BE49-F238E27FC236}">
                  <a16:creationId xmlns:a16="http://schemas.microsoft.com/office/drawing/2014/main" id="{D46969BF-CD98-B54F-2029-8274BAD7D753}"/>
                </a:ext>
              </a:extLst>
            </p:cNvPr>
            <p:cNvPicPr>
              <a:picLocks noChangeAspect="1"/>
            </p:cNvPicPr>
            <p:nvPr/>
          </p:nvPicPr>
          <p:blipFill rotWithShape="1">
            <a:blip r:embed="rId5">
              <a:extLst>
                <a:ext uri="{28A0092B-C50C-407E-A947-70E740481C1C}">
                  <a14:useLocalDpi xmlns:a14="http://schemas.microsoft.com/office/drawing/2010/main" val="0"/>
                </a:ext>
              </a:extLst>
            </a:blip>
            <a:srcRect l="20798" t="-4996" r="6033" b="60694"/>
            <a:stretch/>
          </p:blipFill>
          <p:spPr>
            <a:xfrm>
              <a:off x="6282102" y="2296654"/>
              <a:ext cx="1960685" cy="427616"/>
            </a:xfrm>
            <a:prstGeom prst="rect">
              <a:avLst/>
            </a:prstGeom>
          </p:spPr>
        </p:pic>
        <p:pic>
          <p:nvPicPr>
            <p:cNvPr id="10" name="Grafik 9">
              <a:extLst>
                <a:ext uri="{FF2B5EF4-FFF2-40B4-BE49-F238E27FC236}">
                  <a16:creationId xmlns:a16="http://schemas.microsoft.com/office/drawing/2014/main" id="{78D9EEAE-4ABF-7B0A-67B2-A5F5A188A0F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00640" y="1702642"/>
              <a:ext cx="2690641" cy="577391"/>
            </a:xfrm>
            <a:prstGeom prst="rect">
              <a:avLst/>
            </a:prstGeom>
          </p:spPr>
        </p:pic>
      </p:grpSp>
    </p:spTree>
    <p:custDataLst>
      <p:custData r:id="rId1"/>
      <p:custData r:id="rId2"/>
    </p:custDataLst>
    <p:extLst>
      <p:ext uri="{BB962C8B-B14F-4D97-AF65-F5344CB8AC3E}">
        <p14:creationId xmlns:p14="http://schemas.microsoft.com/office/powerpoint/2010/main" val="1975946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17BA4066-54F2-40DB-B61A-445A00112AA7}"/>
              </a:ext>
            </a:extLst>
          </p:cNvPr>
          <p:cNvSpPr>
            <a:spLocks noGrp="1"/>
          </p:cNvSpPr>
          <p:nvPr>
            <p:ph type="title"/>
          </p:nvPr>
        </p:nvSpPr>
        <p:spPr>
          <a:xfrm>
            <a:off x="358775" y="376238"/>
            <a:ext cx="8426450" cy="675727"/>
          </a:xfrm>
        </p:spPr>
        <p:txBody>
          <a:bodyPr/>
          <a:lstStyle/>
          <a:p>
            <a:r>
              <a:rPr lang="de-CH"/>
              <a:t>Agenda</a:t>
            </a:r>
          </a:p>
        </p:txBody>
      </p:sp>
      <p:sp>
        <p:nvSpPr>
          <p:cNvPr id="20" name="Text Placeholder 19">
            <a:extLst>
              <a:ext uri="{FF2B5EF4-FFF2-40B4-BE49-F238E27FC236}">
                <a16:creationId xmlns:a16="http://schemas.microsoft.com/office/drawing/2014/main" id="{0B072412-4031-4628-B083-F3156B07E223}"/>
              </a:ext>
            </a:extLst>
          </p:cNvPr>
          <p:cNvSpPr>
            <a:spLocks noGrp="1"/>
          </p:cNvSpPr>
          <p:nvPr>
            <p:ph type="body" sz="quarter" idx="13"/>
          </p:nvPr>
        </p:nvSpPr>
        <p:spPr>
          <a:xfrm>
            <a:off x="358775" y="1276350"/>
            <a:ext cx="5000404" cy="3052582"/>
          </a:xfrm>
        </p:spPr>
        <p:txBody>
          <a:bodyPr>
            <a:normAutofit/>
          </a:bodyPr>
          <a:lstStyle/>
          <a:p>
            <a:r>
              <a:rPr lang="de-CH" sz="1800" dirty="0"/>
              <a:t>Empirische Erkenntnisse</a:t>
            </a:r>
          </a:p>
          <a:p>
            <a:r>
              <a:rPr lang="de-CH" sz="1800" dirty="0"/>
              <a:t>Rechtliche Herausforderungen</a:t>
            </a:r>
          </a:p>
          <a:p>
            <a:r>
              <a:rPr lang="de-CH" sz="1800" dirty="0"/>
              <a:t>Ansatzpunkte für eine (weitere) Regulierung</a:t>
            </a:r>
          </a:p>
          <a:p>
            <a:pPr lvl="1">
              <a:buAutoNum type="alphaLcPeriod"/>
            </a:pPr>
            <a:endParaRPr lang="de-CH" dirty="0"/>
          </a:p>
          <a:p>
            <a:endParaRPr lang="de-CH" dirty="0"/>
          </a:p>
        </p:txBody>
      </p:sp>
      <p:sp>
        <p:nvSpPr>
          <p:cNvPr id="6" name="Slide Number Placeholder 5">
            <a:extLst>
              <a:ext uri="{FF2B5EF4-FFF2-40B4-BE49-F238E27FC236}">
                <a16:creationId xmlns:a16="http://schemas.microsoft.com/office/drawing/2014/main" id="{70DDD175-4963-478B-AD53-CD696C2A5475}"/>
              </a:ext>
            </a:extLst>
          </p:cNvPr>
          <p:cNvSpPr>
            <a:spLocks noGrp="1"/>
          </p:cNvSpPr>
          <p:nvPr>
            <p:ph type="sldNum" sz="quarter" idx="16"/>
          </p:nvPr>
        </p:nvSpPr>
        <p:spPr>
          <a:xfrm>
            <a:off x="8571600" y="4767263"/>
            <a:ext cx="216000" cy="273844"/>
          </a:xfrm>
        </p:spPr>
        <p:txBody>
          <a:bodyPr/>
          <a:lstStyle/>
          <a:p>
            <a:fld id="{7559FC98-AF75-4A00-A03C-DF9FEBF6BCB9}" type="slidenum">
              <a:rPr lang="de-CH" smtClean="0"/>
              <a:pPr/>
              <a:t>4</a:t>
            </a:fld>
            <a:endParaRPr lang="de-CH"/>
          </a:p>
        </p:txBody>
      </p:sp>
    </p:spTree>
    <p:custDataLst>
      <p:custData r:id="rId1"/>
      <p:custData r:id="rId2"/>
    </p:custDataLst>
    <p:extLst>
      <p:ext uri="{BB962C8B-B14F-4D97-AF65-F5344CB8AC3E}">
        <p14:creationId xmlns:p14="http://schemas.microsoft.com/office/powerpoint/2010/main" val="3973945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0F17B1C1-9F54-46FF-8A67-CA2E61D2B8FE}"/>
              </a:ext>
            </a:extLst>
          </p:cNvPr>
          <p:cNvPicPr>
            <a:picLocks noGrp="1" noChangeAspect="1"/>
          </p:cNvPicPr>
          <p:nvPr>
            <p:ph type="pic" sz="quarter" idx="11"/>
          </p:nvPr>
        </p:nvPicPr>
        <p:blipFill>
          <a:blip r:embed="rId4">
            <a:alphaModFix amt="80000"/>
            <a:extLst>
              <a:ext uri="{28A0092B-C50C-407E-A947-70E740481C1C}">
                <a14:useLocalDpi xmlns:a14="http://schemas.microsoft.com/office/drawing/2010/main" val="0"/>
              </a:ext>
            </a:extLst>
          </a:blip>
          <a:srcRect t="7828" b="7828"/>
          <a:stretch>
            <a:fillRect/>
          </a:stretch>
        </p:blipFill>
        <p:spPr/>
      </p:pic>
      <p:sp>
        <p:nvSpPr>
          <p:cNvPr id="3" name="Title 2">
            <a:extLst>
              <a:ext uri="{FF2B5EF4-FFF2-40B4-BE49-F238E27FC236}">
                <a16:creationId xmlns:a16="http://schemas.microsoft.com/office/drawing/2014/main" id="{125E095E-3C0D-445C-A239-768CC5D46DA1}"/>
              </a:ext>
            </a:extLst>
          </p:cNvPr>
          <p:cNvSpPr>
            <a:spLocks noGrp="1"/>
          </p:cNvSpPr>
          <p:nvPr>
            <p:ph type="title"/>
          </p:nvPr>
        </p:nvSpPr>
        <p:spPr>
          <a:xfrm>
            <a:off x="1548001" y="985840"/>
            <a:ext cx="7237224" cy="1800903"/>
          </a:xfrm>
        </p:spPr>
        <p:txBody>
          <a:bodyPr/>
          <a:lstStyle/>
          <a:p>
            <a:r>
              <a:rPr lang="de-CH" dirty="0">
                <a:latin typeface="+mj-lt"/>
              </a:rPr>
              <a:t>Studie</a:t>
            </a:r>
          </a:p>
        </p:txBody>
      </p:sp>
    </p:spTree>
    <p:custDataLst>
      <p:custData r:id="rId1"/>
      <p:custData r:id="rId2"/>
    </p:custDataLst>
    <p:extLst>
      <p:ext uri="{BB962C8B-B14F-4D97-AF65-F5344CB8AC3E}">
        <p14:creationId xmlns:p14="http://schemas.microsoft.com/office/powerpoint/2010/main" val="1176635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F2CECFA1-4912-44EB-8121-F49C3215A809}"/>
              </a:ext>
            </a:extLst>
          </p:cNvPr>
          <p:cNvSpPr>
            <a:spLocks noGrp="1"/>
          </p:cNvSpPr>
          <p:nvPr>
            <p:ph type="title"/>
          </p:nvPr>
        </p:nvSpPr>
        <p:spPr>
          <a:xfrm>
            <a:off x="358775" y="0"/>
            <a:ext cx="8426450" cy="609662"/>
          </a:xfrm>
        </p:spPr>
        <p:txBody>
          <a:bodyPr anchor="b"/>
          <a:lstStyle/>
          <a:p>
            <a:r>
              <a:rPr lang="de-CH" dirty="0"/>
              <a:t>Empirische Studie 2022 der Universität St. Gallen</a:t>
            </a:r>
          </a:p>
        </p:txBody>
      </p:sp>
      <p:sp>
        <p:nvSpPr>
          <p:cNvPr id="2" name="Inhaltsplatzhalter 1">
            <a:extLst>
              <a:ext uri="{FF2B5EF4-FFF2-40B4-BE49-F238E27FC236}">
                <a16:creationId xmlns:a16="http://schemas.microsoft.com/office/drawing/2014/main" id="{DAD0412E-DE73-21A5-163D-86543BC7AD19}"/>
              </a:ext>
            </a:extLst>
          </p:cNvPr>
          <p:cNvSpPr>
            <a:spLocks noGrp="1"/>
          </p:cNvSpPr>
          <p:nvPr>
            <p:ph idx="1"/>
          </p:nvPr>
        </p:nvSpPr>
        <p:spPr>
          <a:xfrm>
            <a:off x="358775" y="876822"/>
            <a:ext cx="8426450" cy="3543897"/>
          </a:xfrm>
        </p:spPr>
        <p:txBody>
          <a:bodyPr>
            <a:noAutofit/>
          </a:bodyPr>
          <a:lstStyle/>
          <a:p>
            <a:pPr>
              <a:spcAft>
                <a:spcPts val="600"/>
              </a:spcAft>
            </a:pPr>
            <a:r>
              <a:rPr lang="de-CH" sz="1800" b="1" dirty="0"/>
              <a:t>Ausgangslage</a:t>
            </a:r>
          </a:p>
          <a:p>
            <a:pPr marL="285750" indent="-285750">
              <a:spcAft>
                <a:spcPts val="600"/>
              </a:spcAft>
              <a:buFont typeface="Arial" panose="020B0604020202020204" pitchFamily="34" charset="0"/>
              <a:buChar char="•"/>
            </a:pPr>
            <a:r>
              <a:rPr lang="de-CH" sz="1800" dirty="0"/>
              <a:t>Projektpartner: KBM der Kantone St. Gallen, Zürich und Bern</a:t>
            </a:r>
          </a:p>
          <a:p>
            <a:pPr marL="285750" indent="-285750">
              <a:spcAft>
                <a:spcPts val="600"/>
              </a:spcAft>
              <a:buFont typeface="Arial" panose="020B0604020202020204" pitchFamily="34" charset="0"/>
              <a:buChar char="•"/>
            </a:pPr>
            <a:r>
              <a:rPr lang="de-CH" sz="1800" dirty="0"/>
              <a:t>Ziel: Eruierung von ein paar «Hard Facts» über KBM als Grundlage weiterer Diskussion</a:t>
            </a:r>
          </a:p>
          <a:p>
            <a:pPr marL="285750" indent="-285750">
              <a:spcAft>
                <a:spcPts val="600"/>
              </a:spcAft>
              <a:buFont typeface="Arial" panose="020B0604020202020204" pitchFamily="34" charset="0"/>
              <a:buChar char="•"/>
            </a:pPr>
            <a:endParaRPr lang="de-CH" sz="1800" dirty="0">
              <a:solidFill>
                <a:schemeClr val="tx1"/>
              </a:solidFill>
            </a:endParaRPr>
          </a:p>
          <a:p>
            <a:pPr>
              <a:spcAft>
                <a:spcPts val="300"/>
              </a:spcAft>
            </a:pPr>
            <a:r>
              <a:rPr lang="de-CH" sz="1800" b="1" dirty="0"/>
              <a:t>Datenerhebung</a:t>
            </a:r>
          </a:p>
          <a:p>
            <a:pPr marL="285750" indent="-285750">
              <a:spcAft>
                <a:spcPts val="300"/>
              </a:spcAft>
              <a:buFont typeface="Arial" panose="020B0604020202020204" pitchFamily="34" charset="0"/>
              <a:buChar char="•"/>
            </a:pPr>
            <a:r>
              <a:rPr lang="de-CH" sz="1800" dirty="0"/>
              <a:t>Stichprobe: 293 Fälle (100 SG, 100 ZH, 93 BE)</a:t>
            </a:r>
          </a:p>
          <a:p>
            <a:pPr marL="285750" indent="-285750">
              <a:spcAft>
                <a:spcPts val="300"/>
              </a:spcAft>
              <a:buFont typeface="Arial" panose="020B0604020202020204" pitchFamily="34" charset="0"/>
              <a:buChar char="•"/>
            </a:pPr>
            <a:r>
              <a:rPr lang="de-CH" sz="1800" dirty="0"/>
              <a:t>Dualistischer Ansatz: Interviews und Fallanalysen im Sommer/Herbst 2022</a:t>
            </a:r>
          </a:p>
          <a:p>
            <a:pPr marL="285750" indent="-285750">
              <a:spcAft>
                <a:spcPts val="300"/>
              </a:spcAft>
              <a:buFont typeface="Arial" panose="020B0604020202020204" pitchFamily="34" charset="0"/>
              <a:buChar char="•"/>
            </a:pPr>
            <a:r>
              <a:rPr lang="de-CH" sz="1800" dirty="0"/>
              <a:t>Datenerhebung vor Ort (SG und ZH) oder durch Fachstelle (BE)</a:t>
            </a:r>
          </a:p>
          <a:p>
            <a:pPr marL="285750" indent="-285750">
              <a:spcAft>
                <a:spcPts val="300"/>
              </a:spcAft>
              <a:buFont typeface="Arial" panose="020B0604020202020204" pitchFamily="34" charset="0"/>
              <a:buChar char="•"/>
            </a:pPr>
            <a:r>
              <a:rPr lang="de-CH" sz="1800" dirty="0"/>
              <a:t>Limitationen: Strukturelle Unterschiede und nur Protokolliertes</a:t>
            </a:r>
          </a:p>
          <a:p>
            <a:pPr marL="285750" indent="-285750">
              <a:spcAft>
                <a:spcPts val="300"/>
              </a:spcAft>
              <a:buFont typeface="Arial" panose="020B0604020202020204" pitchFamily="34" charset="0"/>
              <a:buChar char="•"/>
            </a:pPr>
            <a:endParaRPr lang="de-CH" sz="1800" dirty="0"/>
          </a:p>
          <a:p>
            <a:pPr marL="285750" indent="-285750">
              <a:spcAft>
                <a:spcPts val="300"/>
              </a:spcAft>
              <a:buFont typeface="Arial" panose="020B0604020202020204" pitchFamily="34" charset="0"/>
              <a:buChar char="•"/>
            </a:pPr>
            <a:endParaRPr lang="de-CH" sz="1800" dirty="0"/>
          </a:p>
          <a:p>
            <a:pPr marL="285750" indent="-285750">
              <a:spcAft>
                <a:spcPts val="300"/>
              </a:spcAft>
              <a:buFont typeface="Arial" panose="020B0604020202020204" pitchFamily="34" charset="0"/>
              <a:buChar char="•"/>
            </a:pPr>
            <a:endParaRPr lang="de-CH" sz="1800" dirty="0"/>
          </a:p>
          <a:p>
            <a:pPr>
              <a:spcAft>
                <a:spcPts val="300"/>
              </a:spcAft>
            </a:pPr>
            <a:endParaRPr lang="de-CH" sz="1800" dirty="0"/>
          </a:p>
        </p:txBody>
      </p:sp>
      <p:sp>
        <p:nvSpPr>
          <p:cNvPr id="6" name="Slide Number Placeholder 5">
            <a:extLst>
              <a:ext uri="{FF2B5EF4-FFF2-40B4-BE49-F238E27FC236}">
                <a16:creationId xmlns:a16="http://schemas.microsoft.com/office/drawing/2014/main" id="{262F1223-F45B-4A48-86A1-8B4AAE68E04C}"/>
              </a:ext>
            </a:extLst>
          </p:cNvPr>
          <p:cNvSpPr>
            <a:spLocks noGrp="1"/>
          </p:cNvSpPr>
          <p:nvPr>
            <p:ph type="sldNum" sz="quarter" idx="12"/>
          </p:nvPr>
        </p:nvSpPr>
        <p:spPr/>
        <p:txBody>
          <a:bodyPr/>
          <a:lstStyle/>
          <a:p>
            <a:fld id="{7559FC98-AF75-4A00-A03C-DF9FEBF6BCB9}" type="slidenum">
              <a:rPr lang="de-CH" smtClean="0"/>
              <a:pPr/>
              <a:t>6</a:t>
            </a:fld>
            <a:endParaRPr lang="de-CH"/>
          </a:p>
        </p:txBody>
      </p:sp>
    </p:spTree>
    <p:custDataLst>
      <p:custData r:id="rId1"/>
      <p:custData r:id="rId2"/>
    </p:custDataLst>
    <p:extLst>
      <p:ext uri="{BB962C8B-B14F-4D97-AF65-F5344CB8AC3E}">
        <p14:creationId xmlns:p14="http://schemas.microsoft.com/office/powerpoint/2010/main" val="2298794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C91B95-9371-7266-3F0A-9520B63ED6AC}"/>
              </a:ext>
            </a:extLst>
          </p:cNvPr>
          <p:cNvSpPr>
            <a:spLocks noGrp="1"/>
          </p:cNvSpPr>
          <p:nvPr>
            <p:ph type="title"/>
          </p:nvPr>
        </p:nvSpPr>
        <p:spPr>
          <a:xfrm>
            <a:off x="358775" y="0"/>
            <a:ext cx="8426450" cy="609662"/>
          </a:xfrm>
        </p:spPr>
        <p:txBody>
          <a:bodyPr anchor="b"/>
          <a:lstStyle/>
          <a:p>
            <a:r>
              <a:rPr lang="de-CH" dirty="0"/>
              <a:t>Falltypologie</a:t>
            </a:r>
          </a:p>
        </p:txBody>
      </p:sp>
      <p:sp>
        <p:nvSpPr>
          <p:cNvPr id="4" name="Foliennummernplatzhalter 3">
            <a:extLst>
              <a:ext uri="{FF2B5EF4-FFF2-40B4-BE49-F238E27FC236}">
                <a16:creationId xmlns:a16="http://schemas.microsoft.com/office/drawing/2014/main" id="{E24EF2DC-D59B-7743-98FE-0564FF220B34}"/>
              </a:ext>
            </a:extLst>
          </p:cNvPr>
          <p:cNvSpPr>
            <a:spLocks noGrp="1"/>
          </p:cNvSpPr>
          <p:nvPr>
            <p:ph type="sldNum" sz="quarter" idx="12"/>
          </p:nvPr>
        </p:nvSpPr>
        <p:spPr/>
        <p:txBody>
          <a:bodyPr/>
          <a:lstStyle/>
          <a:p>
            <a:fld id="{7559FC98-AF75-4A00-A03C-DF9FEBF6BCB9}" type="slidenum">
              <a:rPr lang="de-CH" smtClean="0"/>
              <a:pPr/>
              <a:t>7</a:t>
            </a:fld>
            <a:endParaRPr lang="de-CH"/>
          </a:p>
        </p:txBody>
      </p:sp>
      <p:graphicFrame>
        <p:nvGraphicFramePr>
          <p:cNvPr id="5" name="Diagramm 4">
            <a:extLst>
              <a:ext uri="{FF2B5EF4-FFF2-40B4-BE49-F238E27FC236}">
                <a16:creationId xmlns:a16="http://schemas.microsoft.com/office/drawing/2014/main" id="{AA306320-065F-B0D1-4936-77A963F58CB1}"/>
              </a:ext>
            </a:extLst>
          </p:cNvPr>
          <p:cNvGraphicFramePr/>
          <p:nvPr>
            <p:extLst>
              <p:ext uri="{D42A27DB-BD31-4B8C-83A1-F6EECF244321}">
                <p14:modId xmlns:p14="http://schemas.microsoft.com/office/powerpoint/2010/main" val="1370694852"/>
              </p:ext>
            </p:extLst>
          </p:nvPr>
        </p:nvGraphicFramePr>
        <p:xfrm>
          <a:off x="358775" y="1040527"/>
          <a:ext cx="8464652" cy="3654256"/>
        </p:xfrm>
        <a:graphic>
          <a:graphicData uri="http://schemas.openxmlformats.org/drawingml/2006/chart">
            <c:chart xmlns:c="http://schemas.openxmlformats.org/drawingml/2006/chart" xmlns:r="http://schemas.openxmlformats.org/officeDocument/2006/relationships" r:id="rId3"/>
          </a:graphicData>
        </a:graphic>
      </p:graphicFrame>
      <p:sp>
        <p:nvSpPr>
          <p:cNvPr id="9" name="Rechteck 8">
            <a:extLst>
              <a:ext uri="{FF2B5EF4-FFF2-40B4-BE49-F238E27FC236}">
                <a16:creationId xmlns:a16="http://schemas.microsoft.com/office/drawing/2014/main" id="{6591048C-917A-8843-03E6-5125EA01D08F}"/>
              </a:ext>
            </a:extLst>
          </p:cNvPr>
          <p:cNvSpPr/>
          <p:nvPr/>
        </p:nvSpPr>
        <p:spPr>
          <a:xfrm rot="5400000">
            <a:off x="4470620" y="-3254637"/>
            <a:ext cx="202760" cy="8426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CH" sz="1800" b="1" dirty="0">
                <a:solidFill>
                  <a:schemeClr val="tx1"/>
                </a:solidFill>
              </a:rPr>
              <a:t>Häufigkeitsverteilung</a:t>
            </a:r>
            <a:endParaRPr lang="de-CH" sz="1600" b="1" dirty="0">
              <a:solidFill>
                <a:schemeClr val="tx1"/>
              </a:solidFill>
            </a:endParaRPr>
          </a:p>
        </p:txBody>
      </p:sp>
      <p:sp>
        <p:nvSpPr>
          <p:cNvPr id="3" name="Textfeld 2">
            <a:extLst>
              <a:ext uri="{FF2B5EF4-FFF2-40B4-BE49-F238E27FC236}">
                <a16:creationId xmlns:a16="http://schemas.microsoft.com/office/drawing/2014/main" id="{23D0BB27-4407-9A0F-ADAD-4F573BC49192}"/>
              </a:ext>
            </a:extLst>
          </p:cNvPr>
          <p:cNvSpPr txBox="1"/>
          <p:nvPr/>
        </p:nvSpPr>
        <p:spPr>
          <a:xfrm>
            <a:off x="1106360" y="4369989"/>
            <a:ext cx="1396313" cy="307777"/>
          </a:xfrm>
          <a:prstGeom prst="rect">
            <a:avLst/>
          </a:prstGeom>
          <a:noFill/>
        </p:spPr>
        <p:txBody>
          <a:bodyPr wrap="square" rtlCol="0">
            <a:spAutoFit/>
          </a:bodyPr>
          <a:lstStyle/>
          <a:p>
            <a:pPr algn="ctr"/>
            <a:r>
              <a:rPr lang="de-CH" sz="1400" dirty="0"/>
              <a:t>(N = 126)</a:t>
            </a:r>
          </a:p>
        </p:txBody>
      </p:sp>
      <p:sp>
        <p:nvSpPr>
          <p:cNvPr id="7" name="Textfeld 6">
            <a:extLst>
              <a:ext uri="{FF2B5EF4-FFF2-40B4-BE49-F238E27FC236}">
                <a16:creationId xmlns:a16="http://schemas.microsoft.com/office/drawing/2014/main" id="{F0DC244D-1EC6-C438-F77F-72C174602CFC}"/>
              </a:ext>
            </a:extLst>
          </p:cNvPr>
          <p:cNvSpPr txBox="1"/>
          <p:nvPr/>
        </p:nvSpPr>
        <p:spPr>
          <a:xfrm>
            <a:off x="2659576" y="4369989"/>
            <a:ext cx="1396313" cy="307777"/>
          </a:xfrm>
          <a:prstGeom prst="rect">
            <a:avLst/>
          </a:prstGeom>
          <a:noFill/>
        </p:spPr>
        <p:txBody>
          <a:bodyPr wrap="square" rtlCol="0">
            <a:spAutoFit/>
          </a:bodyPr>
          <a:lstStyle/>
          <a:p>
            <a:pPr algn="ctr"/>
            <a:r>
              <a:rPr lang="de-CH" sz="1400" dirty="0"/>
              <a:t>(N = 69)</a:t>
            </a:r>
          </a:p>
        </p:txBody>
      </p:sp>
      <p:sp>
        <p:nvSpPr>
          <p:cNvPr id="8" name="Textfeld 7">
            <a:extLst>
              <a:ext uri="{FF2B5EF4-FFF2-40B4-BE49-F238E27FC236}">
                <a16:creationId xmlns:a16="http://schemas.microsoft.com/office/drawing/2014/main" id="{579FC91D-5ADC-4B63-5CB6-6480B1E09A2F}"/>
              </a:ext>
            </a:extLst>
          </p:cNvPr>
          <p:cNvSpPr txBox="1"/>
          <p:nvPr/>
        </p:nvSpPr>
        <p:spPr>
          <a:xfrm>
            <a:off x="4160491" y="4375705"/>
            <a:ext cx="1396313" cy="307777"/>
          </a:xfrm>
          <a:prstGeom prst="rect">
            <a:avLst/>
          </a:prstGeom>
          <a:noFill/>
        </p:spPr>
        <p:txBody>
          <a:bodyPr wrap="square" rtlCol="0">
            <a:spAutoFit/>
          </a:bodyPr>
          <a:lstStyle/>
          <a:p>
            <a:pPr algn="ctr"/>
            <a:r>
              <a:rPr lang="de-CH" sz="1400"/>
              <a:t>(N = 42)</a:t>
            </a:r>
          </a:p>
        </p:txBody>
      </p:sp>
      <p:sp>
        <p:nvSpPr>
          <p:cNvPr id="10" name="Textfeld 9">
            <a:extLst>
              <a:ext uri="{FF2B5EF4-FFF2-40B4-BE49-F238E27FC236}">
                <a16:creationId xmlns:a16="http://schemas.microsoft.com/office/drawing/2014/main" id="{A97D8849-53B1-3D5B-D8DC-23EE8F823B67}"/>
              </a:ext>
            </a:extLst>
          </p:cNvPr>
          <p:cNvSpPr txBox="1"/>
          <p:nvPr/>
        </p:nvSpPr>
        <p:spPr>
          <a:xfrm>
            <a:off x="5687556" y="4369989"/>
            <a:ext cx="1396313" cy="307777"/>
          </a:xfrm>
          <a:prstGeom prst="rect">
            <a:avLst/>
          </a:prstGeom>
          <a:noFill/>
        </p:spPr>
        <p:txBody>
          <a:bodyPr wrap="square" rtlCol="0">
            <a:spAutoFit/>
          </a:bodyPr>
          <a:lstStyle/>
          <a:p>
            <a:pPr algn="ctr"/>
            <a:r>
              <a:rPr lang="de-CH" sz="1400" dirty="0"/>
              <a:t>(N = 14)</a:t>
            </a:r>
          </a:p>
        </p:txBody>
      </p:sp>
      <p:sp>
        <p:nvSpPr>
          <p:cNvPr id="11" name="Textfeld 10">
            <a:extLst>
              <a:ext uri="{FF2B5EF4-FFF2-40B4-BE49-F238E27FC236}">
                <a16:creationId xmlns:a16="http://schemas.microsoft.com/office/drawing/2014/main" id="{2C190252-FF0F-EA0C-C869-1B5F5DEB0DFF}"/>
              </a:ext>
            </a:extLst>
          </p:cNvPr>
          <p:cNvSpPr txBox="1"/>
          <p:nvPr/>
        </p:nvSpPr>
        <p:spPr>
          <a:xfrm>
            <a:off x="7214622" y="4156644"/>
            <a:ext cx="1396313" cy="307777"/>
          </a:xfrm>
          <a:prstGeom prst="rect">
            <a:avLst/>
          </a:prstGeom>
          <a:noFill/>
        </p:spPr>
        <p:txBody>
          <a:bodyPr wrap="square" rtlCol="0">
            <a:spAutoFit/>
          </a:bodyPr>
          <a:lstStyle/>
          <a:p>
            <a:pPr algn="ctr"/>
            <a:r>
              <a:rPr lang="de-CH" sz="1400"/>
              <a:t>(N = 20)</a:t>
            </a:r>
          </a:p>
        </p:txBody>
      </p:sp>
    </p:spTree>
    <p:extLst>
      <p:ext uri="{BB962C8B-B14F-4D97-AF65-F5344CB8AC3E}">
        <p14:creationId xmlns:p14="http://schemas.microsoft.com/office/powerpoint/2010/main" val="651418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E2DF098E-FC60-43A3-3258-513F306E5142}"/>
              </a:ext>
            </a:extLst>
          </p:cNvPr>
          <p:cNvSpPr>
            <a:spLocks noGrp="1"/>
          </p:cNvSpPr>
          <p:nvPr>
            <p:ph type="sldNum" sz="quarter" idx="12"/>
          </p:nvPr>
        </p:nvSpPr>
        <p:spPr/>
        <p:txBody>
          <a:bodyPr/>
          <a:lstStyle/>
          <a:p>
            <a:fld id="{7559FC98-AF75-4A00-A03C-DF9FEBF6BCB9}" type="slidenum">
              <a:rPr lang="de-CH" smtClean="0"/>
              <a:pPr/>
              <a:t>8</a:t>
            </a:fld>
            <a:endParaRPr lang="de-CH"/>
          </a:p>
        </p:txBody>
      </p:sp>
      <p:grpSp>
        <p:nvGrpSpPr>
          <p:cNvPr id="11" name="Gruppieren 10">
            <a:extLst>
              <a:ext uri="{FF2B5EF4-FFF2-40B4-BE49-F238E27FC236}">
                <a16:creationId xmlns:a16="http://schemas.microsoft.com/office/drawing/2014/main" id="{EE1D31E8-BB0F-95C5-4654-79CCDDE0D983}"/>
              </a:ext>
            </a:extLst>
          </p:cNvPr>
          <p:cNvGrpSpPr/>
          <p:nvPr/>
        </p:nvGrpSpPr>
        <p:grpSpPr>
          <a:xfrm>
            <a:off x="715079" y="1809978"/>
            <a:ext cx="7962770" cy="1642514"/>
            <a:chOff x="715079" y="1809978"/>
            <a:chExt cx="7962770" cy="1642514"/>
          </a:xfrm>
        </p:grpSpPr>
        <p:sp>
          <p:nvSpPr>
            <p:cNvPr id="3" name="Textfeld 2">
              <a:extLst>
                <a:ext uri="{FF2B5EF4-FFF2-40B4-BE49-F238E27FC236}">
                  <a16:creationId xmlns:a16="http://schemas.microsoft.com/office/drawing/2014/main" id="{54EBEDC3-1ABD-811C-5195-B406CA2BCE72}"/>
                </a:ext>
              </a:extLst>
            </p:cNvPr>
            <p:cNvSpPr txBox="1"/>
            <p:nvPr/>
          </p:nvSpPr>
          <p:spPr>
            <a:xfrm>
              <a:off x="1255079" y="1809978"/>
              <a:ext cx="7422770" cy="646331"/>
            </a:xfrm>
            <a:prstGeom prst="rect">
              <a:avLst/>
            </a:prstGeom>
            <a:noFill/>
          </p:spPr>
          <p:txBody>
            <a:bodyPr wrap="square" rtlCol="0">
              <a:spAutoFit/>
            </a:bodyPr>
            <a:lstStyle/>
            <a:p>
              <a:r>
                <a:rPr lang="de-CH" sz="1800" b="1" dirty="0">
                  <a:solidFill>
                    <a:schemeClr val="tx1"/>
                  </a:solidFill>
                  <a:latin typeface="Gill Sans Nova" panose="020B0602020104020203" pitchFamily="34" charset="0"/>
                </a:rPr>
                <a:t>Schutz der physischen, psychischen und/oder sexuellen Integrität potenzieller Opfer</a:t>
              </a:r>
            </a:p>
          </p:txBody>
        </p:sp>
        <p:sp>
          <p:nvSpPr>
            <p:cNvPr id="14" name="Oval 13">
              <a:extLst>
                <a:ext uri="{FF2B5EF4-FFF2-40B4-BE49-F238E27FC236}">
                  <a16:creationId xmlns:a16="http://schemas.microsoft.com/office/drawing/2014/main" id="{72EBDB81-9B8A-D8A2-FF89-AE723F443D61}"/>
                </a:ext>
              </a:extLst>
            </p:cNvPr>
            <p:cNvSpPr>
              <a:spLocks noChangeAspect="1"/>
            </p:cNvSpPr>
            <p:nvPr/>
          </p:nvSpPr>
          <p:spPr>
            <a:xfrm>
              <a:off x="715079" y="1849701"/>
              <a:ext cx="540000" cy="540000"/>
            </a:xfrm>
            <a:prstGeom prst="ellipse">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4400" dirty="0">
                  <a:solidFill>
                    <a:schemeClr val="bg1"/>
                  </a:solidFill>
                </a:rPr>
                <a:t>!</a:t>
              </a:r>
            </a:p>
          </p:txBody>
        </p:sp>
        <p:sp>
          <p:nvSpPr>
            <p:cNvPr id="9" name="Textfeld 8">
              <a:extLst>
                <a:ext uri="{FF2B5EF4-FFF2-40B4-BE49-F238E27FC236}">
                  <a16:creationId xmlns:a16="http://schemas.microsoft.com/office/drawing/2014/main" id="{7317005E-1971-D3E5-D336-22666B8CEFDC}"/>
                </a:ext>
              </a:extLst>
            </p:cNvPr>
            <p:cNvSpPr txBox="1"/>
            <p:nvPr/>
          </p:nvSpPr>
          <p:spPr>
            <a:xfrm>
              <a:off x="1255079" y="2806161"/>
              <a:ext cx="7422770" cy="646331"/>
            </a:xfrm>
            <a:prstGeom prst="rect">
              <a:avLst/>
            </a:prstGeom>
            <a:noFill/>
          </p:spPr>
          <p:txBody>
            <a:bodyPr wrap="square" rtlCol="0">
              <a:spAutoFit/>
            </a:bodyPr>
            <a:lstStyle/>
            <a:p>
              <a:r>
                <a:rPr lang="de-CH" sz="1800" b="1" dirty="0">
                  <a:solidFill>
                    <a:schemeClr val="tx1"/>
                  </a:solidFill>
                  <a:latin typeface="Gill Sans Nova" panose="020B0602020104020203" pitchFamily="34" charset="0"/>
                </a:rPr>
                <a:t>Sachverhalte äusserst heterogen – auch innerhalb der jeweiligen Falltypen</a:t>
              </a:r>
            </a:p>
          </p:txBody>
        </p:sp>
        <p:sp>
          <p:nvSpPr>
            <p:cNvPr id="10" name="Oval 9">
              <a:extLst>
                <a:ext uri="{FF2B5EF4-FFF2-40B4-BE49-F238E27FC236}">
                  <a16:creationId xmlns:a16="http://schemas.microsoft.com/office/drawing/2014/main" id="{D434DC9C-E3A5-8DDF-8B28-1FDDD78285E1}"/>
                </a:ext>
              </a:extLst>
            </p:cNvPr>
            <p:cNvSpPr>
              <a:spLocks noChangeAspect="1"/>
            </p:cNvSpPr>
            <p:nvPr/>
          </p:nvSpPr>
          <p:spPr>
            <a:xfrm>
              <a:off x="715079" y="2792718"/>
              <a:ext cx="540000" cy="54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4400">
                  <a:solidFill>
                    <a:schemeClr val="bg1"/>
                  </a:solidFill>
                </a:rPr>
                <a:t>!</a:t>
              </a:r>
            </a:p>
          </p:txBody>
        </p:sp>
      </p:grpSp>
    </p:spTree>
    <p:extLst>
      <p:ext uri="{BB962C8B-B14F-4D97-AF65-F5344CB8AC3E}">
        <p14:creationId xmlns:p14="http://schemas.microsoft.com/office/powerpoint/2010/main" val="2275193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F2CECFA1-4912-44EB-8121-F49C3215A809}"/>
              </a:ext>
            </a:extLst>
          </p:cNvPr>
          <p:cNvSpPr>
            <a:spLocks noGrp="1"/>
          </p:cNvSpPr>
          <p:nvPr>
            <p:ph type="title"/>
          </p:nvPr>
        </p:nvSpPr>
        <p:spPr>
          <a:xfrm>
            <a:off x="358775" y="0"/>
            <a:ext cx="8426450" cy="609662"/>
          </a:xfrm>
        </p:spPr>
        <p:txBody>
          <a:bodyPr anchor="b"/>
          <a:lstStyle/>
          <a:p>
            <a:r>
              <a:rPr lang="de-CH" dirty="0"/>
              <a:t>Charakteristika: Geschlecht</a:t>
            </a:r>
          </a:p>
        </p:txBody>
      </p:sp>
      <p:sp>
        <p:nvSpPr>
          <p:cNvPr id="6" name="Slide Number Placeholder 5">
            <a:extLst>
              <a:ext uri="{FF2B5EF4-FFF2-40B4-BE49-F238E27FC236}">
                <a16:creationId xmlns:a16="http://schemas.microsoft.com/office/drawing/2014/main" id="{262F1223-F45B-4A48-86A1-8B4AAE68E04C}"/>
              </a:ext>
            </a:extLst>
          </p:cNvPr>
          <p:cNvSpPr>
            <a:spLocks noGrp="1"/>
          </p:cNvSpPr>
          <p:nvPr>
            <p:ph type="sldNum" sz="quarter" idx="12"/>
          </p:nvPr>
        </p:nvSpPr>
        <p:spPr>
          <a:xfrm>
            <a:off x="8570473" y="4767263"/>
            <a:ext cx="214752" cy="273844"/>
          </a:xfrm>
        </p:spPr>
        <p:txBody>
          <a:bodyPr/>
          <a:lstStyle/>
          <a:p>
            <a:fld id="{7559FC98-AF75-4A00-A03C-DF9FEBF6BCB9}" type="slidenum">
              <a:rPr lang="de-CH" smtClean="0"/>
              <a:pPr/>
              <a:t>9</a:t>
            </a:fld>
            <a:endParaRPr lang="de-CH"/>
          </a:p>
        </p:txBody>
      </p:sp>
      <p:graphicFrame>
        <p:nvGraphicFramePr>
          <p:cNvPr id="5" name="Diagramm 4">
            <a:extLst>
              <a:ext uri="{FF2B5EF4-FFF2-40B4-BE49-F238E27FC236}">
                <a16:creationId xmlns:a16="http://schemas.microsoft.com/office/drawing/2014/main" id="{9C574A07-21AE-7BE8-58D4-B408960B4FD4}"/>
              </a:ext>
            </a:extLst>
          </p:cNvPr>
          <p:cNvGraphicFramePr/>
          <p:nvPr>
            <p:extLst>
              <p:ext uri="{D42A27DB-BD31-4B8C-83A1-F6EECF244321}">
                <p14:modId xmlns:p14="http://schemas.microsoft.com/office/powerpoint/2010/main" val="131038930"/>
              </p:ext>
            </p:extLst>
          </p:nvPr>
        </p:nvGraphicFramePr>
        <p:xfrm>
          <a:off x="358775" y="1083058"/>
          <a:ext cx="8426450" cy="3684205"/>
        </p:xfrm>
        <a:graphic>
          <a:graphicData uri="http://schemas.openxmlformats.org/drawingml/2006/chart">
            <c:chart xmlns:c="http://schemas.openxmlformats.org/drawingml/2006/chart" xmlns:r="http://schemas.openxmlformats.org/officeDocument/2006/relationships" r:id="rId5"/>
          </a:graphicData>
        </a:graphic>
      </p:graphicFrame>
      <p:sp>
        <p:nvSpPr>
          <p:cNvPr id="7" name="Rechteck 6">
            <a:extLst>
              <a:ext uri="{FF2B5EF4-FFF2-40B4-BE49-F238E27FC236}">
                <a16:creationId xmlns:a16="http://schemas.microsoft.com/office/drawing/2014/main" id="{2051739F-50A3-FA38-4BBD-C2DDAF7CBF00}"/>
              </a:ext>
            </a:extLst>
          </p:cNvPr>
          <p:cNvSpPr/>
          <p:nvPr/>
        </p:nvSpPr>
        <p:spPr>
          <a:xfrm rot="5400000">
            <a:off x="4489721" y="-3250647"/>
            <a:ext cx="202760" cy="84646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CH" sz="1800" b="1" dirty="0">
                <a:solidFill>
                  <a:schemeClr val="tx1"/>
                </a:solidFill>
              </a:rPr>
              <a:t>Geschlecht der gefährdenden Person nach Falltypus</a:t>
            </a:r>
            <a:endParaRPr lang="de-CH" sz="1600" b="1" dirty="0">
              <a:solidFill>
                <a:schemeClr val="tx1"/>
              </a:solidFill>
            </a:endParaRPr>
          </a:p>
        </p:txBody>
      </p:sp>
      <p:sp>
        <p:nvSpPr>
          <p:cNvPr id="8" name="Textfeld 7">
            <a:extLst>
              <a:ext uri="{FF2B5EF4-FFF2-40B4-BE49-F238E27FC236}">
                <a16:creationId xmlns:a16="http://schemas.microsoft.com/office/drawing/2014/main" id="{2EB6D3EA-5594-25EA-CA69-00AB9F33A62C}"/>
              </a:ext>
            </a:extLst>
          </p:cNvPr>
          <p:cNvSpPr txBox="1"/>
          <p:nvPr/>
        </p:nvSpPr>
        <p:spPr>
          <a:xfrm>
            <a:off x="1145786" y="4087247"/>
            <a:ext cx="1396313" cy="307777"/>
          </a:xfrm>
          <a:prstGeom prst="rect">
            <a:avLst/>
          </a:prstGeom>
          <a:noFill/>
        </p:spPr>
        <p:txBody>
          <a:bodyPr wrap="square" rtlCol="0">
            <a:spAutoFit/>
          </a:bodyPr>
          <a:lstStyle/>
          <a:p>
            <a:pPr algn="ctr"/>
            <a:r>
              <a:rPr lang="de-CH" sz="1400" dirty="0"/>
              <a:t>(N = 126)</a:t>
            </a:r>
          </a:p>
        </p:txBody>
      </p:sp>
      <p:sp>
        <p:nvSpPr>
          <p:cNvPr id="9" name="Textfeld 8">
            <a:extLst>
              <a:ext uri="{FF2B5EF4-FFF2-40B4-BE49-F238E27FC236}">
                <a16:creationId xmlns:a16="http://schemas.microsoft.com/office/drawing/2014/main" id="{EB868927-AA60-1697-1DF3-A4EE47D8097F}"/>
              </a:ext>
            </a:extLst>
          </p:cNvPr>
          <p:cNvSpPr txBox="1"/>
          <p:nvPr/>
        </p:nvSpPr>
        <p:spPr>
          <a:xfrm>
            <a:off x="2646701" y="4087246"/>
            <a:ext cx="1396313" cy="307777"/>
          </a:xfrm>
          <a:prstGeom prst="rect">
            <a:avLst/>
          </a:prstGeom>
          <a:noFill/>
        </p:spPr>
        <p:txBody>
          <a:bodyPr wrap="square" rtlCol="0">
            <a:spAutoFit/>
          </a:bodyPr>
          <a:lstStyle/>
          <a:p>
            <a:pPr algn="ctr"/>
            <a:r>
              <a:rPr lang="de-CH" sz="1400"/>
              <a:t>(N = 69)</a:t>
            </a:r>
          </a:p>
        </p:txBody>
      </p:sp>
      <p:sp>
        <p:nvSpPr>
          <p:cNvPr id="10" name="Textfeld 9">
            <a:extLst>
              <a:ext uri="{FF2B5EF4-FFF2-40B4-BE49-F238E27FC236}">
                <a16:creationId xmlns:a16="http://schemas.microsoft.com/office/drawing/2014/main" id="{257F72E4-6838-C49C-833F-32F3911FC3C9}"/>
              </a:ext>
            </a:extLst>
          </p:cNvPr>
          <p:cNvSpPr txBox="1"/>
          <p:nvPr/>
        </p:nvSpPr>
        <p:spPr>
          <a:xfrm>
            <a:off x="4147616" y="4087246"/>
            <a:ext cx="1396313" cy="307777"/>
          </a:xfrm>
          <a:prstGeom prst="rect">
            <a:avLst/>
          </a:prstGeom>
          <a:noFill/>
        </p:spPr>
        <p:txBody>
          <a:bodyPr wrap="square" rtlCol="0">
            <a:spAutoFit/>
          </a:bodyPr>
          <a:lstStyle/>
          <a:p>
            <a:pPr algn="ctr"/>
            <a:r>
              <a:rPr lang="de-CH" sz="1400"/>
              <a:t>(N = 42)</a:t>
            </a:r>
          </a:p>
        </p:txBody>
      </p:sp>
      <p:sp>
        <p:nvSpPr>
          <p:cNvPr id="11" name="Textfeld 10">
            <a:extLst>
              <a:ext uri="{FF2B5EF4-FFF2-40B4-BE49-F238E27FC236}">
                <a16:creationId xmlns:a16="http://schemas.microsoft.com/office/drawing/2014/main" id="{992F75F1-F527-8191-A80B-69AB00A646D6}"/>
              </a:ext>
            </a:extLst>
          </p:cNvPr>
          <p:cNvSpPr txBox="1"/>
          <p:nvPr/>
        </p:nvSpPr>
        <p:spPr>
          <a:xfrm>
            <a:off x="5648531" y="4091661"/>
            <a:ext cx="1396313" cy="307777"/>
          </a:xfrm>
          <a:prstGeom prst="rect">
            <a:avLst/>
          </a:prstGeom>
          <a:noFill/>
        </p:spPr>
        <p:txBody>
          <a:bodyPr wrap="square" rtlCol="0">
            <a:spAutoFit/>
          </a:bodyPr>
          <a:lstStyle/>
          <a:p>
            <a:pPr algn="ctr"/>
            <a:r>
              <a:rPr lang="de-CH" sz="1400"/>
              <a:t>(N = 14)</a:t>
            </a:r>
          </a:p>
        </p:txBody>
      </p:sp>
      <p:sp>
        <p:nvSpPr>
          <p:cNvPr id="12" name="Textfeld 11">
            <a:extLst>
              <a:ext uri="{FF2B5EF4-FFF2-40B4-BE49-F238E27FC236}">
                <a16:creationId xmlns:a16="http://schemas.microsoft.com/office/drawing/2014/main" id="{B4DDE48E-D692-D984-15E9-9383C835B511}"/>
              </a:ext>
            </a:extLst>
          </p:cNvPr>
          <p:cNvSpPr txBox="1"/>
          <p:nvPr/>
        </p:nvSpPr>
        <p:spPr>
          <a:xfrm>
            <a:off x="7149446" y="3857999"/>
            <a:ext cx="1396313" cy="307777"/>
          </a:xfrm>
          <a:prstGeom prst="rect">
            <a:avLst/>
          </a:prstGeom>
          <a:noFill/>
        </p:spPr>
        <p:txBody>
          <a:bodyPr wrap="square" rtlCol="0">
            <a:spAutoFit/>
          </a:bodyPr>
          <a:lstStyle/>
          <a:p>
            <a:pPr algn="ctr"/>
            <a:r>
              <a:rPr lang="de-CH" sz="1400"/>
              <a:t>(N = 20)</a:t>
            </a:r>
          </a:p>
        </p:txBody>
      </p:sp>
    </p:spTree>
    <p:custDataLst>
      <p:custData r:id="rId1"/>
      <p:custData r:id="rId2"/>
    </p:custDataLst>
    <p:extLst>
      <p:ext uri="{BB962C8B-B14F-4D97-AF65-F5344CB8AC3E}">
        <p14:creationId xmlns:p14="http://schemas.microsoft.com/office/powerpoint/2010/main" val="1121018835"/>
      </p:ext>
    </p:extLst>
  </p:cSld>
  <p:clrMapOvr>
    <a:masterClrMapping/>
  </p:clrMapOvr>
</p:sld>
</file>

<file path=ppt/theme/theme1.xml><?xml version="1.0" encoding="utf-8"?>
<a:theme xmlns:a="http://schemas.openxmlformats.org/drawingml/2006/main" name="UNISG PPT">
  <a:themeElements>
    <a:clrScheme name="uni stgallen Colors">
      <a:dk1>
        <a:sysClr val="windowText" lastClr="000000"/>
      </a:dk1>
      <a:lt1>
        <a:sysClr val="window" lastClr="FFFFFF"/>
      </a:lt1>
      <a:dk2>
        <a:srgbClr val="0A5F2D"/>
      </a:dk2>
      <a:lt2>
        <a:srgbClr val="FFFFFF"/>
      </a:lt2>
      <a:accent1>
        <a:srgbClr val="00802F"/>
      </a:accent1>
      <a:accent2>
        <a:srgbClr val="E1D7C3"/>
      </a:accent2>
      <a:accent3>
        <a:srgbClr val="EB6969"/>
      </a:accent3>
      <a:accent4>
        <a:srgbClr val="73A5AF"/>
      </a:accent4>
      <a:accent5>
        <a:srgbClr val="FFF04B"/>
      </a:accent5>
      <a:accent6>
        <a:srgbClr val="0A5F2D"/>
      </a:accent6>
      <a:hlink>
        <a:srgbClr val="00802F"/>
      </a:hlink>
      <a:folHlink>
        <a:srgbClr val="0A5F2D"/>
      </a:folHlink>
    </a:clrScheme>
    <a:fontScheme name="uni stgallen Fonts">
      <a:majorFont>
        <a:latin typeface="Gill Sans Nova"/>
        <a:ea typeface=""/>
        <a:cs typeface=""/>
      </a:majorFont>
      <a:minorFont>
        <a:latin typeface="Gill Sans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_stgallen_master_01.potx" id="{30835CC8-2B5A-4E70-B341-DDAB901ED00B}" vid="{29D780FA-9373-4C8E-8A10-29358CDEA5B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21870F55-7693-4BED-BB93-08298D6C04B0}">
  <we:reference id="94886107-76f9-4f92-aa81-ee726374f3e7" version="1.0.0.7" store="EXCatalog" storeType="EXCatalog"/>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60.xml"/></Relationships>
</file>

<file path=customXml/_rels/item61.xml.rels><?xml version="1.0" encoding="UTF-8" standalone="yes"?>
<Relationships xmlns="http://schemas.openxmlformats.org/package/2006/relationships"><Relationship Id="rId1" Type="http://schemas.openxmlformats.org/officeDocument/2006/relationships/customXmlProps" Target="itemProps61.xml"/></Relationships>
</file>

<file path=customXml/_rels/item62.xml.rels><?xml version="1.0" encoding="UTF-8" standalone="yes"?>
<Relationships xmlns="http://schemas.openxmlformats.org/package/2006/relationships"><Relationship Id="rId1" Type="http://schemas.openxmlformats.org/officeDocument/2006/relationships/customXmlProps" Target="itemProps62.xml"/></Relationships>
</file>

<file path=customXml/_rels/item63.xml.rels><?xml version="1.0" encoding="UTF-8" standalone="yes"?>
<Relationships xmlns="http://schemas.openxmlformats.org/package/2006/relationships"><Relationship Id="rId1" Type="http://schemas.openxmlformats.org/officeDocument/2006/relationships/customXmlProps" Target="itemProps63.xml"/></Relationships>
</file>

<file path=customXml/_rels/item64.xml.rels><?xml version="1.0" encoding="UTF-8" standalone="yes"?>
<Relationships xmlns="http://schemas.openxmlformats.org/package/2006/relationships"><Relationship Id="rId1" Type="http://schemas.openxmlformats.org/officeDocument/2006/relationships/customXmlProps" Target="itemProps64.xml"/></Relationships>
</file>

<file path=customXml/_rels/item65.xml.rels><?xml version="1.0" encoding="UTF-8" standalone="yes"?>
<Relationships xmlns="http://schemas.openxmlformats.org/package/2006/relationships"><Relationship Id="rId1" Type="http://schemas.openxmlformats.org/officeDocument/2006/relationships/customXmlProps" Target="itemProps65.xml"/></Relationships>
</file>

<file path=customXml/_rels/item66.xml.rels><?xml version="1.0" encoding="UTF-8" standalone="yes"?>
<Relationships xmlns="http://schemas.openxmlformats.org/package/2006/relationships"><Relationship Id="rId1" Type="http://schemas.openxmlformats.org/officeDocument/2006/relationships/customXmlProps" Target="itemProps66.xml"/></Relationships>
</file>

<file path=customXml/_rels/item67.xml.rels><?xml version="1.0" encoding="UTF-8" standalone="yes"?>
<Relationships xmlns="http://schemas.openxmlformats.org/package/2006/relationships"><Relationship Id="rId1" Type="http://schemas.openxmlformats.org/officeDocument/2006/relationships/customXmlProps" Target="itemProps67.xml"/></Relationships>
</file>

<file path=customXml/_rels/item68.xml.rels><?xml version="1.0" encoding="UTF-8" standalone="yes"?>
<Relationships xmlns="http://schemas.openxmlformats.org/package/2006/relationships"><Relationship Id="rId1" Type="http://schemas.openxmlformats.org/officeDocument/2006/relationships/customXmlProps" Target="itemProps68.xml"/></Relationships>
</file>

<file path=customXml/_rels/item69.xml.rels><?xml version="1.0" encoding="UTF-8" standalone="yes"?>
<Relationships xmlns="http://schemas.openxmlformats.org/package/2006/relationships"><Relationship Id="rId1" Type="http://schemas.openxmlformats.org/officeDocument/2006/relationships/customXmlProps" Target="itemProps69.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70.xml.rels><?xml version="1.0" encoding="UTF-8" standalone="yes"?>
<Relationships xmlns="http://schemas.openxmlformats.org/package/2006/relationships"><Relationship Id="rId1" Type="http://schemas.openxmlformats.org/officeDocument/2006/relationships/customXmlProps" Target="itemProps70.xml"/></Relationships>
</file>

<file path=customXml/_rels/item71.xml.rels><?xml version="1.0" encoding="UTF-8" standalone="yes"?>
<Relationships xmlns="http://schemas.openxmlformats.org/package/2006/relationships"><Relationship Id="rId1" Type="http://schemas.openxmlformats.org/officeDocument/2006/relationships/customXmlProps" Target="itemProps71.xml"/></Relationships>
</file>

<file path=customXml/_rels/item72.xml.rels><?xml version="1.0" encoding="UTF-8" standalone="yes"?>
<Relationships xmlns="http://schemas.openxmlformats.org/package/2006/relationships"><Relationship Id="rId1" Type="http://schemas.openxmlformats.org/officeDocument/2006/relationships/customXmlProps" Target="itemProps72.xml"/></Relationships>
</file>

<file path=customXml/_rels/item73.xml.rels><?xml version="1.0" encoding="UTF-8" standalone="yes"?>
<Relationships xmlns="http://schemas.openxmlformats.org/package/2006/relationships"><Relationship Id="rId1" Type="http://schemas.openxmlformats.org/officeDocument/2006/relationships/customXmlProps" Target="itemProps73.xml"/></Relationships>
</file>

<file path=customXml/_rels/item74.xml.rels><?xml version="1.0" encoding="UTF-8" standalone="yes"?>
<Relationships xmlns="http://schemas.openxmlformats.org/package/2006/relationships"><Relationship Id="rId1" Type="http://schemas.openxmlformats.org/officeDocument/2006/relationships/customXmlProps" Target="itemProps74.xml"/></Relationships>
</file>

<file path=customXml/_rels/item75.xml.rels><?xml version="1.0" encoding="UTF-8" standalone="yes"?>
<Relationships xmlns="http://schemas.openxmlformats.org/package/2006/relationships"><Relationship Id="rId1" Type="http://schemas.openxmlformats.org/officeDocument/2006/relationships/customXmlProps" Target="itemProps75.xml"/></Relationships>
</file>

<file path=customXml/_rels/item76.xml.rels><?xml version="1.0" encoding="UTF-8" standalone="yes"?>
<Relationships xmlns="http://schemas.openxmlformats.org/package/2006/relationships"><Relationship Id="rId1" Type="http://schemas.openxmlformats.org/officeDocument/2006/relationships/customXmlProps" Target="itemProps76.xml"/></Relationships>
</file>

<file path=customXml/_rels/item77.xml.rels><?xml version="1.0" encoding="UTF-8" standalone="yes"?>
<Relationships xmlns="http://schemas.openxmlformats.org/package/2006/relationships"><Relationship Id="rId1" Type="http://schemas.openxmlformats.org/officeDocument/2006/relationships/customXmlProps" Target="itemProps7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TemplafySlideFormConfiguration><![CDATA[{"formFields":[],"formDataEntries":[]}]]></TemplafySlideFormConfiguration>
</file>

<file path=customXml/item10.xml><?xml version="1.0" encoding="utf-8"?>
<TemplafySlideFormConfiguration><![CDATA[{"formFields":[],"formDataEntries":[]}]]></TemplafySlideFormConfiguration>
</file>

<file path=customXml/item11.xml><?xml version="1.0" encoding="utf-8"?>
<TemplafySlideTemplateConfiguration><![CDATA[{"slideVersion":1,"isValidatorEnabled":false,"isLocked":false,"elementsMetadata":[{"elementConfiguration":{"binding":"{{FormatDateTime(Form.Date,Translate(\"DateFormat\"),DocumentLanguage)}}","disableUpdates":false,"type":"text"},"type":"shape"},{"elementConfiguration":{"width":"{{UserProfile.Department.REFDepartmentLogo.WidthPNGPPTFooter}}","height":"{{UserProfile.Department.REFDepartmentLogo.HeightPNGPPTFooter}}","image":"{{UserProfile.Department.REFDepartmentLogo.ImagePNG}}","visibility":"{{IfElse(Form.FooterLogo, VisibilityType.Visible,VisibilityType.Hidden)}}","disableUpdates":false,"type":"image"},"type":"shape"},{"elementConfiguration":{"binding":"{{Form.Footer}}","disableUpdates":false,"type":"text"},"type":"shape"},{"elementConfiguration":{"binding":"{{UserProfile.Department.DepartmentName}}","visibility":"{{IfElse(Form.FooterLogo, VisibilityType.Hidden,VisibilityType.Visible)}}","disableUpdates":false,"type":"text"},"type":"shape"}],"slideId":"637750113834135648","enableDocumentContentUpdater":true,"version":"2.0"}]]></TemplafySlideTemplateConfiguration>
</file>

<file path=customXml/item12.xml><?xml version="1.0" encoding="utf-8"?>
<TemplafySlideTemplateConfiguration><![CDATA[{"slideVersion":1,"isValidatorEnabled":false,"isLocked":false,"elementsMetadata":[{"elementConfiguration":{"width":"{{UserProfile.Department.REFDepartmentLogo.WidthPNGPPT}}","height":"{{UserProfile.Department.REFDepartmentLogo.HeightPNGPPT}}","image":"{{UserProfile.Department.REFDepartmentLogo.ImagePNG}}","disableUpdates":false,"type":"image"},"type":"shape"}],"slideId":"637750113834107008","enableDocumentContentUpdater":true,"version":"2.0"}]]></TemplafySlideTemplateConfiguration>
</file>

<file path=customXml/item13.xml><?xml version="1.0" encoding="utf-8"?>
<TemplafySlideFormConfiguration><![CDATA[{"formFields":[],"formDataEntries":[]}]]></TemplafySlideFormConfiguration>
</file>

<file path=customXml/item14.xml><?xml version="1.0" encoding="utf-8"?>
<TemplafySlideTemplateConfiguration><![CDATA[{"slideVersion":1,"isValidatorEnabled":false,"isLocked":false,"elementsMetadata":[{"elementConfiguration":{"binding":"{{FormatDateTime(Form.Date,Translate(\"DateFormat\"),DocumentLanguage)}}","disableUpdates":false,"type":"text"},"type":"shape"},{"elementConfiguration":{"width":"{{UserProfile.Department.REFDepartmentLogo.WidthPNGPPTFooter}}","height":"{{UserProfile.Department.REFDepartmentLogo.HeightPNGPPTFooter}}","image":"{{UserProfile.Department.REFDepartmentLogo.ImagePNG}}","visibility":"{{IfElse(Form.FooterLogo, VisibilityType.Visible,VisibilityType.Hidden)}}","disableUpdates":false,"type":"image"},"type":"shape"},{"elementConfiguration":{"binding":"{{Form.Footer}}","disableUpdates":false,"type":"text"},"type":"shape"},{"elementConfiguration":{"binding":"{{UserProfile.Department.DepartmentName}}","visibility":"{{IfElse(Form.FooterLogo, VisibilityType.Hidden,VisibilityType.Visible)}}","disableUpdates":false,"type":"text"},"type":"shape"}],"slideId":"637750113834135648","enableDocumentContentUpdater":true,"version":"2.0"}]]></TemplafySlideTemplateConfiguration>
</file>

<file path=customXml/item15.xml><?xml version="1.0" encoding="utf-8"?>
<TemplafySlideFormConfiguration><![CDATA[{"formFields":[],"formDataEntries":[]}]]></TemplafySlideFormConfiguration>
</file>

<file path=customXml/item16.xml><?xml version="1.0" encoding="utf-8"?>
<TemplafySlideTemplateConfiguration><![CDATA[{"slideVersion":1,"isValidatorEnabled":false,"isLocked":false,"elementsMetadata":[{"elementConfiguration":{"binding":"{{FormatDateTime(Form.Date,Translate(\"DateFormat\"),DocumentLanguage)}}","disableUpdates":false,"type":"text"},"type":"shape"},{"elementConfiguration":{"width":"{{UserProfile.Department.REFDepartmentLogo.WidthPNGPPTFooter}}","height":"{{UserProfile.Department.REFDepartmentLogo.HeightPNGPPTFooter}}","image":"{{UserProfile.Department.REFDepartmentLogo.ImagePNG}}","visibility":"{{IfElse(Form.FooterLogo, VisibilityType.Visible,VisibilityType.Hidden)}}","disableUpdates":false,"type":"image"},"type":"shape"},{"elementConfiguration":{"binding":"{{Form.Footer}}","disableUpdates":false,"type":"text"},"type":"shape"},{"elementConfiguration":{"binding":"{{UserProfile.Department.DepartmentName}}","visibility":"{{IfElse(Form.FooterLogo, VisibilityType.Hidden,VisibilityType.Visible)}}","disableUpdates":false,"type":"text"},"type":"shape"}],"slideId":"637750113834135648","enableDocumentContentUpdater":true,"version":"2.0"}]]></TemplafySlideTemplateConfiguration>
</file>

<file path=customXml/item17.xml><?xml version="1.0" encoding="utf-8"?>
<TemplafySlideFormConfiguration><![CDATA[{"formFields":[],"formDataEntries":[]}]]></TemplafySlideFormConfiguration>
</file>

<file path=customXml/item18.xml><?xml version="1.0" encoding="utf-8"?>
<TemplafySlideFormConfiguration><![CDATA[{"formFields":[],"formDataEntries":[]}]]></TemplafySlideFormConfiguration>
</file>

<file path=customXml/item19.xml><?xml version="1.0" encoding="utf-8"?>
<TemplafySlideFormConfiguration><![CDATA[{"formFields":[],"formDataEntries":[]}]]></TemplafySlideFormConfiguration>
</file>

<file path=customXml/item2.xml><?xml version="1.0" encoding="utf-8"?>
<TemplafySlideTemplateConfiguration><![CDATA[{"slideVersion":1,"isValidatorEnabled":false,"isLocked":false,"elementsMetadata":[{"elementConfiguration":{"binding":"{{FormatDateTime(Form.Date,Translate(\"DateFormat\"),DocumentLanguage)}}","disableUpdates":false,"type":"text"},"type":"shape"},{"elementConfiguration":{"width":"{{UserProfile.Department.REFDepartmentLogo.WidthPNGPPTFooter}}","height":"{{UserProfile.Department.REFDepartmentLogo.HeightPNGPPTFooter}}","image":"{{UserProfile.Department.REFDepartmentLogo.ImagePNG}}","visibility":"{{IfElse(Form.FooterLogo, VisibilityType.Visible,VisibilityType.Hidden)}}","disableUpdates":false,"type":"image"},"type":"shape"},{"elementConfiguration":{"binding":"{{Form.Footer}}","disableUpdates":false,"type":"text"},"type":"shape"},{"elementConfiguration":{"binding":"{{UserProfile.Department.DepartmentName}}","visibility":"{{IfElse(Form.FooterLogo, VisibilityType.Hidden,VisibilityType.Visible)}}","disableUpdates":false,"type":"text"},"type":"shape"}],"slideId":"637750113834135648","enableDocumentContentUpdater":true,"version":"2.0"}]]></TemplafySlideTemplateConfiguration>
</file>

<file path=customXml/item20.xml><?xml version="1.0" encoding="utf-8"?>
<TemplafySlideFormConfiguration><![CDATA[{"formFields":[],"formDataEntries":[]}]]></TemplafySlideFormConfiguration>
</file>

<file path=customXml/item21.xml><?xml version="1.0" encoding="utf-8"?>
<TemplafySlideFormConfiguration><![CDATA[{"formFields":[],"formDataEntries":[]}]]></TemplafySlideFormConfiguration>
</file>

<file path=customXml/item22.xml><?xml version="1.0" encoding="utf-8"?>
<TemplafySlideFormConfiguration><![CDATA[{"formFields":[],"formDataEntries":[]}]]></TemplafySlideFormConfiguration>
</file>

<file path=customXml/item23.xml><?xml version="1.0" encoding="utf-8"?>
<TemplafySlideTemplateConfiguration><![CDATA[{"slideVersion":1,"isValidatorEnabled":false,"isLocked":false,"elementsMetadata":[{"elementConfiguration":{"binding":"{{FormatDateTime(Form.Date,Translate(\"DateFormat\"),DocumentLanguage)}}","disableUpdates":false,"type":"text"},"type":"shape"},{"elementConfiguration":{"width":"{{UserProfile.Department.REFDepartmentLogo.WidthPNGPPTFooter}}","height":"{{UserProfile.Department.REFDepartmentLogo.HeightPNGPPTFooter}}","image":"{{UserProfile.Department.REFDepartmentLogo.ImagePNG}}","visibility":"{{IfElse(Form.FooterLogo, VisibilityType.Visible,VisibilityType.Hidden)}}","disableUpdates":false,"type":"image"},"type":"shape"},{"elementConfiguration":{"binding":"{{Form.Footer}}","disableUpdates":false,"type":"text"},"type":"shape"},{"elementConfiguration":{"binding":"{{UserProfile.Department.DepartmentName}}","visibility":"{{IfElse(Form.FooterLogo, VisibilityType.Hidden,VisibilityType.Visible)}}","disableUpdates":false,"type":"text"},"type":"shape"}],"slideId":"637750113834135648","enableDocumentContentUpdater":true,"version":"2.0"}]]></TemplafySlideTemplateConfiguration>
</file>

<file path=customXml/item24.xml><?xml version="1.0" encoding="utf-8"?>
<TemplafySlideFormConfiguration><![CDATA[{"formFields":[],"formDataEntries":[]}]]></TemplafySlideFormConfiguration>
</file>

<file path=customXml/item25.xml><?xml version="1.0" encoding="utf-8"?>
<TemplafySlideFormConfiguration><![CDATA[{"formFields":[],"formDataEntries":[]}]]></TemplafySlideFormConfiguration>
</file>

<file path=customXml/item26.xml><?xml version="1.0" encoding="utf-8"?>
<TemplafySlideFormConfiguration><![CDATA[{"formFields":[],"formDataEntries":[]}]]></TemplafySlideFormConfiguration>
</file>

<file path=customXml/item27.xml><?xml version="1.0" encoding="utf-8"?>
<TemplafySlideFormConfiguration><![CDATA[{"formFields":[],"formDataEntries":[]}]]></TemplafySlideFormConfiguration>
</file>

<file path=customXml/item28.xml><?xml version="1.0" encoding="utf-8"?>
<TemplafySlideFormConfiguration><![CDATA[{"formFields":[],"formDataEntries":[]}]]></TemplafySlideFormConfiguration>
</file>

<file path=customXml/item29.xml><?xml version="1.0" encoding="utf-8"?>
<TemplafySlideTemplateConfiguration><![CDATA[{"slideVersion":1,"isValidatorEnabled":false,"isLocked":false,"elementsMetadata":[{"elementConfiguration":{"binding":"{{FormatDateTime(Form.Date,Translate(\"DateFormat\"),DocumentLanguage)}}","disableUpdates":false,"type":"text"},"type":"shape"},{"elementConfiguration":{"width":"{{UserProfile.Department.REFDepartmentLogo.WidthPNGPPTFooter}}","height":"{{UserProfile.Department.REFDepartmentLogo.HeightPNGPPTFooter}}","image":"{{UserProfile.Department.REFDepartmentLogo.ImagePNG}}","visibility":"{{IfElse(Form.FooterLogo, VisibilityType.Visible,VisibilityType.Hidden)}}","disableUpdates":false,"type":"image"},"type":"shape"},{"elementConfiguration":{"binding":"{{Form.Footer}}","disableUpdates":false,"type":"text"},"type":"shape"},{"elementConfiguration":{"binding":"{{UserProfile.Department.DepartmentName}}","visibility":"{{IfElse(Form.FooterLogo, VisibilityType.Hidden,VisibilityType.Visible)}}","disableUpdates":false,"type":"text"},"type":"shape"}],"slideId":"637750113834135648","enableDocumentContentUpdater":true,"version":"2.0"}]]></TemplafySlideTemplateConfiguration>
</file>

<file path=customXml/item3.xml><?xml version="1.0" encoding="utf-8"?>
<TemplafyFormConfiguration><![CDATA[{"formFields":[{"required":true,"shareValue":false,"type":"datePicker","name":"Date","label":"Datum"},{"required":false,"placeholder":"","lines":1,"shareValue":false,"type":"textBox","name":"Footer","label":"Fusszeile"},{"defaultValue":{"fixedValue":true},"shareValue":false,"type":"checkBox","name":"FooterLogo","label":"mit Logo in der Fusszeile"}],"formDataEntries":[{"name":"Date","value":"VoURLMScqLv4/Lv51ICf5Q=="},{"name":"FooterLogo","value":"iTzqZGj1P6MRGUQq8ahlhA=="}]}]]></TemplafyFormConfiguration>
</file>

<file path=customXml/item30.xml><?xml version="1.0" encoding="utf-8"?>
<TemplafySlideFormConfiguration><![CDATA[{"formFields":[],"formDataEntries":[]}]]></TemplafySlideFormConfiguration>
</file>

<file path=customXml/item31.xml><?xml version="1.0" encoding="utf-8"?>
<TemplafySlideTemplateConfiguration><![CDATA[{"slideVersion":1,"isValidatorEnabled":false,"isLocked":false,"elementsMetadata":[{"elementConfiguration":{"binding":"{{FormatDateTime(Form.Date,Translate(\"DateFormat\"),DocumentLanguage)}}","disableUpdates":false,"type":"text"},"type":"shape"},{"elementConfiguration":{"width":"{{UserProfile.Department.REFDepartmentLogo.WidthPNGPPTFooter}}","height":"{{UserProfile.Department.REFDepartmentLogo.HeightPNGPPTFooter}}","image":"{{UserProfile.Department.REFDepartmentLogo.ImagePNG}}","visibility":"{{IfElse(Form.FooterLogo, VisibilityType.Visible,VisibilityType.Hidden)}}","disableUpdates":false,"type":"image"},"type":"shape"},{"elementConfiguration":{"binding":"{{Form.Footer}}","disableUpdates":false,"type":"text"},"type":"shape"},{"elementConfiguration":{"binding":"{{UserProfile.Department.DepartmentName}}","visibility":"{{IfElse(Form.FooterLogo, VisibilityType.Hidden,VisibilityType.Visible)}}","disableUpdates":false,"type":"text"},"type":"shape"}],"slideId":"637750113834135648","enableDocumentContentUpdater":true,"version":"2.0"}]]></TemplafySlideTemplateConfiguration>
</file>

<file path=customXml/item32.xml><?xml version="1.0" encoding="utf-8"?>
<TemplafySlideTemplateConfiguration><![CDATA[{"slideVersion":1,"isValidatorEnabled":false,"isLocked":false,"elementsMetadata":[],"slideId":"637750113834254135","enableDocumentContentUpdater":true,"version":"2.0"}]]></TemplafySlideTemplateConfiguration>
</file>

<file path=customXml/item33.xml><?xml version="1.0" encoding="utf-8"?>
<TemplafySlideTemplateConfiguration><![CDATA[{"slideVersion":1,"isValidatorEnabled":false,"isLocked":false,"elementsMetadata":[{"elementConfiguration":{"binding":"{{FormatDateTime(Form.Date,Translate(\"DateFormat\"),DocumentLanguage)}}","disableUpdates":false,"type":"text"},"type":"shape"},{"elementConfiguration":{"width":"{{UserProfile.Department.REFDepartmentLogo.WidthPNGPPTFooter}}","height":"{{UserProfile.Department.REFDepartmentLogo.HeightPNGPPTFooter}}","image":"{{UserProfile.Department.REFDepartmentLogo.ImagePNG}}","visibility":"{{IfElse(Form.FooterLogo, VisibilityType.Visible,VisibilityType.Hidden)}}","disableUpdates":false,"type":"image"},"type":"shape"},{"elementConfiguration":{"binding":"{{Form.Footer}}","disableUpdates":false,"type":"text"},"type":"shape"},{"elementConfiguration":{"binding":"{{UserProfile.Department.DepartmentName}}","visibility":"{{IfElse(Form.FooterLogo, VisibilityType.Hidden,VisibilityType.Visible)}}","disableUpdates":false,"type":"text"},"type":"shape"}],"slideId":"637750113834135648","enableDocumentContentUpdater":true,"version":"2.0"}]]></TemplafySlideTemplateConfiguration>
</file>

<file path=customXml/item34.xml><?xml version="1.0" encoding="utf-8"?>
<TemplafySlideFormConfiguration><![CDATA[{"formFields":[],"formDataEntries":[]}]]></TemplafySlideFormConfiguration>
</file>

<file path=customXml/item35.xml><?xml version="1.0" encoding="utf-8"?>
<TemplafySlideTemplateConfiguration><![CDATA[{"slideVersion":1,"isValidatorEnabled":false,"isLocked":false,"elementsMetadata":[{"elementConfiguration":{"binding":"{{FormatDateTime(Form.Date,Translate(\"DateFormat\"),DocumentLanguage)}}","disableUpdates":false,"type":"text"},"type":"shape"},{"elementConfiguration":{"width":"{{UserProfile.Department.REFDepartmentLogo.WidthPNGPPTFooter}}","height":"{{UserProfile.Department.REFDepartmentLogo.HeightPNGPPTFooter}}","image":"{{UserProfile.Department.REFDepartmentLogo.ImagePNG}}","visibility":"{{IfElse(Form.FooterLogo, VisibilityType.Visible,VisibilityType.Hidden)}}","disableUpdates":false,"type":"image"},"type":"shape"},{"elementConfiguration":{"binding":"{{Form.Footer}}","disableUpdates":false,"type":"text"},"type":"shape"},{"elementConfiguration":{"binding":"{{UserProfile.Department.DepartmentName}}","visibility":"{{IfElse(Form.FooterLogo, VisibilityType.Hidden,VisibilityType.Visible)}}","disableUpdates":false,"type":"text"},"type":"shape"}],"slideId":"637750113834135648","enableDocumentContentUpdater":true,"version":"2.0"}]]></TemplafySlideTemplateConfiguration>
</file>

<file path=customXml/item36.xml><?xml version="1.0" encoding="utf-8"?>
<TemplafySlideFormConfiguration><![CDATA[{"formFields":[],"formDataEntries":[]}]]></TemplafySlideFormConfiguration>
</file>

<file path=customXml/item37.xml><?xml version="1.0" encoding="utf-8"?>
<TemplafySlideTemplateConfiguration><![CDATA[{"slideVersion":1,"isValidatorEnabled":false,"isLocked":false,"elementsMetadata":[{"elementConfiguration":{"binding":"{{FormatDateTime(Form.Date,Translate(\"DateFormat\"),DocumentLanguage)}}","disableUpdates":false,"type":"text"},"type":"shape"},{"elementConfiguration":{"width":"{{UserProfile.Department.REFDepartmentLogo.WidthPNGPPTFooter}}","height":"{{UserProfile.Department.REFDepartmentLogo.HeightPNGPPTFooter}}","image":"{{UserProfile.Department.REFDepartmentLogo.ImagePNG}}","visibility":"{{IfElse(Form.FooterLogo, VisibilityType.Visible,VisibilityType.Hidden)}}","disableUpdates":false,"type":"image"},"type":"shape"},{"elementConfiguration":{"binding":"{{Form.Footer}}","disableUpdates":false,"type":"text"},"type":"shape"},{"elementConfiguration":{"binding":"{{UserProfile.Department.DepartmentName}}","visibility":"{{IfElse(Form.FooterLogo, VisibilityType.Hidden,VisibilityType.Visible)}}","disableUpdates":false,"type":"text"},"type":"shape"}],"slideId":"637750113834135648","enableDocumentContentUpdater":true,"version":"2.0"}]]></TemplafySlideTemplateConfiguration>
</file>

<file path=customXml/item38.xml><?xml version="1.0" encoding="utf-8"?>
<TemplafySlideTemplateConfiguration><![CDATA[{"slideVersion":1,"isValidatorEnabled":false,"isLocked":false,"elementsMetadata":[{"elementConfiguration":{"binding":"{{FormatDateTime(Form.Date,Translate(\"DateFormat\"),DocumentLanguage)}}","disableUpdates":false,"type":"text"},"type":"shape"},{"elementConfiguration":{"width":"{{UserProfile.Department.REFDepartmentLogo.WidthPNGPPTFooter}}","height":"{{UserProfile.Department.REFDepartmentLogo.HeightPNGPPTFooter}}","image":"{{UserProfile.Department.REFDepartmentLogo.ImagePNG}}","visibility":"{{IfElse(Form.FooterLogo, VisibilityType.Visible,VisibilityType.Hidden)}}","disableUpdates":false,"type":"image"},"type":"shape"},{"elementConfiguration":{"binding":"{{Form.Footer}}","disableUpdates":false,"type":"text"},"type":"shape"},{"elementConfiguration":{"binding":"{{UserProfile.Department.DepartmentName}}","visibility":"{{IfElse(Form.FooterLogo, VisibilityType.Hidden,VisibilityType.Visible)}}","disableUpdates":false,"type":"text"},"type":"shape"}],"slideId":"637750113834135648","enableDocumentContentUpdater":true,"version":"2.0"}]]></TemplafySlideTemplateConfiguration>
</file>

<file path=customXml/item39.xml><?xml version="1.0" encoding="utf-8"?>
<TemplafySlideFormConfiguration><![CDATA[{"formFields":[],"formDataEntries":[]}]]></TemplafySlideFormConfiguration>
</file>

<file path=customXml/item4.xml><?xml version="1.0" encoding="utf-8"?>
<TemplafySlideTemplateConfiguration><![CDATA[{"slideVersion":1,"isValidatorEnabled":false,"isLocked":false,"elementsMetadata":[{"elementConfiguration":{"binding":"{{FormatDateTime(Form.Date,Translate(\"DateFormat\"),DocumentLanguage)}}","disableUpdates":false,"type":"text"},"type":"shape"},{"elementConfiguration":{"width":"{{UserProfile.Department.REFDepartmentLogo.WidthPNGPPTFooter}}","height":"{{UserProfile.Department.REFDepartmentLogo.HeightPNGPPTFooter}}","image":"{{UserProfile.Department.REFDepartmentLogo.ImagePNG}}","visibility":"{{IfElse(Form.FooterLogo, VisibilityType.Visible,VisibilityType.Hidden)}}","disableUpdates":false,"type":"image"},"type":"shape"},{"elementConfiguration":{"binding":"{{Form.Footer}}","disableUpdates":false,"type":"text"},"type":"shape"},{"elementConfiguration":{"binding":"{{UserProfile.Department.DepartmentName}}","visibility":"{{IfElse(Form.FooterLogo, VisibilityType.Hidden,VisibilityType.Visible)}}","disableUpdates":false,"type":"text"},"type":"shape"}],"slideId":"637750113834135648","enableDocumentContentUpdater":true,"version":"2.0"}]]></TemplafySlideTemplateConfiguration>
</file>

<file path=customXml/item40.xml><?xml version="1.0" encoding="utf-8"?>
<TemplafySlideTemplateConfiguration><![CDATA[{"slideVersion":1,"isValidatorEnabled":false,"isLocked":false,"elementsMetadata":[{"elementConfiguration":{"binding":"{{FormatDateTime(Form.Date,Translate(\"DateFormat\"),DocumentLanguage)}}","disableUpdates":false,"type":"text"},"type":"shape"},{"elementConfiguration":{"width":"{{UserProfile.Department.REFDepartmentLogo.WidthPNGPPTFooter}}","height":"{{UserProfile.Department.REFDepartmentLogo.HeightPNGPPTFooter}}","image":"{{UserProfile.Department.REFDepartmentLogo.ImagePNG}}","visibility":"{{IfElse(Form.FooterLogo, VisibilityType.Visible,VisibilityType.Hidden)}}","disableUpdates":false,"type":"image"},"type":"shape"},{"elementConfiguration":{"binding":"{{Form.Footer}}","disableUpdates":false,"type":"text"},"type":"shape"},{"elementConfiguration":{"binding":"{{UserProfile.Department.DepartmentName}}","visibility":"{{IfElse(Form.FooterLogo, VisibilityType.Hidden,VisibilityType.Visible)}}","disableUpdates":false,"type":"text"},"type":"shape"}],"slideId":"637750113834135648","enableDocumentContentUpdater":true,"version":"2.0"}]]></TemplafySlideTemplateConfiguration>
</file>

<file path=customXml/item41.xml><?xml version="1.0" encoding="utf-8"?>
<TemplafySlideTemplateConfiguration><![CDATA[{"slideVersion":1,"isValidatorEnabled":false,"isLocked":false,"elementsMetadata":[{"elementConfiguration":{"binding":"{{FormatDateTime(Form.Date,Translate(\"DateFormat\"),DocumentLanguage)}}","disableUpdates":false,"type":"text"},"type":"shape"},{"elementConfiguration":{"width":"{{UserProfile.Department.REFDepartmentLogo.WidthPNGPPTFooter}}","height":"{{UserProfile.Department.REFDepartmentLogo.HeightPNGPPTFooter}}","image":"{{UserProfile.Department.REFDepartmentLogo.ImagePNG}}","visibility":"{{IfElse(Form.FooterLogo, VisibilityType.Visible,VisibilityType.Hidden)}}","disableUpdates":false,"type":"image"},"type":"shape"},{"elementConfiguration":{"binding":"{{Form.Footer}}","disableUpdates":false,"type":"text"},"type":"shape"},{"elementConfiguration":{"binding":"{{UserProfile.Department.DepartmentName}}","visibility":"{{IfElse(Form.FooterLogo, VisibilityType.Hidden,VisibilityType.Visible)}}","disableUpdates":false,"type":"text"},"type":"shape"}],"slideId":"637750113834135648","enableDocumentContentUpdater":true,"version":"2.0"}]]></TemplafySlideTemplateConfiguration>
</file>

<file path=customXml/item42.xml><?xml version="1.0" encoding="utf-8"?>
<TemplafySlideFormConfiguration><![CDATA[{"formFields":[],"formDataEntries":[]}]]></TemplafySlideFormConfiguration>
</file>

<file path=customXml/item43.xml><?xml version="1.0" encoding="utf-8"?>
<TemplafySlideTemplateConfiguration><![CDATA[{"slideVersion":1,"isValidatorEnabled":false,"isLocked":false,"elementsMetadata":[{"elementConfiguration":{"binding":"{{FormatDateTime(Form.Date,Translate(\"DateFormat\"),DocumentLanguage)}}","disableUpdates":false,"type":"text"},"type":"shape"},{"elementConfiguration":{"width":"{{UserProfile.Department.REFDepartmentLogo.WidthPNGPPTFooter}}","height":"{{UserProfile.Department.REFDepartmentLogo.HeightPNGPPTFooter}}","image":"{{UserProfile.Department.REFDepartmentLogo.ImagePNG}}","visibility":"{{IfElse(Form.FooterLogo, VisibilityType.Visible,VisibilityType.Hidden)}}","disableUpdates":false,"type":"image"},"type":"shape"},{"elementConfiguration":{"binding":"{{Form.Footer}}","disableUpdates":false,"type":"text"},"type":"shape"},{"elementConfiguration":{"binding":"{{UserProfile.Department.DepartmentName}}","visibility":"{{IfElse(Form.FooterLogo, VisibilityType.Hidden,VisibilityType.Visible)}}","disableUpdates":false,"type":"text"},"type":"shape"}],"slideId":"637750113834135648","enableDocumentContentUpdater":true,"version":"2.0"}]]></TemplafySlideTemplateConfiguration>
</file>

<file path=customXml/item44.xml><?xml version="1.0" encoding="utf-8"?>
<TemplafySlideTemplateConfiguration><![CDATA[{"slideVersion":1,"isValidatorEnabled":false,"isLocked":false,"elementsMetadata":[{"elementConfiguration":{"binding":"{{FormatDateTime(Form.Date,Translate(\"DateFormat\"),DocumentLanguage)}}","disableUpdates":false,"type":"text"},"type":"shape"},{"elementConfiguration":{"width":"{{UserProfile.Department.REFDepartmentLogo.WidthPNGPPTFooter}}","height":"{{UserProfile.Department.REFDepartmentLogo.HeightPNGPPTFooter}}","image":"{{UserProfile.Department.REFDepartmentLogo.ImagePNG}}","visibility":"{{IfElse(Form.FooterLogo, VisibilityType.Visible,VisibilityType.Hidden)}}","disableUpdates":false,"type":"image"},"type":"shape"},{"elementConfiguration":{"binding":"{{Form.Footer}}","disableUpdates":false,"type":"text"},"type":"shape"},{"elementConfiguration":{"binding":"{{UserProfile.Department.DepartmentName}}","visibility":"{{IfElse(Form.FooterLogo, VisibilityType.Hidden,VisibilityType.Visible)}}","disableUpdates":false,"type":"text"},"type":"shape"}],"slideId":"637750113834135648","enableDocumentContentUpdater":true,"version":"2.0"}]]></TemplafySlideTemplateConfiguration>
</file>

<file path=customXml/item45.xml><?xml version="1.0" encoding="utf-8"?>
<TemplafySlideTemplateConfiguration><![CDATA[{"slideVersion":1,"isValidatorEnabled":false,"isLocked":false,"elementsMetadata":[],"slideId":"637750113834254135","enableDocumentContentUpdater":true,"version":"2.0"}]]></TemplafySlideTemplateConfiguration>
</file>

<file path=customXml/item46.xml><?xml version="1.0" encoding="utf-8"?>
<TemplafySlideTemplateConfiguration><![CDATA[{"slideVersion":1,"isValidatorEnabled":false,"isLocked":false,"elementsMetadata":[{"elementConfiguration":{"binding":"{{FormatDateTime(Form.Date,Translate(\"DateFormat\"),DocumentLanguage)}}","disableUpdates":false,"type":"text"},"type":"shape"},{"elementConfiguration":{"width":"{{UserProfile.Department.REFDepartmentLogo.WidthPNGPPTFooter}}","height":"{{UserProfile.Department.REFDepartmentLogo.HeightPNGPPTFooter}}","image":"{{UserProfile.Department.REFDepartmentLogo.ImagePNG}}","visibility":"{{IfElse(Form.FooterLogo, VisibilityType.Visible,VisibilityType.Hidden)}}","disableUpdates":false,"type":"image"},"type":"shape"},{"elementConfiguration":{"binding":"{{Form.Footer}}","disableUpdates":false,"type":"text"},"type":"shape"},{"elementConfiguration":{"binding":"{{UserProfile.Department.DepartmentName}}","visibility":"{{IfElse(Form.FooterLogo, VisibilityType.Hidden,VisibilityType.Visible)}}","disableUpdates":false,"type":"text"},"type":"shape"}],"slideId":"637750113834135648","enableDocumentContentUpdater":true,"version":"2.0"}]]></TemplafySlideTemplateConfiguration>
</file>

<file path=customXml/item47.xml><?xml version="1.0" encoding="utf-8"?>
<TemplafySlideTemplateConfiguration><![CDATA[{"slideVersion":1,"isValidatorEnabled":false,"isLocked":false,"elementsMetadata":[{"elementConfiguration":{"width":"{{UserProfile.Department.REFDepartmentLogo.WidthPNGPPT}}","height":"{{UserProfile.Department.REFDepartmentLogo.HeightPNGPPT}}","image":"{{UserProfile.Department.REFDepartmentLogo.ImagePNG}}","disableUpdates":false,"type":"image"},"type":"shape"},{"elementConfiguration":{"binding":"{{UserProfile.Department.DepartmentName}} \n{{UserProfile.Department.DepartmentStreet}} {{UserProfile.Department.DepartmentStreetNumber}} \n{{UserProfile.Department.DepartmentPOBox}} {{UserProfile.Department.DepartmentCity}} \n{{UserProfile.Department.DepartmentCountry}} \n{{UserProfile.Department.DepartmentWebsite}}","disableUpdates":false,"type":"text"},"type":"shape"}],"slideId":"637750113834283378","enableDocumentContentUpdater":true,"version":"2.0"}]]></TemplafySlideTemplateConfiguration>
</file>

<file path=customXml/item48.xml><?xml version="1.0" encoding="utf-8"?>
<TemplafySlideTemplateConfiguration><![CDATA[{"slideVersion":1,"isValidatorEnabled":false,"isLocked":false,"elementsMetadata":[{"elementConfiguration":{"binding":"{{FormatDateTime(Form.Date,Translate(\"DateFormat\"),DocumentLanguage)}}","disableUpdates":false,"type":"text"},"type":"shape"},{"elementConfiguration":{"width":"{{UserProfile.Department.REFDepartmentLogo.WidthPNGPPTFooter}}","height":"{{UserProfile.Department.REFDepartmentLogo.HeightPNGPPTFooter}}","image":"{{UserProfile.Department.REFDepartmentLogo.ImagePNG}}","visibility":"{{IfElse(Form.FooterLogo, VisibilityType.Visible,VisibilityType.Hidden)}}","disableUpdates":false,"type":"image"},"type":"shape"},{"elementConfiguration":{"binding":"{{Form.Footer}}","disableUpdates":false,"type":"text"},"type":"shape"},{"elementConfiguration":{"binding":"{{UserProfile.Department.DepartmentName}}","visibility":"{{IfElse(Form.FooterLogo, VisibilityType.Hidden,VisibilityType.Visible)}}","disableUpdates":false,"type":"text"},"type":"shape"}],"slideId":"637750113834135648","enableDocumentContentUpdater":true,"version":"2.0"}]]></TemplafySlideTemplateConfiguration>
</file>

<file path=customXml/item49.xml><?xml version="1.0" encoding="utf-8"?>
<TemplafySlideFormConfiguration><![CDATA[{"formFields":[],"formDataEntries":[]}]]></TemplafySlideFormConfiguration>
</file>

<file path=customXml/item5.xml><?xml version="1.0" encoding="utf-8"?>
<TemplafySlideTemplateConfiguration><![CDATA[{"slideVersion":1,"isValidatorEnabled":false,"isLocked":false,"elementsMetadata":[{"elementConfiguration":{"binding":"{{FormatDateTime(Form.Date,Translate(\"DateFormat\"),DocumentLanguage)}}","disableUpdates":false,"type":"text"},"type":"shape"},{"elementConfiguration":{"width":"{{UserProfile.Department.REFDepartmentLogo.WidthPNGPPTFooter}}","height":"{{UserProfile.Department.REFDepartmentLogo.HeightPNGPPTFooter}}","image":"{{UserProfile.Department.REFDepartmentLogo.ImagePNG}}","visibility":"{{IfElse(Form.FooterLogo, VisibilityType.Visible,VisibilityType.Hidden)}}","disableUpdates":false,"type":"image"},"type":"shape"},{"elementConfiguration":{"binding":"{{Form.Footer}}","disableUpdates":false,"type":"text"},"type":"shape"},{"elementConfiguration":{"binding":"{{UserProfile.Department.DepartmentName}}","visibility":"{{IfElse(Form.FooterLogo, VisibilityType.Hidden,VisibilityType.Visible)}}","disableUpdates":false,"type":"text"},"type":"shape"}],"slideId":"637750113834135648","enableDocumentContentUpdater":true,"version":"2.0"}]]></TemplafySlideTemplateConfiguration>
</file>

<file path=customXml/item50.xml><?xml version="1.0" encoding="utf-8"?>
<TemplafySlideFormConfiguration><![CDATA[{"formFields":[],"formDataEntries":[]}]]></TemplafySlideFormConfiguration>
</file>

<file path=customXml/item51.xml><?xml version="1.0" encoding="utf-8"?>
<TemplafySlideTemplateConfiguration><![CDATA[{"slideVersion":1,"isValidatorEnabled":false,"isLocked":false,"elementsMetadata":[],"slideId":"637750113834254135","enableDocumentContentUpdater":true,"version":"2.0"}]]></TemplafySlideTemplateConfiguration>
</file>

<file path=customXml/item52.xml><?xml version="1.0" encoding="utf-8"?>
<TemplafySlideFormConfiguration><![CDATA[{"formFields":[],"formDataEntries":[]}]]></TemplafySlideFormConfiguration>
</file>

<file path=customXml/item53.xml><?xml version="1.0" encoding="utf-8"?>
<?mso-contentType ?>
<FormTemplates xmlns="http://schemas.microsoft.com/sharepoint/v3/contenttype/forms">
  <Display>DocumentLibraryForm</Display>
  <Edit>DocumentLibraryForm</Edit>
  <New>DocumentLibraryForm</New>
</FormTemplates>
</file>

<file path=customXml/item54.xml><?xml version="1.0" encoding="utf-8"?>
<p:properties xmlns:p="http://schemas.microsoft.com/office/2006/metadata/properties" xmlns:xsi="http://www.w3.org/2001/XMLSchema-instance" xmlns:pc="http://schemas.microsoft.com/office/infopath/2007/PartnerControls">
  <documentManagement/>
</p:properties>
</file>

<file path=customXml/item55.xml><?xml version="1.0" encoding="utf-8"?>
<TemplafySlideTemplateConfiguration><![CDATA[{"slideVersion":1,"isValidatorEnabled":false,"isLocked":false,"elementsMetadata":[{"elementConfiguration":{"binding":"{{FormatDateTime(Form.Date,Translate(\"DateFormat\"),DocumentLanguage)}}","disableUpdates":false,"type":"text"},"type":"shape"},{"elementConfiguration":{"width":"{{UserProfile.Department.REFDepartmentLogo.WidthPNGPPTFooter}}","height":"{{UserProfile.Department.REFDepartmentLogo.HeightPNGPPTFooter}}","image":"{{UserProfile.Department.REFDepartmentLogo.ImagePNG}}","visibility":"{{IfElse(Form.FooterLogo, VisibilityType.Visible,VisibilityType.Hidden)}}","disableUpdates":false,"type":"image"},"type":"shape"},{"elementConfiguration":{"binding":"{{Form.Footer}}","disableUpdates":false,"type":"text"},"type":"shape"},{"elementConfiguration":{"binding":"{{UserProfile.Department.DepartmentName}}","visibility":"{{IfElse(Form.FooterLogo, VisibilityType.Hidden,VisibilityType.Visible)}}","disableUpdates":false,"type":"text"},"type":"shape"}],"slideId":"637750113834135648","enableDocumentContentUpdater":true,"version":"2.0"}]]></TemplafySlideTemplateConfiguration>
</file>

<file path=customXml/item56.xml><?xml version="1.0" encoding="utf-8"?>
<TemplafySlideFormConfiguration><![CDATA[{"formFields":[],"formDataEntries":[]}]]></TemplafySlideFormConfiguration>
</file>

<file path=customXml/item57.xml><?xml version="1.0" encoding="utf-8"?>
<TemplafySlideFormConfiguration><![CDATA[{"formFields":[],"formDataEntries":[]}]]></TemplafySlideFormConfiguration>
</file>

<file path=customXml/item58.xml><?xml version="1.0" encoding="utf-8"?>
<TemplafySlideFormConfiguration><![CDATA[{"formFields":[],"formDataEntries":[]}]]></TemplafySlideFormConfiguration>
</file>

<file path=customXml/item59.xml><?xml version="1.0" encoding="utf-8"?>
<TemplafySlideTemplateConfiguration><![CDATA[{"slideVersion":1,"isValidatorEnabled":false,"isLocked":false,"elementsMetadata":[{"elementConfiguration":{"binding":"{{FormatDateTime(Form.Date,Translate(\"DateFormat\"),DocumentLanguage)}}","disableUpdates":false,"type":"text"},"type":"shape"},{"elementConfiguration":{"width":"{{UserProfile.Department.REFDepartmentLogo.WidthPNGPPTFooter}}","height":"{{UserProfile.Department.REFDepartmentLogo.HeightPNGPPTFooter}}","image":"{{UserProfile.Department.REFDepartmentLogo.ImagePNG}}","visibility":"{{IfElse(Form.FooterLogo, VisibilityType.Visible,VisibilityType.Hidden)}}","disableUpdates":false,"type":"image"},"type":"shape"},{"elementConfiguration":{"binding":"{{Form.Footer}}","disableUpdates":false,"type":"text"},"type":"shape"},{"elementConfiguration":{"binding":"{{UserProfile.Department.DepartmentName}}","visibility":"{{IfElse(Form.FooterLogo, VisibilityType.Hidden,VisibilityType.Visible)}}","disableUpdates":false,"type":"text"},"type":"shape"}],"slideId":"637750113834135648","enableDocumentContentUpdater":true,"version":"2.0"}]]></TemplafySlideTemplateConfiguration>
</file>

<file path=customXml/item6.xml><?xml version="1.0" encoding="utf-8"?>
<TemplafySlideTemplateConfiguration><![CDATA[{"slideVersion":1,"isValidatorEnabled":false,"isLocked":false,"elementsMetadata":[{"elementConfiguration":{"binding":"{{FormatDateTime(Form.Date,Translate(\"DateFormat\"),DocumentLanguage)}}","disableUpdates":false,"type":"text"},"type":"shape"},{"elementConfiguration":{"width":"{{UserProfile.Department.REFDepartmentLogo.WidthPNGPPTFooter}}","height":"{{UserProfile.Department.REFDepartmentLogo.HeightPNGPPTFooter}}","image":"{{UserProfile.Department.REFDepartmentLogo.ImagePNG}}","visibility":"{{IfElse(Form.FooterLogo, VisibilityType.Visible,VisibilityType.Hidden)}}","disableUpdates":false,"type":"image"},"type":"shape"},{"elementConfiguration":{"binding":"{{Form.Footer}}","disableUpdates":false,"type":"text"},"type":"shape"},{"elementConfiguration":{"binding":"{{UserProfile.Department.DepartmentName}}","visibility":"{{IfElse(Form.FooterLogo, VisibilityType.Hidden,VisibilityType.Visible)}}","disableUpdates":false,"type":"text"},"type":"shape"}],"slideId":"637750113834135648","enableDocumentContentUpdater":true,"version":"2.0"}]]></TemplafySlideTemplateConfiguration>
</file>

<file path=customXml/item60.xml><?xml version="1.0" encoding="utf-8"?>
<TemplafySlideFormConfiguration><![CDATA[{"formFields":[],"formDataEntries":[]}]]></TemplafySlideFormConfiguration>
</file>

<file path=customXml/item61.xml><?xml version="1.0" encoding="utf-8"?>
<TemplafySlideTemplateConfiguration><![CDATA[{"slideVersion":1,"isValidatorEnabled":false,"isLocked":false,"elementsMetadata":[{"elementConfiguration":{"binding":"{{FormatDateTime(Form.Date,Translate(\"DateFormat\"),DocumentLanguage)}}","disableUpdates":false,"type":"text"},"type":"shape"},{"elementConfiguration":{"width":"{{UserProfile.Department.REFDepartmentLogo.WidthPNGPPTFooter}}","height":"{{UserProfile.Department.REFDepartmentLogo.HeightPNGPPTFooter}}","image":"{{UserProfile.Department.REFDepartmentLogo.ImagePNG}}","visibility":"{{IfElse(Form.FooterLogo, VisibilityType.Visible,VisibilityType.Hidden)}}","disableUpdates":false,"type":"image"},"type":"shape"},{"elementConfiguration":{"binding":"{{Form.Footer}}","disableUpdates":false,"type":"text"},"type":"shape"},{"elementConfiguration":{"binding":"{{UserProfile.Department.DepartmentName}}","visibility":"{{IfElse(Form.FooterLogo, VisibilityType.Hidden,VisibilityType.Visible)}}","disableUpdates":false,"type":"text"},"type":"shape"}],"slideId":"637750113834135648","enableDocumentContentUpdater":true,"version":"2.0"}]]></TemplafySlideTemplateConfiguration>
</file>

<file path=customXml/item62.xml><?xml version="1.0" encoding="utf-8"?>
<TemplafySlideFormConfiguration><![CDATA[{"formFields":[],"formDataEntries":[]}]]></TemplafySlideFormConfiguration>
</file>

<file path=customXml/item63.xml><?xml version="1.0" encoding="utf-8"?>
<TemplafySlideTemplateConfiguration><![CDATA[{"slideVersion":1,"isValidatorEnabled":false,"isLocked":false,"elementsMetadata":[{"elementConfiguration":{"binding":"{{FormatDateTime(Form.Date,Translate(\"DateFormat\"),DocumentLanguage)}}","disableUpdates":false,"type":"text"},"type":"shape"},{"elementConfiguration":{"width":"{{UserProfile.Department.REFDepartmentLogo.WidthPNGPPTFooter}}","height":"{{UserProfile.Department.REFDepartmentLogo.HeightPNGPPTFooter}}","image":"{{UserProfile.Department.REFDepartmentLogo.ImagePNG}}","visibility":"{{IfElse(Form.FooterLogo, VisibilityType.Visible,VisibilityType.Hidden)}}","disableUpdates":false,"type":"image"},"type":"shape"},{"elementConfiguration":{"binding":"{{Form.Footer}}","disableUpdates":false,"type":"text"},"type":"shape"},{"elementConfiguration":{"binding":"{{UserProfile.Department.DepartmentName}}","visibility":"{{IfElse(Form.FooterLogo, VisibilityType.Hidden,VisibilityType.Visible)}}","disableUpdates":false,"type":"text"},"type":"shape"}],"slideId":"637750113834135648","enableDocumentContentUpdater":true,"version":"2.0"}]]></TemplafySlideTemplateConfiguration>
</file>

<file path=customXml/item64.xml><?xml version="1.0" encoding="utf-8"?>
<TemplafySlideTemplateConfiguration><![CDATA[{"slideVersion":1,"isValidatorEnabled":false,"isLocked":false,"elementsMetadata":[{"elementConfiguration":{"binding":"{{FormatDateTime(Form.Date,Translate(\"DateFormat\"),DocumentLanguage)}}","disableUpdates":false,"type":"text"},"type":"shape"},{"elementConfiguration":{"binding":"{{Form.Footer}}","disableUpdates":false,"type":"text"},"type":"shape"},{"elementConfiguration":{"width":"{{UserProfile.Department.REFDepartmentLogo.WidthPNGPPTFooter}}","height":"{{UserProfile.Department.REFDepartmentLogo.HeightPNGPPTFooter}}","image":"{{UserProfile.Department.REFDepartmentLogo.ImagePNG}}","visibility":"{{IfElse(Form.FooterLogo, VisibilityType.Visible,VisibilityType.Hidden)}}","disableUpdates":false,"type":"image"},"type":"shape"},{"elementConfiguration":{"binding":"{{UserProfile.Department.DepartmentName}}","visibility":"{{IfElse(Form.FooterLogo, VisibilityType.Hidden,VisibilityType.Visible)}}","disableUpdates":false,"type":"text"},"type":"shape"}],"slideId":"637750113834107890","enableDocumentContentUpdater":true,"version":"2.0"}]]></TemplafySlideTemplateConfiguration>
</file>

<file path=customXml/item65.xml><?xml version="1.0" encoding="utf-8"?>
<TemplafyTemplateConfiguration><![CDATA[{"elementsMetadata":[{"elementConfiguration":{"binding":"{{FormatDateTime(Form.Date,Translate(\"DateFormat\"),DocumentLanguage)}}","disableUpdates":false,"type":"text"},"type":"shape","id":"6d99fe19-1282-4bb5-8351-085fa897fbab"},{"elementConfiguration":{"width":"{{UserProfile.Department.REFDepartmentLogo.WidthPNGPPTFooter}}","height":"{{UserProfile.Department.REFDepartmentLogo.HeightPNGPPTFooter}}","image":"{{UserProfile.Department.REFDepartmentLogo.ImagePNG}}","visibility":"{{IfElse(Form.FooterLogo, VisibilityType.Visible,VisibilityType.Hidden)}}","disableUpdates":false,"type":"image"},"type":"shape","id":"0f3fef12-72bf-4447-9667-d222dfabfac8"},{"elementConfiguration":{"binding":"{{Form.Footer}}","disableUpdates":false,"type":"text"},"type":"shape","id":"cd262557-2991-4037-b792-000e162cda94"},{"elementConfiguration":{"binding":"{{UserProfile.Department.DepartmentName}}","visibility":"{{IfElse(Form.FooterLogo, VisibilityType.Hidden,VisibilityType.Visible)}}","disableUpdates":false,"type":"text"},"type":"shape","id":"0e6e1d4d-af87-4efe-81b7-0eff36df70de"},{"elementConfiguration":{"width":"{{UserProfile.Department.REFDepartmentLogo.WidthPNGPPT}}","height":"{{UserProfile.Department.REFDepartmentLogo.HeightPNGPPT}}","image":"{{UserProfile.Department.REFDepartmentLogo.ImagePNG}}","disableUpdates":false,"type":"image"},"type":"shape","id":"22030b3b-fb9b-4360-bab1-fab1304c186b"},{"elementConfiguration":{"binding":"{{UserProfile.Department.DepartmentName}} \n{{UserProfile.Department.DepartmentStreet}} {{UserProfile.Department.DepartmentStreetNumber}} \n{{UserProfile.Department.DepartmentPOBox}} {{UserProfile.Department.DepartmentCity}} \n{{UserProfile.Department.DepartmentCountry}} \n{{UserProfile.Department.DepartmentWebsite}}","disableUpdates":false,"type":"text"},"type":"shape","id":"0b8407f9-af12-4df9-a6a6-445ea11d4c8a"},{"elementConfiguration":{"width":"{{UserProfile.Department.REFDepartmentLogo.WidthPNGPPT}}","height":"{{UserProfile.Department.REFDepartmentLogo.HeightPNGPPT}}","image":"{{UserProfile.Department.REFDepartmentLogo.ImagePNG}}","disableUpdates":false,"type":"image"},"type":"shape","id":"80c79c36-4727-49d4-9926-e76791207449"},{"elementConfiguration":{"binding":"{{FormatDateTime(Form.Date,Translate(\"DateFormat\"),DocumentLanguage)}}","disableUpdates":false,"type":"text"},"type":"shape","id":"50ce243a-567b-41d3-b6e8-8c35b9341b5b"},{"elementConfiguration":{"width":"{{UserProfile.Department.REFDepartmentLogo.WidthPNGPPTFooter}}","height":"{{UserProfile.Department.REFDepartmentLogo.HeightPNGPPTFooter}}","image":"{{UserProfile.Department.REFDepartmentLogo.ImagePNG}}","visibility":"{{IfElse(Form.FooterLogo, VisibilityType.Visible,VisibilityType.Hidden)}}","disableUpdates":false,"type":"image"},"type":"shape","id":"161b8086-a47a-4371-94bc-358143d668e7"},{"elementConfiguration":{"binding":"{{Form.Footer}}","disableUpdates":false,"type":"text"},"type":"shape","id":"d55a6de7-9b67-4de0-be58-8fa929be6b07"},{"elementConfiguration":{"binding":"{{UserProfile.Department.DepartmentName}}","visibility":"{{IfElse(Form.FooterLogo, VisibilityType.Hidden,VisibilityType.Visible)}}","disableUpdates":false,"type":"text"},"type":"shape","id":"66dfc40f-b486-4735-8120-10892446b296"},{"elementConfiguration":{"width":"{{UserProfile.Department.REFDepartmentLogo.WidthPNGPPT}}","height":"{{UserProfile.Department.REFDepartmentLogo.HeightPNGPPT}}","image":"{{UserProfile.Department.REFDepartmentLogo.ImagePNG}}","disableUpdates":false,"type":"image"},"type":"shape","id":"a41c2c02-4544-4758-b150-1d1318cba577"},{"elementConfiguration":{"binding":"{{FormatDateTime(Form.Date,Translate(\"DateFormat\"),DocumentLanguage)}}","disableUpdates":false,"type":"text"},"type":"shape","id":"b8a5f770-f0c5-47a2-894d-9f8a88373c61"},{"elementConfiguration":{"width":"{{UserProfile.Department.REFDepartmentLogo.WidthPNGPPT}}","height":"{{UserProfile.Department.REFDepartmentLogo.HeightPNGPPT}}","image":"{{UserProfile.Department.REFDepartmentLogo.ImagePNG}}","disableUpdates":false,"type":"image"},"type":"shape","id":"09993b84-11e2-4f6f-9794-4ee3c44065d9"},{"elementConfiguration":{"binding":"{{FormatDateTime(Form.Date,Translate(\"DateFormat\"),DocumentLanguage)}}","disableUpdates":false,"type":"text"},"type":"shape","id":"9bef90b2-4aa5-4454-90f0-0817a1667dab"},{"elementConfiguration":{"width":"{{UserProfile.Department.REFDepartmentLogo.WidthPNGPPTFooter}}","height":"{{UserProfile.Department.REFDepartmentLogo.HeightPNGPPTFooter}}","image":"{{UserProfile.Department.REFDepartmentLogo.ImagePNG}}","visibility":"{{IfElse(Form.FooterLogo, VisibilityType.Visible,VisibilityType.Hidden)}}","disableUpdates":false,"type":"image"},"type":"shape","id":"62c50f43-aade-47c6-b381-d6a366f418f9"},{"elementConfiguration":{"binding":"{{Form.Footer}}","disableUpdates":false,"type":"text"},"type":"shape","id":"8e7c9c9c-daef-4838-b161-31784cf6a245"},{"elementConfiguration":{"binding":"{{UserProfile.Department.DepartmentName}}","visibility":"{{IfElse(Form.FooterLogo, VisibilityType.Hidden,VisibilityType.Visible)}}","disableUpdates":false,"type":"text"},"type":"shape","id":"0027f4f4-352f-472c-8b12-42ebd81a6c8e"},{"elementConfiguration":{"binding":"{{FormatDateTime(Form.Date,Translate(\"DateFormat\"),DocumentLanguage)}}","disableUpdates":false,"type":"text"},"type":"shape","id":"33bf8018-aa11-4e71-b1b5-57000a3650d9"},{"elementConfiguration":{"width":"{{UserProfile.Department.REFDepartmentLogo.WidthPNGPPTFooter}}","height":"{{UserProfile.Department.REFDepartmentLogo.HeightPNGPPTFooter}}","image":"{{UserProfile.Department.REFDepartmentLogo.ImagePNG}}","visibility":"{{IfElse(Form.FooterLogo, VisibilityType.Visible,VisibilityType.Hidden)}}","disableUpdates":false,"type":"image"},"type":"shape","id":"ecae5640-05af-4a32-9c24-6b73620b8359"},{"elementConfiguration":{"binding":"{{Form.Footer}}","disableUpdates":false,"type":"text"},"type":"shape","id":"abc63c1a-3177-4efb-be5a-bdeb6becc14a"},{"elementConfiguration":{"binding":"{{UserProfile.Department.DepartmentName}}","visibility":"{{IfElse(Form.FooterLogo, VisibilityType.Hidden,VisibilityType.Visible)}}","disableUpdates":false,"type":"text"},"type":"shape","id":"e14d5370-e604-4952-904b-7b860c22bde9"},{"elementConfiguration":{"binding":"{{FormatDateTime(Form.Date,Translate(\"DateFormat\"),DocumentLanguage)}}","disableUpdates":false,"type":"text"},"type":"shape","id":"2758e625-a887-4f2a-8ed2-c35eae3cd6b1"},{"elementConfiguration":{"binding":"{{FormatDateTime(Form.Date,Translate(\"DateFormat\"),DocumentLanguage)}}","disableUpdates":false,"type":"text"},"type":"shape","id":"6d59887c-079f-4219-8a34-1f710a02143b"},{"elementConfiguration":{"binding":"{{Form.Footer}}","disableUpdates":false,"type":"text"},"type":"shape","id":"37d0d0e1-8b95-4b90-8669-3539db256b3a"},{"elementConfiguration":{"width":"{{UserProfile.Department.REFDepartmentLogo.WidthPNGPPTFooter}}","height":"{{UserProfile.Department.REFDepartmentLogo.HeightPNGPPTFooter}}","image":"{{UserProfile.Department.REFDepartmentLogo.ImagePNG}}","visibility":"{{IfElse(Form.FooterLogo, VisibilityType.Visible,VisibilityType.Hidden)}}","disableUpdates":false,"type":"image"},"type":"shape","id":"4162f6e8-7683-4a4c-b04c-a215ece9519a"},{"elementConfiguration":{"binding":"{{UserProfile.Department.DepartmentName}}","visibility":"{{IfElse(Form.FooterLogo, VisibilityType.Hidden,VisibilityType.Visible)}}","disableUpdates":false,"type":"text"},"type":"shape","id":"e487f022-30ef-45a5-bc35-b9e846417007"},{"elementConfiguration":{"binding":"{{FormatDateTime(Form.Date,Translate(\"DateFormat\"),DocumentLanguage)}}","disableUpdates":false,"type":"text"},"type":"shape","id":"5e34aebe-b675-422d-a56d-7d8426fc2b56"},{"elementConfiguration":{"width":"{{UserProfile.Department.REFDepartmentLogo.WidthPNGPPTFooter}}","height":"{{UserProfile.Department.REFDepartmentLogo.HeightPNGPPTFooter}}","image":"{{UserProfile.Department.REFDepartmentLogo.ImagePNG}}","visibility":"{{IfElse(Form.FooterLogo, VisibilityType.Visible,VisibilityType.Hidden)}}","disableUpdates":false,"type":"image"},"type":"shape","id":"3246d46c-23bf-4f54-8688-df459751718c"},{"elementConfiguration":{"binding":"{{Form.Footer}}","disableUpdates":false,"type":"text"},"type":"shape","id":"841e8413-b668-4db9-8e79-83c1c00dee5b"},{"elementConfiguration":{"binding":"{{UserProfile.Department.DepartmentName}}","visibility":"{{IfElse(Form.FooterLogo, VisibilityType.Hidden,VisibilityType.Visible)}}","disableUpdates":false,"type":"text"},"type":"shape","id":"b7018c78-9a66-4d91-b718-bd331ffb8a9a"}],"transformationConfigurations":[{"language":"{{UserProfile.DocumentLanguage.Language}}","disableUpdates":false,"type":"proofingLanguage"},{"propertyName":"creator","propertyValue":"{{UserProfile.FirstName}} {{UserProfile.LastName}}","disableUpdates":false,"type":"documentProperty"},{"propertyName":"title","propertyValue":"Presentation - University of St.Gallen","disableUpdates":false,"type":"documentProperty"}],"templateName":"UNISG Präsentation","templateDescription":"","enableDocumentContentUpdater":true,"version":"2.0"}]]></TemplafyTemplateConfiguration>
</file>

<file path=customXml/item66.xml><?xml version="1.0" encoding="utf-8"?>
<TemplafySlideFormConfiguration><![CDATA[{"formFields":[],"formDataEntries":[]}]]></TemplafySlideFormConfiguration>
</file>

<file path=customXml/item67.xml><?xml version="1.0" encoding="utf-8"?>
<TemplafySlideFormConfiguration><![CDATA[{"formFields":[],"formDataEntries":[]}]]></TemplafySlideFormConfiguration>
</file>

<file path=customXml/item68.xml><?xml version="1.0" encoding="utf-8"?>
<TemplafySlideTemplateConfiguration><![CDATA[{"slideVersion":1,"isValidatorEnabled":false,"isLocked":false,"elementsMetadata":[{"elementConfiguration":{"binding":"{{FormatDateTime(Form.Date,Translate(\"DateFormat\"),DocumentLanguage)}}","disableUpdates":false,"type":"text"},"type":"shape"},{"elementConfiguration":{"width":"{{UserProfile.Department.REFDepartmentLogo.WidthPNGPPTFooter}}","height":"{{UserProfile.Department.REFDepartmentLogo.HeightPNGPPTFooter}}","image":"{{UserProfile.Department.REFDepartmentLogo.ImagePNG}}","visibility":"{{IfElse(Form.FooterLogo, VisibilityType.Visible,VisibilityType.Hidden)}}","disableUpdates":false,"type":"image"},"type":"shape"},{"elementConfiguration":{"binding":"{{Form.Footer}}","disableUpdates":false,"type":"text"},"type":"shape"},{"elementConfiguration":{"binding":"{{UserProfile.Department.DepartmentName}}","visibility":"{{IfElse(Form.FooterLogo, VisibilityType.Hidden,VisibilityType.Visible)}}","disableUpdates":false,"type":"text"},"type":"shape"}],"slideId":"637750113834135648","enableDocumentContentUpdater":true,"version":"2.0"}]]></TemplafySlideTemplateConfiguration>
</file>

<file path=customXml/item69.xml><?xml version="1.0" encoding="utf-8"?>
<ct:contentTypeSchema xmlns:ct="http://schemas.microsoft.com/office/2006/metadata/contentType" xmlns:ma="http://schemas.microsoft.com/office/2006/metadata/properties/metaAttributes" ct:_="" ma:_="" ma:contentTypeName="Document" ma:contentTypeID="0x01010034C2EED3AEDAB24AB48AF05A7A255DF4" ma:contentTypeVersion="13" ma:contentTypeDescription="Create a new document." ma:contentTypeScope="" ma:versionID="cfe9bdcf90224e69cb17065d40e95b0c">
  <xsd:schema xmlns:xsd="http://www.w3.org/2001/XMLSchema" xmlns:xs="http://www.w3.org/2001/XMLSchema" xmlns:p="http://schemas.microsoft.com/office/2006/metadata/properties" xmlns:ns2="07c8a24f-8b40-44ca-950f-ae5db2c4fa23" xmlns:ns3="71d337dc-809a-4269-a690-d6cd31b4acd0" targetNamespace="http://schemas.microsoft.com/office/2006/metadata/properties" ma:root="true" ma:fieldsID="c87233f4db08566b7dab3c3efd890338" ns2:_="" ns3:_="">
    <xsd:import namespace="07c8a24f-8b40-44ca-950f-ae5db2c4fa23"/>
    <xsd:import namespace="71d337dc-809a-4269-a690-d6cd31b4acd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c8a24f-8b40-44ca-950f-ae5db2c4fa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1d337dc-809a-4269-a690-d6cd31b4acd0"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7.xml><?xml version="1.0" encoding="utf-8"?>
<TemplafySlideTemplateConfiguration><![CDATA[{"slideVersion":1,"isValidatorEnabled":false,"isLocked":false,"elementsMetadata":[{"elementConfiguration":{"binding":"{{FormatDateTime(Form.Date,Translate(\"DateFormat\"),DocumentLanguage)}}","disableUpdates":false,"type":"text"},"type":"shape"},{"elementConfiguration":{"width":"{{UserProfile.Department.REFDepartmentLogo.WidthPNGPPTFooter}}","height":"{{UserProfile.Department.REFDepartmentLogo.HeightPNGPPTFooter}}","image":"{{UserProfile.Department.REFDepartmentLogo.ImagePNG}}","visibility":"{{IfElse(Form.FooterLogo, VisibilityType.Visible,VisibilityType.Hidden)}}","disableUpdates":false,"type":"image"},"type":"shape"},{"elementConfiguration":{"binding":"{{Form.Footer}}","disableUpdates":false,"type":"text"},"type":"shape"},{"elementConfiguration":{"binding":"{{UserProfile.Department.DepartmentName}}","visibility":"{{IfElse(Form.FooterLogo, VisibilityType.Hidden,VisibilityType.Visible)}}","disableUpdates":false,"type":"text"},"type":"shape"}],"slideId":"637750113834135648","enableDocumentContentUpdater":true,"version":"2.0"}]]></TemplafySlideTemplateConfiguration>
</file>

<file path=customXml/item70.xml><?xml version="1.0" encoding="utf-8"?>
<TemplafySlideFormConfiguration><![CDATA[{"formFields":[],"formDataEntries":[]}]]></TemplafySlideFormConfiguration>
</file>

<file path=customXml/item71.xml><?xml version="1.0" encoding="utf-8"?>
<TemplafySlideFormConfiguration><![CDATA[{"formFields":[],"formDataEntries":[]}]]></TemplafySlideFormConfiguration>
</file>

<file path=customXml/item72.xml><?xml version="1.0" encoding="utf-8"?>
<TemplafySlideFormConfiguration><![CDATA[{"formFields":[],"formDataEntries":[]}]]></TemplafySlideFormConfiguration>
</file>

<file path=customXml/item73.xml><?xml version="1.0" encoding="utf-8"?>
<TemplafySlideTemplateConfiguration><![CDATA[{"slideVersion":1,"isValidatorEnabled":false,"isLocked":false,"elementsMetadata":[{"elementConfiguration":{"binding":"{{FormatDateTime(Form.Date,Translate(\"DateFormat\"),DocumentLanguage)}}","disableUpdates":false,"type":"text"},"type":"shape"},{"elementConfiguration":{"width":"{{UserProfile.Department.REFDepartmentLogo.WidthPNGPPTFooter}}","height":"{{UserProfile.Department.REFDepartmentLogo.HeightPNGPPTFooter}}","image":"{{UserProfile.Department.REFDepartmentLogo.ImagePNG}}","visibility":"{{IfElse(Form.FooterLogo, VisibilityType.Visible,VisibilityType.Hidden)}}","disableUpdates":false,"type":"image"},"type":"shape"},{"elementConfiguration":{"binding":"{{Form.Footer}}","disableUpdates":false,"type":"text"},"type":"shape"},{"elementConfiguration":{"binding":"{{UserProfile.Department.DepartmentName}}","visibility":"{{IfElse(Form.FooterLogo, VisibilityType.Hidden,VisibilityType.Visible)}}","disableUpdates":false,"type":"text"},"type":"shape"}],"slideId":"637750113834135648","enableDocumentContentUpdater":true,"version":"2.0"}]]></TemplafySlideTemplateConfiguration>
</file>

<file path=customXml/item74.xml><?xml version="1.0" encoding="utf-8"?>
<TemplafySlideFormConfiguration><![CDATA[{"formFields":[],"formDataEntries":[]}]]></TemplafySlideFormConfiguration>
</file>

<file path=customXml/item75.xml><?xml version="1.0" encoding="utf-8"?>
<TemplafySlideFormConfiguration><![CDATA[{"formFields":[],"formDataEntries":[]}]]></TemplafySlideFormConfiguration>
</file>

<file path=customXml/item76.xml><?xml version="1.0" encoding="utf-8"?>
<TemplafySlideTemplateConfiguration><![CDATA[{"slideVersion":1,"isValidatorEnabled":false,"isLocked":false,"elementsMetadata":[{"elementConfiguration":{"binding":"{{FormatDateTime(Form.Date,Translate(\"DateFormat\"),DocumentLanguage)}}","disableUpdates":false,"type":"text"},"type":"shape"},{"elementConfiguration":{"width":"{{UserProfile.Department.REFDepartmentLogo.WidthPNGPPTFooter}}","height":"{{UserProfile.Department.REFDepartmentLogo.HeightPNGPPTFooter}}","image":"{{UserProfile.Department.REFDepartmentLogo.ImagePNG}}","visibility":"{{IfElse(Form.FooterLogo, VisibilityType.Visible,VisibilityType.Hidden)}}","disableUpdates":false,"type":"image"},"type":"shape"},{"elementConfiguration":{"binding":"{{Form.Footer}}","disableUpdates":false,"type":"text"},"type":"shape"},{"elementConfiguration":{"binding":"{{UserProfile.Department.DepartmentName}}","visibility":"{{IfElse(Form.FooterLogo, VisibilityType.Hidden,VisibilityType.Visible)}}","disableUpdates":false,"type":"text"},"type":"shape"}],"slideId":"637750113834135648","enableDocumentContentUpdater":true,"version":"2.0"}]]></TemplafySlideTemplateConfiguration>
</file>

<file path=customXml/item77.xml><?xml version="1.0" encoding="utf-8"?>
<TemplafySlideTemplateConfiguration><![CDATA[{"slideVersion":1,"isValidatorEnabled":false,"isLocked":false,"elementsMetadata":[{"elementConfiguration":{"binding":"{{FormatDateTime(Form.Date,Translate(\"DateFormat\"),DocumentLanguage)}}","disableUpdates":false,"type":"text"},"type":"shape"},{"elementConfiguration":{"width":"{{UserProfile.Department.REFDepartmentLogo.WidthPNGPPTFooter}}","height":"{{UserProfile.Department.REFDepartmentLogo.HeightPNGPPTFooter}}","image":"{{UserProfile.Department.REFDepartmentLogo.ImagePNG}}","visibility":"{{IfElse(Form.FooterLogo, VisibilityType.Visible,VisibilityType.Hidden)}}","disableUpdates":false,"type":"image"},"type":"shape"},{"elementConfiguration":{"binding":"{{Form.Footer}}","disableUpdates":false,"type":"text"},"type":"shape"},{"elementConfiguration":{"binding":"{{UserProfile.Department.DepartmentName}}","visibility":"{{IfElse(Form.FooterLogo, VisibilityType.Hidden,VisibilityType.Visible)}}","disableUpdates":false,"type":"text"},"type":"shape"}],"slideId":"637750113834135648","enableDocumentContentUpdater":true,"version":"2.0"}]]></TemplafySlideTemplateConfiguration>
</file>

<file path=customXml/item8.xml><?xml version="1.0" encoding="utf-8"?>
<TemplafySlideTemplateConfiguration><![CDATA[{"slideVersion":1,"isValidatorEnabled":false,"isLocked":false,"elementsMetadata":[{"elementConfiguration":{"binding":"{{FormatDateTime(Form.Date,Translate(\"DateFormat\"),DocumentLanguage)}}","disableUpdates":false,"type":"text"},"type":"shape"},{"elementConfiguration":{"width":"{{UserProfile.Department.REFDepartmentLogo.WidthPNGPPTFooter}}","height":"{{UserProfile.Department.REFDepartmentLogo.HeightPNGPPTFooter}}","image":"{{UserProfile.Department.REFDepartmentLogo.ImagePNG}}","visibility":"{{IfElse(Form.FooterLogo, VisibilityType.Visible,VisibilityType.Hidden)}}","disableUpdates":false,"type":"image"},"type":"shape"},{"elementConfiguration":{"binding":"{{Form.Footer}}","disableUpdates":false,"type":"text"},"type":"shape"},{"elementConfiguration":{"binding":"{{UserProfile.Department.DepartmentName}}","visibility":"{{IfElse(Form.FooterLogo, VisibilityType.Hidden,VisibilityType.Visible)}}","disableUpdates":false,"type":"text"},"type":"shape"}],"slideId":"637750113834135648","enableDocumentContentUpdater":true,"version":"2.0"}]]></TemplafySlideTemplateConfiguration>
</file>

<file path=customXml/item9.xml><?xml version="1.0" encoding="utf-8"?>
<TemplafySlideFormConfiguration><![CDATA[{"formFields":[],"formDataEntries":[]}]]></TemplafySlideFormConfiguration>
</file>

<file path=customXml/itemProps1.xml><?xml version="1.0" encoding="utf-8"?>
<ds:datastoreItem xmlns:ds="http://schemas.openxmlformats.org/officeDocument/2006/customXml" ds:itemID="{E82BA319-F9FA-FE46-B918-A2640D443B1A}">
  <ds:schemaRefs/>
</ds:datastoreItem>
</file>

<file path=customXml/itemProps10.xml><?xml version="1.0" encoding="utf-8"?>
<ds:datastoreItem xmlns:ds="http://schemas.openxmlformats.org/officeDocument/2006/customXml" ds:itemID="{B8E08BC5-B1E4-3A46-965F-3B7A821DF596}">
  <ds:schemaRefs/>
</ds:datastoreItem>
</file>

<file path=customXml/itemProps11.xml><?xml version="1.0" encoding="utf-8"?>
<ds:datastoreItem xmlns:ds="http://schemas.openxmlformats.org/officeDocument/2006/customXml" ds:itemID="{7AD34CCF-912E-A54B-BA2D-602475D7DD6A}">
  <ds:schemaRefs/>
</ds:datastoreItem>
</file>

<file path=customXml/itemProps12.xml><?xml version="1.0" encoding="utf-8"?>
<ds:datastoreItem xmlns:ds="http://schemas.openxmlformats.org/officeDocument/2006/customXml" ds:itemID="{DD0AD613-3C47-9F43-B747-28A78BEECA6E}">
  <ds:schemaRefs/>
</ds:datastoreItem>
</file>

<file path=customXml/itemProps13.xml><?xml version="1.0" encoding="utf-8"?>
<ds:datastoreItem xmlns:ds="http://schemas.openxmlformats.org/officeDocument/2006/customXml" ds:itemID="{6C539970-8F3C-4258-85AB-6448C2D6F52A}">
  <ds:schemaRefs/>
</ds:datastoreItem>
</file>

<file path=customXml/itemProps14.xml><?xml version="1.0" encoding="utf-8"?>
<ds:datastoreItem xmlns:ds="http://schemas.openxmlformats.org/officeDocument/2006/customXml" ds:itemID="{B7E85623-8CDD-9A4A-9A4D-5E590E5221E3}">
  <ds:schemaRefs/>
</ds:datastoreItem>
</file>

<file path=customXml/itemProps15.xml><?xml version="1.0" encoding="utf-8"?>
<ds:datastoreItem xmlns:ds="http://schemas.openxmlformats.org/officeDocument/2006/customXml" ds:itemID="{946C28DE-32C0-D446-A6AB-40843F60BA5F}">
  <ds:schemaRefs/>
</ds:datastoreItem>
</file>

<file path=customXml/itemProps16.xml><?xml version="1.0" encoding="utf-8"?>
<ds:datastoreItem xmlns:ds="http://schemas.openxmlformats.org/officeDocument/2006/customXml" ds:itemID="{156B42FA-C97D-8541-BF37-9EE16DD53001}">
  <ds:schemaRefs/>
</ds:datastoreItem>
</file>

<file path=customXml/itemProps17.xml><?xml version="1.0" encoding="utf-8"?>
<ds:datastoreItem xmlns:ds="http://schemas.openxmlformats.org/officeDocument/2006/customXml" ds:itemID="{6EB59716-BC39-7843-88E0-70B684626705}">
  <ds:schemaRefs/>
</ds:datastoreItem>
</file>

<file path=customXml/itemProps18.xml><?xml version="1.0" encoding="utf-8"?>
<ds:datastoreItem xmlns:ds="http://schemas.openxmlformats.org/officeDocument/2006/customXml" ds:itemID="{633CE2A3-A88C-BE4F-87FD-A7053406D701}">
  <ds:schemaRefs/>
</ds:datastoreItem>
</file>

<file path=customXml/itemProps19.xml><?xml version="1.0" encoding="utf-8"?>
<ds:datastoreItem xmlns:ds="http://schemas.openxmlformats.org/officeDocument/2006/customXml" ds:itemID="{1E0446FF-76BA-2D42-B846-043286E96FF6}">
  <ds:schemaRefs/>
</ds:datastoreItem>
</file>

<file path=customXml/itemProps2.xml><?xml version="1.0" encoding="utf-8"?>
<ds:datastoreItem xmlns:ds="http://schemas.openxmlformats.org/officeDocument/2006/customXml" ds:itemID="{AC8E90EA-6A22-7444-B95F-14F01CC4B244}">
  <ds:schemaRefs/>
</ds:datastoreItem>
</file>

<file path=customXml/itemProps20.xml><?xml version="1.0" encoding="utf-8"?>
<ds:datastoreItem xmlns:ds="http://schemas.openxmlformats.org/officeDocument/2006/customXml" ds:itemID="{5C3D1A4C-FC67-AD46-AF90-8DB2618B692F}">
  <ds:schemaRefs/>
</ds:datastoreItem>
</file>

<file path=customXml/itemProps21.xml><?xml version="1.0" encoding="utf-8"?>
<ds:datastoreItem xmlns:ds="http://schemas.openxmlformats.org/officeDocument/2006/customXml" ds:itemID="{97BF10FC-C4B1-7A47-8B07-3E10D600443A}">
  <ds:schemaRefs/>
</ds:datastoreItem>
</file>

<file path=customXml/itemProps22.xml><?xml version="1.0" encoding="utf-8"?>
<ds:datastoreItem xmlns:ds="http://schemas.openxmlformats.org/officeDocument/2006/customXml" ds:itemID="{AC53F127-BD7D-D14D-8F32-FB1203A0D953}">
  <ds:schemaRefs/>
</ds:datastoreItem>
</file>

<file path=customXml/itemProps23.xml><?xml version="1.0" encoding="utf-8"?>
<ds:datastoreItem xmlns:ds="http://schemas.openxmlformats.org/officeDocument/2006/customXml" ds:itemID="{BFDA3D06-EA7D-4241-8964-5DF60EA9241A}">
  <ds:schemaRefs/>
</ds:datastoreItem>
</file>

<file path=customXml/itemProps24.xml><?xml version="1.0" encoding="utf-8"?>
<ds:datastoreItem xmlns:ds="http://schemas.openxmlformats.org/officeDocument/2006/customXml" ds:itemID="{A7A580D1-B7A6-FB48-B868-33CC996D5391}">
  <ds:schemaRefs/>
</ds:datastoreItem>
</file>

<file path=customXml/itemProps25.xml><?xml version="1.0" encoding="utf-8"?>
<ds:datastoreItem xmlns:ds="http://schemas.openxmlformats.org/officeDocument/2006/customXml" ds:itemID="{D771E11A-6916-A14C-8E09-0C96C4050990}">
  <ds:schemaRefs/>
</ds:datastoreItem>
</file>

<file path=customXml/itemProps26.xml><?xml version="1.0" encoding="utf-8"?>
<ds:datastoreItem xmlns:ds="http://schemas.openxmlformats.org/officeDocument/2006/customXml" ds:itemID="{9E3DDF30-2EF8-3744-9B3A-8D3EB42548BF}">
  <ds:schemaRefs/>
</ds:datastoreItem>
</file>

<file path=customXml/itemProps27.xml><?xml version="1.0" encoding="utf-8"?>
<ds:datastoreItem xmlns:ds="http://schemas.openxmlformats.org/officeDocument/2006/customXml" ds:itemID="{052277B4-F9C3-6A47-93A0-9EB1A0C9F412}">
  <ds:schemaRefs/>
</ds:datastoreItem>
</file>

<file path=customXml/itemProps28.xml><?xml version="1.0" encoding="utf-8"?>
<ds:datastoreItem xmlns:ds="http://schemas.openxmlformats.org/officeDocument/2006/customXml" ds:itemID="{F8910227-1D45-394C-AE81-96865F2F3A67}">
  <ds:schemaRefs/>
</ds:datastoreItem>
</file>

<file path=customXml/itemProps29.xml><?xml version="1.0" encoding="utf-8"?>
<ds:datastoreItem xmlns:ds="http://schemas.openxmlformats.org/officeDocument/2006/customXml" ds:itemID="{AC836F3C-58AE-5E4C-9CDF-44493B0ECEFC}">
  <ds:schemaRefs/>
</ds:datastoreItem>
</file>

<file path=customXml/itemProps3.xml><?xml version="1.0" encoding="utf-8"?>
<ds:datastoreItem xmlns:ds="http://schemas.openxmlformats.org/officeDocument/2006/customXml" ds:itemID="{9BA6235D-7E1A-4B9C-ADE5-24E162A87D03}">
  <ds:schemaRefs/>
</ds:datastoreItem>
</file>

<file path=customXml/itemProps30.xml><?xml version="1.0" encoding="utf-8"?>
<ds:datastoreItem xmlns:ds="http://schemas.openxmlformats.org/officeDocument/2006/customXml" ds:itemID="{59B4B856-49C0-8540-A89A-F5C1CF5FB4F1}">
  <ds:schemaRefs/>
</ds:datastoreItem>
</file>

<file path=customXml/itemProps31.xml><?xml version="1.0" encoding="utf-8"?>
<ds:datastoreItem xmlns:ds="http://schemas.openxmlformats.org/officeDocument/2006/customXml" ds:itemID="{CF0E1915-06FB-7F47-BF39-69A36C694CFB}">
  <ds:schemaRefs/>
</ds:datastoreItem>
</file>

<file path=customXml/itemProps32.xml><?xml version="1.0" encoding="utf-8"?>
<ds:datastoreItem xmlns:ds="http://schemas.openxmlformats.org/officeDocument/2006/customXml" ds:itemID="{2B88B821-9434-6547-8DEC-8EE93D372843}">
  <ds:schemaRefs/>
</ds:datastoreItem>
</file>

<file path=customXml/itemProps33.xml><?xml version="1.0" encoding="utf-8"?>
<ds:datastoreItem xmlns:ds="http://schemas.openxmlformats.org/officeDocument/2006/customXml" ds:itemID="{498ED06C-1EFB-9D48-A545-8D2BAA9B7C09}">
  <ds:schemaRefs/>
</ds:datastoreItem>
</file>

<file path=customXml/itemProps34.xml><?xml version="1.0" encoding="utf-8"?>
<ds:datastoreItem xmlns:ds="http://schemas.openxmlformats.org/officeDocument/2006/customXml" ds:itemID="{F62AA031-1AAE-9C43-83F1-61BD5D6C9D52}">
  <ds:schemaRefs/>
</ds:datastoreItem>
</file>

<file path=customXml/itemProps35.xml><?xml version="1.0" encoding="utf-8"?>
<ds:datastoreItem xmlns:ds="http://schemas.openxmlformats.org/officeDocument/2006/customXml" ds:itemID="{E0864D1F-A2DA-674F-AC0C-9A68EB9FA4A9}">
  <ds:schemaRefs/>
</ds:datastoreItem>
</file>

<file path=customXml/itemProps36.xml><?xml version="1.0" encoding="utf-8"?>
<ds:datastoreItem xmlns:ds="http://schemas.openxmlformats.org/officeDocument/2006/customXml" ds:itemID="{A495B5BA-E440-AD4A-93F5-7526CC05FF60}">
  <ds:schemaRefs/>
</ds:datastoreItem>
</file>

<file path=customXml/itemProps37.xml><?xml version="1.0" encoding="utf-8"?>
<ds:datastoreItem xmlns:ds="http://schemas.openxmlformats.org/officeDocument/2006/customXml" ds:itemID="{BC7E3D45-B149-7340-B56D-A9952A5BC113}">
  <ds:schemaRefs/>
</ds:datastoreItem>
</file>

<file path=customXml/itemProps38.xml><?xml version="1.0" encoding="utf-8"?>
<ds:datastoreItem xmlns:ds="http://schemas.openxmlformats.org/officeDocument/2006/customXml" ds:itemID="{5046977C-A09A-C244-B40F-E27D49F0678B}">
  <ds:schemaRefs/>
</ds:datastoreItem>
</file>

<file path=customXml/itemProps39.xml><?xml version="1.0" encoding="utf-8"?>
<ds:datastoreItem xmlns:ds="http://schemas.openxmlformats.org/officeDocument/2006/customXml" ds:itemID="{E7A13A81-CE15-7345-AD55-8394D1590D4A}">
  <ds:schemaRefs/>
</ds:datastoreItem>
</file>

<file path=customXml/itemProps4.xml><?xml version="1.0" encoding="utf-8"?>
<ds:datastoreItem xmlns:ds="http://schemas.openxmlformats.org/officeDocument/2006/customXml" ds:itemID="{B104C4A8-A780-CE4A-9A92-9A22A5F99574}">
  <ds:schemaRefs/>
</ds:datastoreItem>
</file>

<file path=customXml/itemProps40.xml><?xml version="1.0" encoding="utf-8"?>
<ds:datastoreItem xmlns:ds="http://schemas.openxmlformats.org/officeDocument/2006/customXml" ds:itemID="{8415E865-E2A8-174E-83AE-F102A1C7305D}">
  <ds:schemaRefs/>
</ds:datastoreItem>
</file>

<file path=customXml/itemProps41.xml><?xml version="1.0" encoding="utf-8"?>
<ds:datastoreItem xmlns:ds="http://schemas.openxmlformats.org/officeDocument/2006/customXml" ds:itemID="{86AD518A-3D98-B140-AA93-8C82243AF758}">
  <ds:schemaRefs/>
</ds:datastoreItem>
</file>

<file path=customXml/itemProps42.xml><?xml version="1.0" encoding="utf-8"?>
<ds:datastoreItem xmlns:ds="http://schemas.openxmlformats.org/officeDocument/2006/customXml" ds:itemID="{212BC522-D3DE-2E43-852D-E340EA7BE74B}">
  <ds:schemaRefs/>
</ds:datastoreItem>
</file>

<file path=customXml/itemProps43.xml><?xml version="1.0" encoding="utf-8"?>
<ds:datastoreItem xmlns:ds="http://schemas.openxmlformats.org/officeDocument/2006/customXml" ds:itemID="{A3405CCE-E38B-AD42-88AF-B1053A7BDEFC}">
  <ds:schemaRefs/>
</ds:datastoreItem>
</file>

<file path=customXml/itemProps44.xml><?xml version="1.0" encoding="utf-8"?>
<ds:datastoreItem xmlns:ds="http://schemas.openxmlformats.org/officeDocument/2006/customXml" ds:itemID="{1F4650BE-3DCE-D049-85CA-B9506B1FC5F0}">
  <ds:schemaRefs/>
</ds:datastoreItem>
</file>

<file path=customXml/itemProps45.xml><?xml version="1.0" encoding="utf-8"?>
<ds:datastoreItem xmlns:ds="http://schemas.openxmlformats.org/officeDocument/2006/customXml" ds:itemID="{55A9FEA7-9939-224C-B361-47EF50A5490A}">
  <ds:schemaRefs/>
</ds:datastoreItem>
</file>

<file path=customXml/itemProps46.xml><?xml version="1.0" encoding="utf-8"?>
<ds:datastoreItem xmlns:ds="http://schemas.openxmlformats.org/officeDocument/2006/customXml" ds:itemID="{F7744EEA-9CDB-AC42-8085-D0757E65495D}">
  <ds:schemaRefs/>
</ds:datastoreItem>
</file>

<file path=customXml/itemProps47.xml><?xml version="1.0" encoding="utf-8"?>
<ds:datastoreItem xmlns:ds="http://schemas.openxmlformats.org/officeDocument/2006/customXml" ds:itemID="{ABF4196A-CA4D-914F-9171-B53DA758B93A}">
  <ds:schemaRefs/>
</ds:datastoreItem>
</file>

<file path=customXml/itemProps48.xml><?xml version="1.0" encoding="utf-8"?>
<ds:datastoreItem xmlns:ds="http://schemas.openxmlformats.org/officeDocument/2006/customXml" ds:itemID="{C4092369-6A26-934C-8B39-00F75D9692E9}">
  <ds:schemaRefs/>
</ds:datastoreItem>
</file>

<file path=customXml/itemProps49.xml><?xml version="1.0" encoding="utf-8"?>
<ds:datastoreItem xmlns:ds="http://schemas.openxmlformats.org/officeDocument/2006/customXml" ds:itemID="{B742FD24-2034-634B-B75B-87550650B25E}">
  <ds:schemaRefs/>
</ds:datastoreItem>
</file>

<file path=customXml/itemProps5.xml><?xml version="1.0" encoding="utf-8"?>
<ds:datastoreItem xmlns:ds="http://schemas.openxmlformats.org/officeDocument/2006/customXml" ds:itemID="{1FE9C3F8-0E9D-CF44-AEF6-FD8EACC17049}">
  <ds:schemaRefs/>
</ds:datastoreItem>
</file>

<file path=customXml/itemProps50.xml><?xml version="1.0" encoding="utf-8"?>
<ds:datastoreItem xmlns:ds="http://schemas.openxmlformats.org/officeDocument/2006/customXml" ds:itemID="{48815155-1F42-CE47-9C33-7D561DBFB9FA}">
  <ds:schemaRefs/>
</ds:datastoreItem>
</file>

<file path=customXml/itemProps51.xml><?xml version="1.0" encoding="utf-8"?>
<ds:datastoreItem xmlns:ds="http://schemas.openxmlformats.org/officeDocument/2006/customXml" ds:itemID="{F67A1C25-6503-4754-8AEF-2A08BC3D9FD9}">
  <ds:schemaRefs/>
</ds:datastoreItem>
</file>

<file path=customXml/itemProps52.xml><?xml version="1.0" encoding="utf-8"?>
<ds:datastoreItem xmlns:ds="http://schemas.openxmlformats.org/officeDocument/2006/customXml" ds:itemID="{C78341F5-1B22-4648-82A6-478A387B2A99}">
  <ds:schemaRefs/>
</ds:datastoreItem>
</file>

<file path=customXml/itemProps53.xml><?xml version="1.0" encoding="utf-8"?>
<ds:datastoreItem xmlns:ds="http://schemas.openxmlformats.org/officeDocument/2006/customXml" ds:itemID="{ED2A37DE-9640-4BAD-87EB-02349D3561C8}">
  <ds:schemaRefs>
    <ds:schemaRef ds:uri="http://schemas.microsoft.com/sharepoint/v3/contenttype/forms"/>
  </ds:schemaRefs>
</ds:datastoreItem>
</file>

<file path=customXml/itemProps54.xml><?xml version="1.0" encoding="utf-8"?>
<ds:datastoreItem xmlns:ds="http://schemas.openxmlformats.org/officeDocument/2006/customXml" ds:itemID="{6567BD5C-CC0C-4648-BED2-6CE28F06E5A9}">
  <ds:schemaRefs>
    <ds:schemaRef ds:uri="http://schemas.microsoft.com/office/2006/documentManagement/types"/>
    <ds:schemaRef ds:uri="07c8a24f-8b40-44ca-950f-ae5db2c4fa23"/>
    <ds:schemaRef ds:uri="http://purl.org/dc/dcmitype/"/>
    <ds:schemaRef ds:uri="http://schemas.openxmlformats.org/package/2006/metadata/core-properties"/>
    <ds:schemaRef ds:uri="71d337dc-809a-4269-a690-d6cd31b4acd0"/>
    <ds:schemaRef ds:uri="http://www.w3.org/XML/1998/namespace"/>
    <ds:schemaRef ds:uri="http://purl.org/dc/terms/"/>
    <ds:schemaRef ds:uri="http://schemas.microsoft.com/office/2006/metadata/properties"/>
    <ds:schemaRef ds:uri="http://schemas.microsoft.com/office/infopath/2007/PartnerControls"/>
    <ds:schemaRef ds:uri="http://purl.org/dc/elements/1.1/"/>
  </ds:schemaRefs>
</ds:datastoreItem>
</file>

<file path=customXml/itemProps55.xml><?xml version="1.0" encoding="utf-8"?>
<ds:datastoreItem xmlns:ds="http://schemas.openxmlformats.org/officeDocument/2006/customXml" ds:itemID="{55F98090-93E9-6F4E-A9A6-ADA448396A94}">
  <ds:schemaRefs/>
</ds:datastoreItem>
</file>

<file path=customXml/itemProps56.xml><?xml version="1.0" encoding="utf-8"?>
<ds:datastoreItem xmlns:ds="http://schemas.openxmlformats.org/officeDocument/2006/customXml" ds:itemID="{B62AE813-8F4D-7743-99AD-A11000E739C2}">
  <ds:schemaRefs/>
</ds:datastoreItem>
</file>

<file path=customXml/itemProps57.xml><?xml version="1.0" encoding="utf-8"?>
<ds:datastoreItem xmlns:ds="http://schemas.openxmlformats.org/officeDocument/2006/customXml" ds:itemID="{91F3A8C5-7C6C-744F-B095-57DDE0CC648B}">
  <ds:schemaRefs/>
</ds:datastoreItem>
</file>

<file path=customXml/itemProps58.xml><?xml version="1.0" encoding="utf-8"?>
<ds:datastoreItem xmlns:ds="http://schemas.openxmlformats.org/officeDocument/2006/customXml" ds:itemID="{413F04D8-F321-0242-9B26-A5FFA83F9CC0}">
  <ds:schemaRefs/>
</ds:datastoreItem>
</file>

<file path=customXml/itemProps59.xml><?xml version="1.0" encoding="utf-8"?>
<ds:datastoreItem xmlns:ds="http://schemas.openxmlformats.org/officeDocument/2006/customXml" ds:itemID="{69431B44-6BDB-EA47-B6A6-321A130ED9C4}">
  <ds:schemaRefs/>
</ds:datastoreItem>
</file>

<file path=customXml/itemProps6.xml><?xml version="1.0" encoding="utf-8"?>
<ds:datastoreItem xmlns:ds="http://schemas.openxmlformats.org/officeDocument/2006/customXml" ds:itemID="{C84C4565-FE0E-DF49-B9DF-1633F7749EA2}">
  <ds:schemaRefs/>
</ds:datastoreItem>
</file>

<file path=customXml/itemProps60.xml><?xml version="1.0" encoding="utf-8"?>
<ds:datastoreItem xmlns:ds="http://schemas.openxmlformats.org/officeDocument/2006/customXml" ds:itemID="{EC90B7CA-6630-8D48-80AC-88C375514328}">
  <ds:schemaRefs/>
</ds:datastoreItem>
</file>

<file path=customXml/itemProps61.xml><?xml version="1.0" encoding="utf-8"?>
<ds:datastoreItem xmlns:ds="http://schemas.openxmlformats.org/officeDocument/2006/customXml" ds:itemID="{7419BF2E-52EC-1748-9366-7420525F1D85}">
  <ds:schemaRefs/>
</ds:datastoreItem>
</file>

<file path=customXml/itemProps62.xml><?xml version="1.0" encoding="utf-8"?>
<ds:datastoreItem xmlns:ds="http://schemas.openxmlformats.org/officeDocument/2006/customXml" ds:itemID="{00D57D51-89A3-0843-812F-A0B5D2FFE324}">
  <ds:schemaRefs/>
</ds:datastoreItem>
</file>

<file path=customXml/itemProps63.xml><?xml version="1.0" encoding="utf-8"?>
<ds:datastoreItem xmlns:ds="http://schemas.openxmlformats.org/officeDocument/2006/customXml" ds:itemID="{4ADCBA71-3E6C-724F-930C-C0F724DAD735}">
  <ds:schemaRefs/>
</ds:datastoreItem>
</file>

<file path=customXml/itemProps64.xml><?xml version="1.0" encoding="utf-8"?>
<ds:datastoreItem xmlns:ds="http://schemas.openxmlformats.org/officeDocument/2006/customXml" ds:itemID="{FDD09278-7C2B-E340-BE15-AA2D64D61317}">
  <ds:schemaRefs/>
</ds:datastoreItem>
</file>

<file path=customXml/itemProps65.xml><?xml version="1.0" encoding="utf-8"?>
<ds:datastoreItem xmlns:ds="http://schemas.openxmlformats.org/officeDocument/2006/customXml" ds:itemID="{DD23DDCC-ABAF-42D1-9CB2-07E72D883C32}">
  <ds:schemaRefs/>
</ds:datastoreItem>
</file>

<file path=customXml/itemProps66.xml><?xml version="1.0" encoding="utf-8"?>
<ds:datastoreItem xmlns:ds="http://schemas.openxmlformats.org/officeDocument/2006/customXml" ds:itemID="{3DD55C0C-4121-A246-B941-E4FBB40E521E}">
  <ds:schemaRefs/>
</ds:datastoreItem>
</file>

<file path=customXml/itemProps67.xml><?xml version="1.0" encoding="utf-8"?>
<ds:datastoreItem xmlns:ds="http://schemas.openxmlformats.org/officeDocument/2006/customXml" ds:itemID="{F42EB432-6AF1-D447-9EA8-C2FDB9A0CCA1}">
  <ds:schemaRefs/>
</ds:datastoreItem>
</file>

<file path=customXml/itemProps68.xml><?xml version="1.0" encoding="utf-8"?>
<ds:datastoreItem xmlns:ds="http://schemas.openxmlformats.org/officeDocument/2006/customXml" ds:itemID="{B042DD55-B5F4-464E-8EEC-A731FD97C1C0}">
  <ds:schemaRefs/>
</ds:datastoreItem>
</file>

<file path=customXml/itemProps69.xml><?xml version="1.0" encoding="utf-8"?>
<ds:datastoreItem xmlns:ds="http://schemas.openxmlformats.org/officeDocument/2006/customXml" ds:itemID="{D56E293E-A78D-4FB6-BCC2-2A03AC2F7F83}">
  <ds:schemaRefs>
    <ds:schemaRef ds:uri="07c8a24f-8b40-44ca-950f-ae5db2c4fa23"/>
    <ds:schemaRef ds:uri="71d337dc-809a-4269-a690-d6cd31b4acd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7.xml><?xml version="1.0" encoding="utf-8"?>
<ds:datastoreItem xmlns:ds="http://schemas.openxmlformats.org/officeDocument/2006/customXml" ds:itemID="{2A3A82CD-B0D0-AE45-8D70-019D597D2C97}">
  <ds:schemaRefs/>
</ds:datastoreItem>
</file>

<file path=customXml/itemProps70.xml><?xml version="1.0" encoding="utf-8"?>
<ds:datastoreItem xmlns:ds="http://schemas.openxmlformats.org/officeDocument/2006/customXml" ds:itemID="{55026C71-2D2E-9E4E-AF2F-33CF4D92583B}">
  <ds:schemaRefs/>
</ds:datastoreItem>
</file>

<file path=customXml/itemProps71.xml><?xml version="1.0" encoding="utf-8"?>
<ds:datastoreItem xmlns:ds="http://schemas.openxmlformats.org/officeDocument/2006/customXml" ds:itemID="{1C98D4F3-31C0-C947-961F-849D57FEB6BD}">
  <ds:schemaRefs/>
</ds:datastoreItem>
</file>

<file path=customXml/itemProps72.xml><?xml version="1.0" encoding="utf-8"?>
<ds:datastoreItem xmlns:ds="http://schemas.openxmlformats.org/officeDocument/2006/customXml" ds:itemID="{8F06E918-D5E2-AF4F-A3A2-A1805325F393}">
  <ds:schemaRefs/>
</ds:datastoreItem>
</file>

<file path=customXml/itemProps73.xml><?xml version="1.0" encoding="utf-8"?>
<ds:datastoreItem xmlns:ds="http://schemas.openxmlformats.org/officeDocument/2006/customXml" ds:itemID="{4728EE2B-EED0-C44F-AFDF-CEC07ADD0CEF}">
  <ds:schemaRefs/>
</ds:datastoreItem>
</file>

<file path=customXml/itemProps74.xml><?xml version="1.0" encoding="utf-8"?>
<ds:datastoreItem xmlns:ds="http://schemas.openxmlformats.org/officeDocument/2006/customXml" ds:itemID="{FE360608-3059-CD4B-9817-5BEF1B9A2794}">
  <ds:schemaRefs/>
</ds:datastoreItem>
</file>

<file path=customXml/itemProps75.xml><?xml version="1.0" encoding="utf-8"?>
<ds:datastoreItem xmlns:ds="http://schemas.openxmlformats.org/officeDocument/2006/customXml" ds:itemID="{B76FF02B-9E2C-BE44-9E2C-D6450CB6BF08}">
  <ds:schemaRefs/>
</ds:datastoreItem>
</file>

<file path=customXml/itemProps76.xml><?xml version="1.0" encoding="utf-8"?>
<ds:datastoreItem xmlns:ds="http://schemas.openxmlformats.org/officeDocument/2006/customXml" ds:itemID="{6203F09E-81F2-294E-8B60-2AD435386DE1}">
  <ds:schemaRefs/>
</ds:datastoreItem>
</file>

<file path=customXml/itemProps77.xml><?xml version="1.0" encoding="utf-8"?>
<ds:datastoreItem xmlns:ds="http://schemas.openxmlformats.org/officeDocument/2006/customXml" ds:itemID="{DB67010A-F1E7-E248-AE75-35BDDA4B0633}">
  <ds:schemaRefs/>
</ds:datastoreItem>
</file>

<file path=customXml/itemProps8.xml><?xml version="1.0" encoding="utf-8"?>
<ds:datastoreItem xmlns:ds="http://schemas.openxmlformats.org/officeDocument/2006/customXml" ds:itemID="{ECBB8BC9-67C4-DB44-A431-F69BD182B38C}">
  <ds:schemaRefs/>
</ds:datastoreItem>
</file>

<file path=customXml/itemProps9.xml><?xml version="1.0" encoding="utf-8"?>
<ds:datastoreItem xmlns:ds="http://schemas.openxmlformats.org/officeDocument/2006/customXml" ds:itemID="{CFF5A6A6-9AB1-044B-ABA5-0926A545BB71}">
  <ds:schemaRefs/>
</ds:datastoreItem>
</file>

<file path=docProps/app.xml><?xml version="1.0" encoding="utf-8"?>
<Properties xmlns="http://schemas.openxmlformats.org/officeDocument/2006/extended-properties" xmlns:vt="http://schemas.openxmlformats.org/officeDocument/2006/docPropsVTypes">
  <Template>uni_stgallen_master_01</Template>
  <TotalTime>0</TotalTime>
  <Words>4438</Words>
  <Application>Microsoft Macintosh PowerPoint</Application>
  <PresentationFormat>Bildschirmpräsentation (16:9)</PresentationFormat>
  <Paragraphs>563</Paragraphs>
  <Slides>39</Slides>
  <Notes>33</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39</vt:i4>
      </vt:variant>
    </vt:vector>
  </HeadingPairs>
  <TitlesOfParts>
    <vt:vector size="47" baseType="lpstr">
      <vt:lpstr>Arial</vt:lpstr>
      <vt:lpstr>Calibri</vt:lpstr>
      <vt:lpstr>Courier New</vt:lpstr>
      <vt:lpstr>Gill Alt One MT Light</vt:lpstr>
      <vt:lpstr>Gill Sans Nova</vt:lpstr>
      <vt:lpstr>Gill Sans Nova Light</vt:lpstr>
      <vt:lpstr>PalatinoLinotype</vt:lpstr>
      <vt:lpstr>UNISG PPT</vt:lpstr>
      <vt:lpstr>Rechtliche Herausforderungen in der kantonalen Polizeigesetzgebung</vt:lpstr>
      <vt:lpstr>Kantonale Polizeigesetzgebung</vt:lpstr>
      <vt:lpstr>Trend «Predictive Policing»</vt:lpstr>
      <vt:lpstr>Agenda</vt:lpstr>
      <vt:lpstr>Studie</vt:lpstr>
      <vt:lpstr>Empirische Studie 2022 der Universität St. Gallen</vt:lpstr>
      <vt:lpstr>Falltypologie</vt:lpstr>
      <vt:lpstr>PowerPoint-Präsentation</vt:lpstr>
      <vt:lpstr>Charakteristika: Geschlecht</vt:lpstr>
      <vt:lpstr>Charakteristika: Alter</vt:lpstr>
      <vt:lpstr>Charakteristika: Staatsangehörigkeit</vt:lpstr>
      <vt:lpstr>Charakteristika: Beschäftigungsstatus</vt:lpstr>
      <vt:lpstr>Charakteristika: Psychische Auffälligkeiten</vt:lpstr>
      <vt:lpstr>Zwischenfazit: Charakteristika der «gefährdenden Person»</vt:lpstr>
      <vt:lpstr>Frühere Registrierungen (SG/ZH)</vt:lpstr>
      <vt:lpstr>Strafverfahren (SG/ZH)</vt:lpstr>
      <vt:lpstr>PowerPoint-Präsentation</vt:lpstr>
      <vt:lpstr>PowerPoint-Präsentation</vt:lpstr>
      <vt:lpstr>Einsatz algorithmischer Tools in Risk Assessment: SG und ZH</vt:lpstr>
      <vt:lpstr>Octagon</vt:lpstr>
      <vt:lpstr>Einfluss algorithmischer Tools gemäss Selbsteinschätzung</vt:lpstr>
      <vt:lpstr>Algorithmen auf dem Rückzug</vt:lpstr>
      <vt:lpstr>Massnahmen gegenüber gefährdenden Personen</vt:lpstr>
      <vt:lpstr>Gefährderansprache</vt:lpstr>
      <vt:lpstr>Massnahmen für (potenzielle) Opfer</vt:lpstr>
      <vt:lpstr>Massnahmen</vt:lpstr>
      <vt:lpstr>Diskussionspunkte gestützt auf Studienergebnisse</vt:lpstr>
      <vt:lpstr>Rechtliche Herausforderungen</vt:lpstr>
      <vt:lpstr>Ausgangslage</vt:lpstr>
      <vt:lpstr>Versuch einer Gruppierung der Herausforderungen</vt:lpstr>
      <vt:lpstr>PowerPoint-Präsentation</vt:lpstr>
      <vt:lpstr>PowerPoint-Präsentation</vt:lpstr>
      <vt:lpstr>PowerPoint-Präsentation</vt:lpstr>
      <vt:lpstr>PowerPoint-Präsentation</vt:lpstr>
      <vt:lpstr>Ansatzpunkte für eine (weitere) Regulierung</vt:lpstr>
      <vt:lpstr>Bedrohungsmanagement als «Value Chain»?</vt:lpstr>
      <vt:lpstr>«Value Chain» vs. «Exposure Chain»</vt:lpstr>
      <vt:lpstr>Gesellschaftspolitische Diskussion</vt:lpstr>
      <vt:lpstr>Vielen Dank.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 University of St.Gallen</dc:title>
  <dc:creator>Karim Belôrf</dc:creator>
  <cp:lastModifiedBy>Simmler, Monika</cp:lastModifiedBy>
  <cp:revision>7</cp:revision>
  <dcterms:created xsi:type="dcterms:W3CDTF">2022-09-01T11:31:17Z</dcterms:created>
  <dcterms:modified xsi:type="dcterms:W3CDTF">2023-08-28T11:28:26Z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0x01010034C2EED3AEDAB24AB48AF05A7A255DF4</vt:lpwstr>
  </property>
  <property fmtid="{D5CDD505-2E9C-101B-9397-08002B2CF9AE}" pid="3" name="TemplafyTimeStamp">
    <vt:lpwstr>2022-04-19T14:18:43</vt:lpwstr>
  </property>
  <property fmtid="{D5CDD505-2E9C-101B-9397-08002B2CF9AE}" pid="4" name="TemplafyTenantId">
    <vt:lpwstr>unisg</vt:lpwstr>
  </property>
  <property fmtid="{D5CDD505-2E9C-101B-9397-08002B2CF9AE}" pid="5" name="TemplafyTemplateId">
    <vt:lpwstr>637700762909751978</vt:lpwstr>
  </property>
  <property fmtid="{D5CDD505-2E9C-101B-9397-08002B2CF9AE}" pid="6" name="TemplafyUserProfileId">
    <vt:lpwstr>637877673279914963</vt:lpwstr>
  </property>
  <property fmtid="{D5CDD505-2E9C-101B-9397-08002B2CF9AE}" pid="7" name="TemplafyLanguageCode">
    <vt:lpwstr>de-CH</vt:lpwstr>
  </property>
  <property fmtid="{D5CDD505-2E9C-101B-9397-08002B2CF9AE}" pid="8" name="TemplafyFromBlank">
    <vt:bool>false</vt:bool>
  </property>
</Properties>
</file>